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1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6FC3C2-D3A7-49DA-A32B-A970C30729E0}">
  <a:tblStyle styleId="{1A6FC3C2-D3A7-49DA-A32B-A970C30729E0}" styleName="Table_0">
    <a:wholeTbl>
      <a:tcTxStyle b="off" i="off">
        <a:font>
          <a:latin typeface="Rockwell"/>
          <a:ea typeface="Rockwell"/>
          <a:cs typeface="Rockwel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AE7EA"/>
          </a:solidFill>
        </a:fill>
      </a:tcStyle>
    </a:wholeTbl>
    <a:band1H>
      <a:tcStyle>
        <a:tcBdr/>
        <a:fill>
          <a:solidFill>
            <a:srgbClr val="D2CCD2"/>
          </a:solidFill>
        </a:fill>
      </a:tcStyle>
    </a:band1H>
    <a:band1V>
      <a:tcStyle>
        <a:tcBdr/>
        <a:fill>
          <a:solidFill>
            <a:srgbClr val="D2CCD2"/>
          </a:solidFill>
        </a:fill>
      </a:tcStyle>
    </a:band1V>
    <a:lastCol>
      <a:tcTxStyle b="on" i="off">
        <a:font>
          <a:latin typeface="Rockwell"/>
          <a:ea typeface="Rockwell"/>
          <a:cs typeface="Rockwell"/>
        </a:font>
        <a:schemeClr val="lt1"/>
      </a:tcTxStyle>
      <a:tcStyle>
        <a:tcBdr/>
        <a:fill>
          <a:solidFill>
            <a:schemeClr val="accent1"/>
          </a:solidFill>
        </a:fill>
      </a:tcStyle>
    </a:lastCol>
    <a:firstCol>
      <a:tcTxStyle b="on" i="off">
        <a:font>
          <a:latin typeface="Rockwell"/>
          <a:ea typeface="Rockwell"/>
          <a:cs typeface="Rockwell"/>
        </a:font>
        <a:schemeClr val="lt1"/>
      </a:tcTxStyle>
      <a:tcStyle>
        <a:tcBdr/>
        <a:fill>
          <a:solidFill>
            <a:schemeClr val="accent1"/>
          </a:solidFill>
        </a:fill>
      </a:tcStyle>
    </a:firstCol>
    <a:lastRow>
      <a:tcTxStyle b="on" i="off">
        <a:font>
          <a:latin typeface="Rockwell"/>
          <a:ea typeface="Rockwell"/>
          <a:cs typeface="Rockwel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Rockwell"/>
          <a:ea typeface="Rockwell"/>
          <a:cs typeface="Rockwel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21"/>
  </p:normalViewPr>
  <p:slideViewPr>
    <p:cSldViewPr snapToGrid="0" snapToObjects="1">
      <p:cViewPr varScale="1">
        <p:scale>
          <a:sx n="91" d="100"/>
          <a:sy n="91" d="100"/>
        </p:scale>
        <p:origin x="17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notesMaster" Target="notesMasters/notesMaster1.xml"/><Relationship Id="rId154" Type="http://schemas.openxmlformats.org/officeDocument/2006/relationships/presProps" Target="presProps.xml"/><Relationship Id="rId155" Type="http://schemas.openxmlformats.org/officeDocument/2006/relationships/viewProps" Target="viewProps.xml"/><Relationship Id="rId156" Type="http://schemas.openxmlformats.org/officeDocument/2006/relationships/theme" Target="theme/theme1.xml"/><Relationship Id="rId15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5" name="Shape 3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Shape 15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1" name="Shape 1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Shape 1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25" name="Shape 1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Shape 15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3" name="Shape 1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Shape 15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8" name="Shape 15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Shape 15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1" name="Shape 15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Shape 15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3" name="Shape 1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Shape 15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99" name="Shape 1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Shape 1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17" name="Shape 1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Shape 16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27" name="Shape 1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Shape 16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44" name="Shape 1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Shape 1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7" name="Shape 16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68" name="Shape 16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Shape 16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75" name="Shape 1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Shape 16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87" name="Shape 16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Shape 17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03" name="Shape 17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Shape 17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14" name="Shape 1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Shape 17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24" name="Shape 17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Shape 17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38" name="Shape 17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Shape 17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52" name="Shape 17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Shape 17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64" name="Shape 17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Shape 17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4" name="Shape 17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Shape 1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86" name="Shape 17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Shape 18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03" name="Shape 18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Shape 18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14" name="Shape 18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Shape 18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30" name="Shape 18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Shape 18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47" name="Shape 18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Shape 18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72" name="Shape 18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Shape 18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2" name="Shape 18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Shape 19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03" name="Shape 19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Shape 19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20" name="Shape 19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Shape 19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2" name="Shape 19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33" name="Shape 19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5" name="Shape 3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66" name="Shape 3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Shape 19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45" name="Shape 19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Shape 19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55" name="Shape 19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Shape 19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68" name="Shape 19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Shape 19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78" name="Shape 1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Shape 19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8" name="Shape 19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Shape 19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98" name="Shape 19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Shape 20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19" name="Shape 20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Shape 20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1" name="Shape 20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52" name="Shape 20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Shape 20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59" name="Shape 20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Shape 20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76" name="Shape 20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Shape 2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03" name="Shape 2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Shape 2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20" name="Shape 2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Shape 2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58" name="Shape 2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Shape 2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89" name="Shape 2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Shape 2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7" name="Shape 2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Shape 2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49" name="Shape 2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Shape 2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72" name="Shape 2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Shape 2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0" name="Shape 22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91" name="Shape 22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Shape 2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98" name="Shape 2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Shape 23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05" name="Shape 2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Shape 2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5" name="Shape 23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Show combustion analysis slide for Big Idea #1</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Van der Waal’s is not LDF; mass is not an explanation for LDF, # electrons, polarizability, size, volume have been accepted</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Students get mixed up in limiting reactant problems – amounts of whatever is left over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Don’t make H+ from a strong base, don’t make OH- from a strong acid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16" name="Shape 23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Shape 23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22" name="Shape 23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0" name="Shape 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6" name="Shape 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9" name="Shape 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2" name="Shape 5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9" name="Shape 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72" name="Shape 5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93" name="Shape 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14" name="Shape 6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7" name="Shape 6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2" name="Shape 6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74" name="Shape 6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85" name="Shape 6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98" name="Shape 6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12" name="Shape 7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5" name="Shape 7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39" name="Shape 7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51" name="Shape 7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62" name="Shape 7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74" name="Shape 7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85" name="Shape 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99" name="Shape 7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13" name="Shape 8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24" name="Shape 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36" name="Shape 8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Shape 8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8" name="Shape 8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59" name="Shape 8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0" name="Shape 8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80" name="Shape 8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91" name="Shape 8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02" name="Shape 9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17" name="Shape 9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2" name="Shape 9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9" name="Shape 9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64" name="Shape 9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2" name="Shape 9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07" name="Shape 10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Shape 10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6" name="Shape 10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46" name="Shape 10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Shape 10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8" name="Shape 10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9" name="Shape 10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70" name="Shape 10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83" name="Shape 10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99" name="Shape 10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10" name="Shape 1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25" name="Shape 1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36" name="Shape 1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Shape 1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47" name="Shape 1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Shape 1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8" name="Shape 11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9" name="Shape 11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Shape 1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66" name="Shape 1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Shape 1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79" name="Shape 1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Shape 1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94" name="Shape 1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2" name="Shape 12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33" name="Shape 12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Shape 1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5" name="Shape 12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46" name="Shape 12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Shape 1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3" name="Shape 12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64" name="Shape 12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Shape 1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78" name="Shape 1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Shape 1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88" name="Shape 1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Shape 1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98" name="Shape 1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Shape 13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8" name="Shape 1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Shape 13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64" name="Shape 1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79" name="Shape 1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6" name="Shape 13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Shape 14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02" name="Shape 1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Shape 1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13" name="Shape 1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3" name="Shape 1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Shape 1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33" name="Shape 14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Shape 14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45" name="Shape 1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Shape 14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5" name="Shape 1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Shape 14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65" name="Shape 1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77" name="Shape 14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Shape 1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88" name="Shape 14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Shape 1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8" name="Shape 14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99" name="Shape 14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28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888888"/>
                </a:solidFill>
                <a:latin typeface="Rokkitt"/>
                <a:ea typeface="Rokkitt"/>
                <a:cs typeface="Rokkitt"/>
                <a:sym typeface="Rokkitt"/>
              </a:defRPr>
            </a:lvl1pPr>
            <a:lvl2pPr marL="457200" marR="0" lvl="1" indent="0" algn="ctr" rtl="0">
              <a:spcBef>
                <a:spcPts val="600"/>
              </a:spcBef>
              <a:buClr>
                <a:srgbClr val="B86EB8"/>
              </a:buClr>
              <a:buFont typeface="Noto Sans Symbols"/>
              <a:buNone/>
              <a:defRPr sz="1800" b="0" i="0" u="none" strike="noStrike" cap="none">
                <a:solidFill>
                  <a:srgbClr val="888888"/>
                </a:solidFill>
                <a:latin typeface="Rokkitt"/>
                <a:ea typeface="Rokkitt"/>
                <a:cs typeface="Rokkitt"/>
                <a:sym typeface="Rokkitt"/>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Rokkitt"/>
                <a:ea typeface="Rokkitt"/>
                <a:cs typeface="Rokkitt"/>
                <a:sym typeface="Rokkitt"/>
              </a:defRPr>
            </a:lvl3pPr>
            <a:lvl4pPr marL="1371600" marR="0" lvl="3" indent="0" algn="ctr" rtl="0">
              <a:spcBef>
                <a:spcPts val="600"/>
              </a:spcBef>
              <a:buClr>
                <a:srgbClr val="B86EB8"/>
              </a:buClr>
              <a:buFont typeface="Noto Sans Symbols"/>
              <a:buNone/>
              <a:defRPr sz="1800" b="0" i="0" u="none" strike="noStrike" cap="none">
                <a:solidFill>
                  <a:srgbClr val="888888"/>
                </a:solidFill>
                <a:latin typeface="Rokkitt"/>
                <a:ea typeface="Rokkitt"/>
                <a:cs typeface="Rokkitt"/>
                <a:sym typeface="Rokkitt"/>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Rokkitt"/>
                <a:ea typeface="Rokkitt"/>
                <a:cs typeface="Rokkitt"/>
                <a:sym typeface="Rokkitt"/>
              </a:defRPr>
            </a:lvl5pPr>
            <a:lvl6pPr marL="2286000" marR="0" lvl="5" indent="0" algn="ctr" rtl="0">
              <a:spcBef>
                <a:spcPts val="360"/>
              </a:spcBef>
              <a:buClr>
                <a:srgbClr val="B86EB8"/>
              </a:buClr>
              <a:buFont typeface="Noto Sans Symbols"/>
              <a:buNone/>
              <a:defRPr sz="1800" b="0" i="0" u="none" strike="noStrike" cap="none">
                <a:solidFill>
                  <a:srgbClr val="888888"/>
                </a:solidFill>
                <a:latin typeface="Rokkitt"/>
                <a:ea typeface="Rokkitt"/>
                <a:cs typeface="Rokkitt"/>
                <a:sym typeface="Rokkitt"/>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kkitt"/>
                <a:ea typeface="Rokkitt"/>
                <a:cs typeface="Rokkitt"/>
                <a:sym typeface="Rokkitt"/>
              </a:defRPr>
            </a:lvl7pPr>
            <a:lvl8pPr marL="3200400" marR="0" lvl="7" indent="0" algn="ctr" rtl="0">
              <a:spcBef>
                <a:spcPts val="360"/>
              </a:spcBef>
              <a:buClr>
                <a:srgbClr val="B86EB8"/>
              </a:buClr>
              <a:buFont typeface="Noto Sans Symbols"/>
              <a:buNone/>
              <a:defRPr sz="1800" b="0" i="0" u="none" strike="noStrike" cap="none">
                <a:solidFill>
                  <a:srgbClr val="888888"/>
                </a:solidFill>
                <a:latin typeface="Rokkitt"/>
                <a:ea typeface="Rokkitt"/>
                <a:cs typeface="Rokkitt"/>
                <a:sym typeface="Rokkitt"/>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kkitt"/>
                <a:ea typeface="Rokkitt"/>
                <a:cs typeface="Rokkitt"/>
                <a:sym typeface="Rokkitt"/>
              </a:defRPr>
            </a:lvl9pPr>
          </a:lstStyle>
          <a:p>
            <a:endParaRPr/>
          </a:p>
        </p:txBody>
      </p:sp>
      <p:sp>
        <p:nvSpPr>
          <p:cNvPr id="18" name="Shape 18"/>
          <p:cNvSpPr txBox="1">
            <a:spLocks noGrp="1"/>
          </p:cNvSpPr>
          <p:nvPr>
            <p:ph type="dt" idx="10"/>
          </p:nvPr>
        </p:nvSpPr>
        <p:spPr>
          <a:xfrm>
            <a:off x="4800600" y="6425639"/>
            <a:ext cx="123264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9" name="Shape 19"/>
          <p:cNvSpPr txBox="1">
            <a:spLocks noGrp="1"/>
          </p:cNvSpPr>
          <p:nvPr>
            <p:ph type="ftr" idx="11"/>
          </p:nvPr>
        </p:nvSpPr>
        <p:spPr>
          <a:xfrm>
            <a:off x="6311153" y="6425639"/>
            <a:ext cx="2617694"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20" name="Shape 20"/>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Rokkitt"/>
              <a:ea typeface="Rokkitt"/>
              <a:cs typeface="Rokkitt"/>
              <a:sym typeface="Rokkitt"/>
            </a:endParaRPr>
          </a:p>
        </p:txBody>
      </p:sp>
      <p:sp>
        <p:nvSpPr>
          <p:cNvPr id="21" name="Shape 21"/>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Rokkitt"/>
              <a:ea typeface="Rokkitt"/>
              <a:cs typeface="Rokkitt"/>
              <a:sym typeface="Rokkitt"/>
            </a:endParaRPr>
          </a:p>
        </p:txBody>
      </p:sp>
      <p:sp>
        <p:nvSpPr>
          <p:cNvPr id="22" name="Shape 22"/>
          <p:cNvSpPr/>
          <p:nvPr/>
        </p:nvSpPr>
        <p:spPr>
          <a:xfrm>
            <a:off x="4624387" y="237744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Rokkitt"/>
              <a:ea typeface="Rokkitt"/>
              <a:cs typeface="Rokkitt"/>
              <a:sym typeface="Rokkitt"/>
            </a:endParaRPr>
          </a:p>
        </p:txBody>
      </p:sp>
      <p:sp>
        <p:nvSpPr>
          <p:cNvPr id="23" name="Shape 23"/>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i="0" u="none" strike="noStrike" cap="none">
                <a:solidFill>
                  <a:srgbClr val="B86EB8"/>
                </a:solidFill>
                <a:latin typeface="Rokkitt"/>
                <a:ea typeface="Rokkitt"/>
                <a:cs typeface="Rokkitt"/>
                <a:sym typeface="Rokkitt"/>
              </a:rPr>
              <a:t>+</a:t>
            </a:r>
          </a:p>
        </p:txBody>
      </p:sp>
      <p:sp>
        <p:nvSpPr>
          <p:cNvPr id="24" name="Shape 24"/>
          <p:cNvSpPr/>
          <p:nvPr/>
        </p:nvSpPr>
        <p:spPr>
          <a:xfrm>
            <a:off x="4624387" y="228600"/>
            <a:ext cx="2057400" cy="2039112"/>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5" name="Shape 25"/>
          <p:cNvSpPr/>
          <p:nvPr/>
        </p:nvSpPr>
        <p:spPr>
          <a:xfrm>
            <a:off x="6802438" y="2377440"/>
            <a:ext cx="2057400" cy="2039112"/>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Shape 105"/>
        <p:cNvGrpSpPr/>
        <p:nvPr/>
      </p:nvGrpSpPr>
      <p:grpSpPr>
        <a:xfrm>
          <a:off x="0" y="0"/>
          <a:ext cx="0" cy="0"/>
          <a:chOff x="0" y="0"/>
          <a:chExt cx="0" cy="0"/>
        </a:xfrm>
      </p:grpSpPr>
      <p:sp>
        <p:nvSpPr>
          <p:cNvPr id="106" name="Shape 106"/>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28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7" name="Shape 107"/>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888888"/>
                </a:solidFill>
                <a:latin typeface="Rokkitt"/>
                <a:ea typeface="Rokkitt"/>
                <a:cs typeface="Rokkitt"/>
                <a:sym typeface="Rokkitt"/>
              </a:defRPr>
            </a:lvl1pPr>
            <a:lvl2pPr marL="457200" marR="0" lvl="1" indent="0" algn="ctr" rtl="0">
              <a:spcBef>
                <a:spcPts val="600"/>
              </a:spcBef>
              <a:buClr>
                <a:srgbClr val="B86EB8"/>
              </a:buClr>
              <a:buFont typeface="Noto Sans Symbols"/>
              <a:buNone/>
              <a:defRPr sz="1800" b="0" i="0" u="none" strike="noStrike" cap="none">
                <a:solidFill>
                  <a:srgbClr val="888888"/>
                </a:solidFill>
                <a:latin typeface="Rokkitt"/>
                <a:ea typeface="Rokkitt"/>
                <a:cs typeface="Rokkitt"/>
                <a:sym typeface="Rokkitt"/>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Rokkitt"/>
                <a:ea typeface="Rokkitt"/>
                <a:cs typeface="Rokkitt"/>
                <a:sym typeface="Rokkitt"/>
              </a:defRPr>
            </a:lvl3pPr>
            <a:lvl4pPr marL="1371600" marR="0" lvl="3" indent="0" algn="ctr" rtl="0">
              <a:spcBef>
                <a:spcPts val="600"/>
              </a:spcBef>
              <a:buClr>
                <a:srgbClr val="B86EB8"/>
              </a:buClr>
              <a:buFont typeface="Noto Sans Symbols"/>
              <a:buNone/>
              <a:defRPr sz="1800" b="0" i="0" u="none" strike="noStrike" cap="none">
                <a:solidFill>
                  <a:srgbClr val="888888"/>
                </a:solidFill>
                <a:latin typeface="Rokkitt"/>
                <a:ea typeface="Rokkitt"/>
                <a:cs typeface="Rokkitt"/>
                <a:sym typeface="Rokkitt"/>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Rokkitt"/>
                <a:ea typeface="Rokkitt"/>
                <a:cs typeface="Rokkitt"/>
                <a:sym typeface="Rokkitt"/>
              </a:defRPr>
            </a:lvl5pPr>
            <a:lvl6pPr marL="2286000" marR="0" lvl="5" indent="0" algn="ctr" rtl="0">
              <a:spcBef>
                <a:spcPts val="360"/>
              </a:spcBef>
              <a:buClr>
                <a:srgbClr val="B86EB8"/>
              </a:buClr>
              <a:buFont typeface="Noto Sans Symbols"/>
              <a:buNone/>
              <a:defRPr sz="1800" b="0" i="0" u="none" strike="noStrike" cap="none">
                <a:solidFill>
                  <a:srgbClr val="888888"/>
                </a:solidFill>
                <a:latin typeface="Rokkitt"/>
                <a:ea typeface="Rokkitt"/>
                <a:cs typeface="Rokkitt"/>
                <a:sym typeface="Rokkitt"/>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kkitt"/>
                <a:ea typeface="Rokkitt"/>
                <a:cs typeface="Rokkitt"/>
                <a:sym typeface="Rokkitt"/>
              </a:defRPr>
            </a:lvl7pPr>
            <a:lvl8pPr marL="3200400" marR="0" lvl="7" indent="0" algn="ctr" rtl="0">
              <a:spcBef>
                <a:spcPts val="360"/>
              </a:spcBef>
              <a:buClr>
                <a:srgbClr val="B86EB8"/>
              </a:buClr>
              <a:buFont typeface="Noto Sans Symbols"/>
              <a:buNone/>
              <a:defRPr sz="1800" b="0" i="0" u="none" strike="noStrike" cap="none">
                <a:solidFill>
                  <a:srgbClr val="888888"/>
                </a:solidFill>
                <a:latin typeface="Rokkitt"/>
                <a:ea typeface="Rokkitt"/>
                <a:cs typeface="Rokkitt"/>
                <a:sym typeface="Rokkitt"/>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kkitt"/>
                <a:ea typeface="Rokkitt"/>
                <a:cs typeface="Rokkitt"/>
                <a:sym typeface="Rokkitt"/>
              </a:defRPr>
            </a:lvl9pPr>
          </a:lstStyle>
          <a:p>
            <a:endParaRPr/>
          </a:p>
        </p:txBody>
      </p:sp>
      <p:sp>
        <p:nvSpPr>
          <p:cNvPr id="108" name="Shape 108"/>
          <p:cNvSpPr txBox="1">
            <a:spLocks noGrp="1"/>
          </p:cNvSpPr>
          <p:nvPr>
            <p:ph type="dt" idx="10"/>
          </p:nvPr>
        </p:nvSpPr>
        <p:spPr>
          <a:xfrm>
            <a:off x="4800600" y="6425639"/>
            <a:ext cx="123264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09" name="Shape 109"/>
          <p:cNvSpPr txBox="1">
            <a:spLocks noGrp="1"/>
          </p:cNvSpPr>
          <p:nvPr>
            <p:ph type="ftr" idx="11"/>
          </p:nvPr>
        </p:nvSpPr>
        <p:spPr>
          <a:xfrm>
            <a:off x="6311153" y="6425639"/>
            <a:ext cx="2617694"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10" name="Shape 110"/>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11" name="Shape 111"/>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12" name="Shape 112"/>
          <p:cNvSpPr/>
          <p:nvPr/>
        </p:nvSpPr>
        <p:spPr>
          <a:xfrm>
            <a:off x="4624387" y="237744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13" name="Shape 113"/>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14" name="Shape 114"/>
          <p:cNvSpPr>
            <a:spLocks noGrp="1"/>
          </p:cNvSpPr>
          <p:nvPr>
            <p:ph type="pic" idx="3"/>
          </p:nvPr>
        </p:nvSpPr>
        <p:spPr>
          <a:xfrm>
            <a:off x="6802438" y="237744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15" name="Shape 115"/>
          <p:cNvSpPr txBox="1">
            <a:spLocks noGrp="1"/>
          </p:cNvSpPr>
          <p:nvPr>
            <p:ph type="body" idx="4"/>
          </p:nvPr>
        </p:nvSpPr>
        <p:spPr>
          <a:xfrm>
            <a:off x="857250" y="1779493"/>
            <a:ext cx="3086099" cy="2040904"/>
          </a:xfrm>
          <a:prstGeom prst="rect">
            <a:avLst/>
          </a:prstGeom>
          <a:noFill/>
          <a:ln>
            <a:noFill/>
          </a:ln>
        </p:spPr>
        <p:txBody>
          <a:bodyPr lIns="91425" tIns="91425" rIns="91425" bIns="91425" anchor="t" anchorCtr="0"/>
          <a:lstStyle>
            <a:lvl1pPr marL="0" marR="0" lvl="0" indent="0" algn="ctr" rtl="0">
              <a:spcBef>
                <a:spcPts val="600"/>
              </a:spcBef>
              <a:buClr>
                <a:schemeClr val="accent1"/>
              </a:buClr>
              <a:buFont typeface="Noto Sans Symbols"/>
              <a:buNone/>
              <a:defRPr sz="4600" b="0" i="0" u="none" strike="noStrike" cap="none">
                <a:solidFill>
                  <a:schemeClr val="lt1"/>
                </a:solidFill>
                <a:latin typeface="Rokkitt"/>
                <a:ea typeface="Rokkitt"/>
                <a:cs typeface="Rokkitt"/>
                <a:sym typeface="Rokkitt"/>
              </a:defRPr>
            </a:lvl1pPr>
            <a:lvl2pPr marL="457200" marR="0" lvl="1" indent="-171450" algn="l" rtl="0">
              <a:spcBef>
                <a:spcPts val="600"/>
              </a:spcBef>
              <a:buClr>
                <a:srgbClr val="B86EB8"/>
              </a:buClr>
              <a:buSzPct val="75000"/>
              <a:buFont typeface="Noto Sans Symbols"/>
              <a:buChar char="■"/>
              <a:defRPr sz="1200" b="0" i="0" u="none" strike="noStrike" cap="none">
                <a:solidFill>
                  <a:srgbClr val="595959"/>
                </a:solidFill>
                <a:latin typeface="Rokkitt"/>
                <a:ea typeface="Rokkitt"/>
                <a:cs typeface="Rokkitt"/>
                <a:sym typeface="Rokkitt"/>
              </a:defRPr>
            </a:lvl2pPr>
            <a:lvl3pPr marL="685800" marR="0" lvl="2" indent="-180975" algn="l" rtl="0">
              <a:spcBef>
                <a:spcPts val="600"/>
              </a:spcBef>
              <a:buClr>
                <a:schemeClr val="accent1"/>
              </a:buClr>
              <a:buSzPct val="75000"/>
              <a:buFont typeface="Noto Sans Symbols"/>
              <a:buChar char="■"/>
              <a:defRPr sz="1000" b="0" i="0" u="none" strike="noStrike" cap="none">
                <a:solidFill>
                  <a:srgbClr val="595959"/>
                </a:solidFill>
                <a:latin typeface="Rokkitt"/>
                <a:ea typeface="Rokkitt"/>
                <a:cs typeface="Rokkitt"/>
                <a:sym typeface="Rokkitt"/>
              </a:defRPr>
            </a:lvl3pPr>
            <a:lvl4pPr marL="914400" marR="0" lvl="3" indent="-185737" algn="l" rtl="0">
              <a:spcBef>
                <a:spcPts val="600"/>
              </a:spcBef>
              <a:buClr>
                <a:srgbClr val="B86EB8"/>
              </a:buClr>
              <a:buSzPct val="75000"/>
              <a:buFont typeface="Noto Sans Symbols"/>
              <a:buChar char="■"/>
              <a:defRPr sz="900" b="0" i="0" u="none" strike="noStrike" cap="none">
                <a:solidFill>
                  <a:srgbClr val="595959"/>
                </a:solidFill>
                <a:latin typeface="Rokkitt"/>
                <a:ea typeface="Rokkitt"/>
                <a:cs typeface="Rokkitt"/>
                <a:sym typeface="Rokkitt"/>
              </a:defRPr>
            </a:lvl4pPr>
            <a:lvl5pPr marL="1143000" marR="0" lvl="4" indent="-185737" algn="l" rtl="0">
              <a:spcBef>
                <a:spcPts val="600"/>
              </a:spcBef>
              <a:buClr>
                <a:schemeClr val="accent1"/>
              </a:buClr>
              <a:buSzPct val="75000"/>
              <a:buFont typeface="Noto Sans Symbols"/>
              <a:buChar char="■"/>
              <a:defRPr sz="9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16" name="Shape 116"/>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kkitt"/>
                <a:ea typeface="Rokkitt"/>
                <a:cs typeface="Rokkitt"/>
                <a:sym typeface="Rokkitt"/>
              </a:rP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 Content">
    <p:spTree>
      <p:nvGrpSpPr>
        <p:cNvPr id="1" name="Shape 117"/>
        <p:cNvGrpSpPr/>
        <p:nvPr/>
      </p:nvGrpSpPr>
      <p:grpSpPr>
        <a:xfrm>
          <a:off x="0" y="0"/>
          <a:ext cx="0" cy="0"/>
          <a:chOff x="0" y="0"/>
          <a:chExt cx="0" cy="0"/>
        </a:xfrm>
      </p:grpSpPr>
      <p:sp>
        <p:nvSpPr>
          <p:cNvPr id="118" name="Shape 118"/>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19" name="Shape 119"/>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120" name="Shape 120"/>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1" name="Shape 121"/>
          <p:cNvSpPr txBox="1">
            <a:spLocks noGrp="1"/>
          </p:cNvSpPr>
          <p:nvPr>
            <p:ph type="body" idx="1"/>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22" name="Shape 12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23" name="Shape 12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24" name="Shape 12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125" name="Shape 125"/>
          <p:cNvSpPr txBox="1">
            <a:spLocks noGrp="1"/>
          </p:cNvSpPr>
          <p:nvPr>
            <p:ph type="body" idx="2"/>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26" name="Shape 126"/>
          <p:cNvSpPr txBox="1">
            <a:spLocks noGrp="1"/>
          </p:cNvSpPr>
          <p:nvPr>
            <p:ph type="body" idx="3"/>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p:spTree>
      <p:nvGrpSpPr>
        <p:cNvPr id="1" name="Shape 127"/>
        <p:cNvGrpSpPr/>
        <p:nvPr/>
      </p:nvGrpSpPr>
      <p:grpSpPr>
        <a:xfrm>
          <a:off x="0" y="0"/>
          <a:ext cx="0" cy="0"/>
          <a:chOff x="0" y="0"/>
          <a:chExt cx="0" cy="0"/>
        </a:xfrm>
      </p:grpSpPr>
      <p:sp>
        <p:nvSpPr>
          <p:cNvPr id="128" name="Shape 128"/>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9" name="Shape 129"/>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130" name="Shape 130"/>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1" name="Shape 131"/>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32" name="Shape 132"/>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33" name="Shape 133"/>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p:spTree>
      <p:nvGrpSpPr>
        <p:cNvPr id="1" name="Shape 134"/>
        <p:cNvGrpSpPr/>
        <p:nvPr/>
      </p:nvGrpSpPr>
      <p:grpSpPr>
        <a:xfrm>
          <a:off x="0" y="0"/>
          <a:ext cx="0" cy="0"/>
          <a:chOff x="0" y="0"/>
          <a:chExt cx="0" cy="0"/>
        </a:xfrm>
      </p:grpSpPr>
      <p:sp>
        <p:nvSpPr>
          <p:cNvPr id="135" name="Shape 135"/>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36" name="Shape 136"/>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37" name="Shape 137"/>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38" name="Shape 138"/>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9"/>
        <p:cNvGrpSpPr/>
        <p:nvPr/>
      </p:nvGrpSpPr>
      <p:grpSpPr>
        <a:xfrm>
          <a:off x="0" y="0"/>
          <a:ext cx="0" cy="0"/>
          <a:chOff x="0" y="0"/>
          <a:chExt cx="0" cy="0"/>
        </a:xfrm>
      </p:grpSpPr>
      <p:sp>
        <p:nvSpPr>
          <p:cNvPr id="140" name="Shape 140"/>
          <p:cNvSpPr/>
          <p:nvPr/>
        </p:nvSpPr>
        <p:spPr>
          <a:xfrm>
            <a:off x="282575" y="228600"/>
            <a:ext cx="3451225"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41" name="Shape 141"/>
          <p:cNvSpPr txBox="1">
            <a:spLocks noGrp="1"/>
          </p:cNvSpPr>
          <p:nvPr>
            <p:ph type="title"/>
          </p:nvPr>
        </p:nvSpPr>
        <p:spPr>
          <a:xfrm>
            <a:off x="380555" y="2571750"/>
            <a:ext cx="3255264"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kkitt"/>
              <a:buNone/>
              <a:defRPr sz="2600" b="0" i="0" u="none" strike="noStrike" cap="none">
                <a:solidFill>
                  <a:schemeClr val="l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txBox="1">
            <a:spLocks noGrp="1"/>
          </p:cNvSpPr>
          <p:nvPr>
            <p:ph type="body" idx="1"/>
          </p:nvPr>
        </p:nvSpPr>
        <p:spPr>
          <a:xfrm>
            <a:off x="4168775" y="273050"/>
            <a:ext cx="4597398" cy="5853112"/>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39700" algn="l" rtl="0">
              <a:spcBef>
                <a:spcPts val="400"/>
              </a:spcBef>
              <a:buClr>
                <a:srgbClr val="B86EB8"/>
              </a:buClr>
              <a:buSzPct val="75000"/>
              <a:buFont typeface="Noto Sans Symbols"/>
              <a:buChar char="■"/>
              <a:defRPr sz="2000" b="0" i="0" u="none" strike="noStrike" cap="none">
                <a:solidFill>
                  <a:srgbClr val="595959"/>
                </a:solidFill>
                <a:latin typeface="Rokkitt"/>
                <a:ea typeface="Rokkitt"/>
                <a:cs typeface="Rokkitt"/>
                <a:sym typeface="Rokkitt"/>
              </a:defRPr>
            </a:lvl6pPr>
            <a:lvl7pPr marL="1603375" marR="0" lvl="6" indent="-136525" algn="l" rtl="0">
              <a:spcBef>
                <a:spcPts val="400"/>
              </a:spcBef>
              <a:buClr>
                <a:schemeClr val="accent1"/>
              </a:buClr>
              <a:buSzPct val="75000"/>
              <a:buFont typeface="Noto Sans Symbols"/>
              <a:buChar char="■"/>
              <a:defRPr sz="2000" b="0" i="0" u="none" strike="noStrike" cap="none">
                <a:solidFill>
                  <a:srgbClr val="595959"/>
                </a:solidFill>
                <a:latin typeface="Rokkitt"/>
                <a:ea typeface="Rokkitt"/>
                <a:cs typeface="Rokkitt"/>
                <a:sym typeface="Rokkitt"/>
              </a:defRPr>
            </a:lvl7pPr>
            <a:lvl8pPr marL="1830388" marR="0" lvl="7" indent="-134938" algn="l" rtl="0">
              <a:spcBef>
                <a:spcPts val="400"/>
              </a:spcBef>
              <a:buClr>
                <a:srgbClr val="B86EB8"/>
              </a:buClr>
              <a:buSzPct val="75000"/>
              <a:buFont typeface="Noto Sans Symbols"/>
              <a:buChar char="■"/>
              <a:defRPr sz="2000" b="0" i="0" u="none" strike="noStrike" cap="none">
                <a:solidFill>
                  <a:srgbClr val="595959"/>
                </a:solidFill>
                <a:latin typeface="Rokkitt"/>
                <a:ea typeface="Rokkitt"/>
                <a:cs typeface="Rokkitt"/>
                <a:sym typeface="Rokkitt"/>
              </a:defRPr>
            </a:lvl8pPr>
            <a:lvl9pPr marL="2057400" marR="0" lvl="8" indent="-133350" algn="l" rtl="0">
              <a:spcBef>
                <a:spcPts val="400"/>
              </a:spcBef>
              <a:buClr>
                <a:schemeClr val="accent1"/>
              </a:buClr>
              <a:buSzPct val="75000"/>
              <a:buFont typeface="Noto Sans Symbols"/>
              <a:buChar char="■"/>
              <a:defRPr sz="2000" b="0" i="0" u="none" strike="noStrike" cap="none">
                <a:solidFill>
                  <a:srgbClr val="595959"/>
                </a:solidFill>
                <a:latin typeface="Rokkitt"/>
                <a:ea typeface="Rokkitt"/>
                <a:cs typeface="Rokkitt"/>
                <a:sym typeface="Rokkitt"/>
              </a:defRPr>
            </a:lvl9pPr>
          </a:lstStyle>
          <a:p>
            <a:endParaRPr/>
          </a:p>
        </p:txBody>
      </p:sp>
      <p:sp>
        <p:nvSpPr>
          <p:cNvPr id="143" name="Shape 143"/>
          <p:cNvSpPr txBox="1">
            <a:spLocks noGrp="1"/>
          </p:cNvSpPr>
          <p:nvPr>
            <p:ph type="body" idx="2"/>
          </p:nvPr>
        </p:nvSpPr>
        <p:spPr>
          <a:xfrm>
            <a:off x="381092" y="3733800"/>
            <a:ext cx="3255264"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kkitt"/>
                <a:ea typeface="Rokkitt"/>
                <a:cs typeface="Rokkitt"/>
                <a:sym typeface="Rokkitt"/>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9pPr>
          </a:lstStyle>
          <a:p>
            <a:endParaRPr/>
          </a:p>
        </p:txBody>
      </p:sp>
      <p:sp>
        <p:nvSpPr>
          <p:cNvPr id="144" name="Shape 144"/>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45" name="Shape 145"/>
          <p:cNvSpPr txBox="1">
            <a:spLocks noGrp="1"/>
          </p:cNvSpPr>
          <p:nvPr>
            <p:ph type="ftr" idx="11"/>
          </p:nvPr>
        </p:nvSpPr>
        <p:spPr>
          <a:xfrm>
            <a:off x="3859305" y="6423585"/>
            <a:ext cx="331694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46" name="Shape 146"/>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kkitt"/>
                <a:ea typeface="Rokkitt"/>
                <a:cs typeface="Rokkitt"/>
                <a:sym typeface="Rokkit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7"/>
        <p:cNvGrpSpPr/>
        <p:nvPr/>
      </p:nvGrpSpPr>
      <p:grpSpPr>
        <a:xfrm>
          <a:off x="0" y="0"/>
          <a:ext cx="0" cy="0"/>
          <a:chOff x="0" y="0"/>
          <a:chExt cx="0" cy="0"/>
        </a:xfrm>
      </p:grpSpPr>
      <p:sp>
        <p:nvSpPr>
          <p:cNvPr id="148" name="Shape 148"/>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49" name="Shape 149"/>
          <p:cNvSpPr txBox="1">
            <a:spLocks noGrp="1"/>
          </p:cNvSpPr>
          <p:nvPr>
            <p:ph type="title"/>
          </p:nvPr>
        </p:nvSpPr>
        <p:spPr>
          <a:xfrm>
            <a:off x="4169403" y="3124200"/>
            <a:ext cx="3898272" cy="87153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kkitt"/>
              <a:buNone/>
              <a:defRPr sz="2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0" name="Shape 150"/>
          <p:cNvSpPr>
            <a:spLocks noGrp="1"/>
          </p:cNvSpPr>
          <p:nvPr>
            <p:ph type="pic" idx="2"/>
          </p:nvPr>
        </p:nvSpPr>
        <p:spPr>
          <a:xfrm>
            <a:off x="277906" y="228600"/>
            <a:ext cx="3460657" cy="6345238"/>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kkitt"/>
                <a:ea typeface="Rokkitt"/>
                <a:cs typeface="Rokkitt"/>
                <a:sym typeface="Rokkitt"/>
              </a:defRPr>
            </a:lvl1pPr>
            <a:lvl2pPr marL="457200" marR="0" lvl="1" indent="0" algn="l" rtl="0">
              <a:spcBef>
                <a:spcPts val="600"/>
              </a:spcBef>
              <a:buClr>
                <a:srgbClr val="B86EB8"/>
              </a:buClr>
              <a:buFont typeface="Noto Sans Symbols"/>
              <a:buNone/>
              <a:defRPr sz="28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20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kkitt"/>
                <a:ea typeface="Rokkitt"/>
                <a:cs typeface="Rokkitt"/>
                <a:sym typeface="Rokkitt"/>
              </a:defRPr>
            </a:lvl5pPr>
            <a:lvl6pPr marL="2286000" marR="0" lvl="5" indent="0" algn="l" rtl="0">
              <a:spcBef>
                <a:spcPts val="400"/>
              </a:spcBef>
              <a:buClr>
                <a:srgbClr val="B86EB8"/>
              </a:buClr>
              <a:buFont typeface="Noto Sans Symbols"/>
              <a:buNone/>
              <a:defRPr sz="2000" b="0" i="0" u="none" strike="noStrike" cap="none">
                <a:solidFill>
                  <a:srgbClr val="595959"/>
                </a:solidFill>
                <a:latin typeface="Rokkitt"/>
                <a:ea typeface="Rokkitt"/>
                <a:cs typeface="Rokkitt"/>
                <a:sym typeface="Rokkitt"/>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kkitt"/>
                <a:ea typeface="Rokkitt"/>
                <a:cs typeface="Rokkitt"/>
                <a:sym typeface="Rokkitt"/>
              </a:defRPr>
            </a:lvl7pPr>
            <a:lvl8pPr marL="3200400" marR="0" lvl="7" indent="0" algn="l" rtl="0">
              <a:spcBef>
                <a:spcPts val="400"/>
              </a:spcBef>
              <a:buClr>
                <a:srgbClr val="B86EB8"/>
              </a:buClr>
              <a:buFont typeface="Noto Sans Symbols"/>
              <a:buNone/>
              <a:defRPr sz="2000" b="0" i="0" u="none" strike="noStrike" cap="none">
                <a:solidFill>
                  <a:srgbClr val="595959"/>
                </a:solidFill>
                <a:latin typeface="Rokkitt"/>
                <a:ea typeface="Rokkitt"/>
                <a:cs typeface="Rokkitt"/>
                <a:sym typeface="Rokkitt"/>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kkitt"/>
                <a:ea typeface="Rokkitt"/>
                <a:cs typeface="Rokkitt"/>
                <a:sym typeface="Rokkitt"/>
              </a:defRPr>
            </a:lvl9pPr>
          </a:lstStyle>
          <a:p>
            <a:endParaRPr/>
          </a:p>
        </p:txBody>
      </p:sp>
      <p:sp>
        <p:nvSpPr>
          <p:cNvPr id="151" name="Shape 151"/>
          <p:cNvSpPr txBox="1">
            <a:spLocks noGrp="1"/>
          </p:cNvSpPr>
          <p:nvPr>
            <p:ph type="body" idx="1"/>
          </p:nvPr>
        </p:nvSpPr>
        <p:spPr>
          <a:xfrm>
            <a:off x="4169403" y="3995737"/>
            <a:ext cx="3898272" cy="2147887"/>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rgbClr val="595959"/>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kkitt"/>
                <a:ea typeface="Rokkitt"/>
                <a:cs typeface="Rokkitt"/>
                <a:sym typeface="Rokkitt"/>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9pPr>
          </a:lstStyle>
          <a:p>
            <a:endParaRPr/>
          </a:p>
        </p:txBody>
      </p:sp>
      <p:sp>
        <p:nvSpPr>
          <p:cNvPr id="152" name="Shape 152"/>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53" name="Shape 153"/>
          <p:cNvSpPr txBox="1">
            <a:spLocks noGrp="1"/>
          </p:cNvSpPr>
          <p:nvPr>
            <p:ph type="ftr" idx="11"/>
          </p:nvPr>
        </p:nvSpPr>
        <p:spPr>
          <a:xfrm>
            <a:off x="4191000" y="642358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54" name="Shape 15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155" name="Shape 155"/>
          <p:cNvSpPr txBox="1"/>
          <p:nvPr/>
        </p:nvSpPr>
        <p:spPr>
          <a:xfrm>
            <a:off x="3990110" y="3370730"/>
            <a:ext cx="220567" cy="3693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2400" b="1">
                <a:solidFill>
                  <a:srgbClr val="B86EB8"/>
                </a:solidFill>
                <a:latin typeface="Rokkitt"/>
                <a:ea typeface="Rokkitt"/>
                <a:cs typeface="Rokkitt"/>
                <a:sym typeface="Rokkitt"/>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506504" y="4424082"/>
            <a:ext cx="6191157" cy="83371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kkitt"/>
              <a:buNone/>
              <a:defRPr sz="2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8" name="Shape 158"/>
          <p:cNvSpPr>
            <a:spLocks noGrp="1"/>
          </p:cNvSpPr>
          <p:nvPr>
            <p:ph type="pic" idx="2"/>
          </p:nvPr>
        </p:nvSpPr>
        <p:spPr>
          <a:xfrm>
            <a:off x="277905" y="228600"/>
            <a:ext cx="6378388" cy="4187952"/>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kkitt"/>
                <a:ea typeface="Rokkitt"/>
                <a:cs typeface="Rokkitt"/>
                <a:sym typeface="Rokkitt"/>
              </a:defRPr>
            </a:lvl1pPr>
            <a:lvl2pPr marL="457200" marR="0" lvl="1" indent="0" algn="l" rtl="0">
              <a:spcBef>
                <a:spcPts val="600"/>
              </a:spcBef>
              <a:buClr>
                <a:srgbClr val="B86EB8"/>
              </a:buClr>
              <a:buFont typeface="Noto Sans Symbols"/>
              <a:buNone/>
              <a:defRPr sz="28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20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kkitt"/>
                <a:ea typeface="Rokkitt"/>
                <a:cs typeface="Rokkitt"/>
                <a:sym typeface="Rokkitt"/>
              </a:defRPr>
            </a:lvl5pPr>
            <a:lvl6pPr marL="2286000" marR="0" lvl="5" indent="0" algn="l" rtl="0">
              <a:spcBef>
                <a:spcPts val="400"/>
              </a:spcBef>
              <a:buClr>
                <a:srgbClr val="B86EB8"/>
              </a:buClr>
              <a:buFont typeface="Noto Sans Symbols"/>
              <a:buNone/>
              <a:defRPr sz="2000" b="0" i="0" u="none" strike="noStrike" cap="none">
                <a:solidFill>
                  <a:srgbClr val="595959"/>
                </a:solidFill>
                <a:latin typeface="Rokkitt"/>
                <a:ea typeface="Rokkitt"/>
                <a:cs typeface="Rokkitt"/>
                <a:sym typeface="Rokkitt"/>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kkitt"/>
                <a:ea typeface="Rokkitt"/>
                <a:cs typeface="Rokkitt"/>
                <a:sym typeface="Rokkitt"/>
              </a:defRPr>
            </a:lvl7pPr>
            <a:lvl8pPr marL="3200400" marR="0" lvl="7" indent="0" algn="l" rtl="0">
              <a:spcBef>
                <a:spcPts val="400"/>
              </a:spcBef>
              <a:buClr>
                <a:srgbClr val="B86EB8"/>
              </a:buClr>
              <a:buFont typeface="Noto Sans Symbols"/>
              <a:buNone/>
              <a:defRPr sz="2000" b="0" i="0" u="none" strike="noStrike" cap="none">
                <a:solidFill>
                  <a:srgbClr val="595959"/>
                </a:solidFill>
                <a:latin typeface="Rokkitt"/>
                <a:ea typeface="Rokkitt"/>
                <a:cs typeface="Rokkitt"/>
                <a:sym typeface="Rokkitt"/>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kkitt"/>
                <a:ea typeface="Rokkitt"/>
                <a:cs typeface="Rokkitt"/>
                <a:sym typeface="Rokkitt"/>
              </a:defRPr>
            </a:lvl9pPr>
          </a:lstStyle>
          <a:p>
            <a:endParaRPr/>
          </a:p>
        </p:txBody>
      </p:sp>
      <p:sp>
        <p:nvSpPr>
          <p:cNvPr id="159" name="Shape 159"/>
          <p:cNvSpPr txBox="1">
            <a:spLocks noGrp="1"/>
          </p:cNvSpPr>
          <p:nvPr>
            <p:ph type="body" idx="1"/>
          </p:nvPr>
        </p:nvSpPr>
        <p:spPr>
          <a:xfrm>
            <a:off x="506504" y="5257798"/>
            <a:ext cx="6191157" cy="885825"/>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595959"/>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kkitt"/>
                <a:ea typeface="Rokkitt"/>
                <a:cs typeface="Rokkitt"/>
                <a:sym typeface="Rokkitt"/>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9pPr>
          </a:lstStyle>
          <a:p>
            <a:endParaRPr/>
          </a:p>
        </p:txBody>
      </p:sp>
      <p:sp>
        <p:nvSpPr>
          <p:cNvPr id="160" name="Shape 16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61" name="Shape 16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62" name="Shape 16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163" name="Shape 163"/>
          <p:cNvSpPr/>
          <p:nvPr/>
        </p:nvSpPr>
        <p:spPr>
          <a:xfrm>
            <a:off x="6802438" y="22860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64" name="Shape 164"/>
          <p:cNvSpPr/>
          <p:nvPr/>
        </p:nvSpPr>
        <p:spPr>
          <a:xfrm>
            <a:off x="6802438" y="2377440"/>
            <a:ext cx="2057400" cy="203911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65" name="Shape 165"/>
          <p:cNvSpPr txBox="1"/>
          <p:nvPr/>
        </p:nvSpPr>
        <p:spPr>
          <a:xfrm>
            <a:off x="327212" y="4632792"/>
            <a:ext cx="220567" cy="3693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2400" b="1">
                <a:solidFill>
                  <a:srgbClr val="B86EB8"/>
                </a:solidFill>
                <a:latin typeface="Rokkitt"/>
                <a:ea typeface="Rokkitt"/>
                <a:cs typeface="Rokkitt"/>
                <a:sym typeface="Rokkitt"/>
              </a:rPr>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Shape 166"/>
        <p:cNvGrpSpPr/>
        <p:nvPr/>
      </p:nvGrpSpPr>
      <p:grpSpPr>
        <a:xfrm>
          <a:off x="0" y="0"/>
          <a:ext cx="0" cy="0"/>
          <a:chOff x="0" y="0"/>
          <a:chExt cx="0" cy="0"/>
        </a:xfrm>
      </p:grpSpPr>
      <p:sp>
        <p:nvSpPr>
          <p:cNvPr id="167" name="Shape 167"/>
          <p:cNvSpPr/>
          <p:nvPr/>
        </p:nvSpPr>
        <p:spPr>
          <a:xfrm>
            <a:off x="282575" y="228600"/>
            <a:ext cx="4235450"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68" name="Shape 168"/>
          <p:cNvSpPr txBox="1">
            <a:spLocks noGrp="1"/>
          </p:cNvSpPr>
          <p:nvPr>
            <p:ph type="title"/>
          </p:nvPr>
        </p:nvSpPr>
        <p:spPr>
          <a:xfrm>
            <a:off x="380554" y="2571750"/>
            <a:ext cx="401663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kkitt"/>
              <a:buNone/>
              <a:defRPr sz="2600" b="0" i="0" u="none" strike="noStrike" cap="none">
                <a:solidFill>
                  <a:schemeClr val="l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9" name="Shape 169"/>
          <p:cNvSpPr txBox="1">
            <a:spLocks noGrp="1"/>
          </p:cNvSpPr>
          <p:nvPr>
            <p:ph type="body" idx="1"/>
          </p:nvPr>
        </p:nvSpPr>
        <p:spPr>
          <a:xfrm>
            <a:off x="381093" y="3733800"/>
            <a:ext cx="4015304"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kkitt"/>
                <a:ea typeface="Rokkitt"/>
                <a:cs typeface="Rokkitt"/>
                <a:sym typeface="Rokkitt"/>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9pPr>
          </a:lstStyle>
          <a:p>
            <a:endParaRPr/>
          </a:p>
        </p:txBody>
      </p:sp>
      <p:sp>
        <p:nvSpPr>
          <p:cNvPr id="170" name="Shape 170"/>
          <p:cNvSpPr txBox="1">
            <a:spLocks noGrp="1"/>
          </p:cNvSpPr>
          <p:nvPr>
            <p:ph type="dt" idx="10"/>
          </p:nvPr>
        </p:nvSpPr>
        <p:spPr>
          <a:xfrm>
            <a:off x="3048000" y="6235607"/>
            <a:ext cx="134839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71" name="Shape 171"/>
          <p:cNvSpPr txBox="1">
            <a:spLocks noGrp="1"/>
          </p:cNvSpPr>
          <p:nvPr>
            <p:ph type="ftr" idx="11"/>
          </p:nvPr>
        </p:nvSpPr>
        <p:spPr>
          <a:xfrm>
            <a:off x="381094" y="6235607"/>
            <a:ext cx="2590704"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72" name="Shape 17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173" name="Shape 173"/>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kkitt"/>
                <a:ea typeface="Rokkitt"/>
                <a:cs typeface="Rokkitt"/>
                <a:sym typeface="Rokkitt"/>
              </a:rPr>
              <a:t>+</a:t>
            </a:r>
          </a:p>
        </p:txBody>
      </p:sp>
      <p:sp>
        <p:nvSpPr>
          <p:cNvPr id="174" name="Shape 174"/>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75" name="Shape 175"/>
          <p:cNvSpPr/>
          <p:nvPr/>
        </p:nvSpPr>
        <p:spPr>
          <a:xfrm>
            <a:off x="4624387" y="4534726"/>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76" name="Shape 176"/>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77" name="Shape 177"/>
          <p:cNvSpPr>
            <a:spLocks noGrp="1"/>
          </p:cNvSpPr>
          <p:nvPr>
            <p:ph type="pic" idx="3"/>
          </p:nvPr>
        </p:nvSpPr>
        <p:spPr>
          <a:xfrm>
            <a:off x="4624387" y="2381663"/>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78" name="Shape 178"/>
          <p:cNvSpPr>
            <a:spLocks noGrp="1"/>
          </p:cNvSpPr>
          <p:nvPr>
            <p:ph type="pic" idx="4"/>
          </p:nvPr>
        </p:nvSpPr>
        <p:spPr>
          <a:xfrm>
            <a:off x="6803135" y="2381661"/>
            <a:ext cx="2057400" cy="418795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Pictures with Caption, Alt.">
    <p:spTree>
      <p:nvGrpSpPr>
        <p:cNvPr id="1" name="Shape 179"/>
        <p:cNvGrpSpPr/>
        <p:nvPr/>
      </p:nvGrpSpPr>
      <p:grpSpPr>
        <a:xfrm>
          <a:off x="0" y="0"/>
          <a:ext cx="0" cy="0"/>
          <a:chOff x="0" y="0"/>
          <a:chExt cx="0" cy="0"/>
        </a:xfrm>
      </p:grpSpPr>
      <p:sp>
        <p:nvSpPr>
          <p:cNvPr id="180" name="Shape 180"/>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81" name="Shape 181"/>
          <p:cNvSpPr txBox="1">
            <a:spLocks noGrp="1"/>
          </p:cNvSpPr>
          <p:nvPr>
            <p:ph type="title"/>
          </p:nvPr>
        </p:nvSpPr>
        <p:spPr>
          <a:xfrm>
            <a:off x="4953000" y="3124200"/>
            <a:ext cx="3108959" cy="87153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kkitt"/>
              <a:buNone/>
              <a:defRPr sz="2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2" name="Shape 182"/>
          <p:cNvSpPr>
            <a:spLocks noGrp="1"/>
          </p:cNvSpPr>
          <p:nvPr>
            <p:ph type="pic" idx="2"/>
          </p:nvPr>
        </p:nvSpPr>
        <p:spPr>
          <a:xfrm>
            <a:off x="277905" y="2365248"/>
            <a:ext cx="4240118" cy="4187952"/>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kkitt"/>
                <a:ea typeface="Rokkitt"/>
                <a:cs typeface="Rokkitt"/>
                <a:sym typeface="Rokkitt"/>
              </a:defRPr>
            </a:lvl1pPr>
            <a:lvl2pPr marL="457200" marR="0" lvl="1" indent="0" algn="l" rtl="0">
              <a:spcBef>
                <a:spcPts val="600"/>
              </a:spcBef>
              <a:buClr>
                <a:srgbClr val="B86EB8"/>
              </a:buClr>
              <a:buFont typeface="Noto Sans Symbols"/>
              <a:buNone/>
              <a:defRPr sz="28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20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kkitt"/>
                <a:ea typeface="Rokkitt"/>
                <a:cs typeface="Rokkitt"/>
                <a:sym typeface="Rokkitt"/>
              </a:defRPr>
            </a:lvl5pPr>
            <a:lvl6pPr marL="2286000" marR="0" lvl="5" indent="0" algn="l" rtl="0">
              <a:spcBef>
                <a:spcPts val="400"/>
              </a:spcBef>
              <a:buClr>
                <a:srgbClr val="B86EB8"/>
              </a:buClr>
              <a:buFont typeface="Noto Sans Symbols"/>
              <a:buNone/>
              <a:defRPr sz="2000" b="0" i="0" u="none" strike="noStrike" cap="none">
                <a:solidFill>
                  <a:srgbClr val="595959"/>
                </a:solidFill>
                <a:latin typeface="Rokkitt"/>
                <a:ea typeface="Rokkitt"/>
                <a:cs typeface="Rokkitt"/>
                <a:sym typeface="Rokkitt"/>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kkitt"/>
                <a:ea typeface="Rokkitt"/>
                <a:cs typeface="Rokkitt"/>
                <a:sym typeface="Rokkitt"/>
              </a:defRPr>
            </a:lvl7pPr>
            <a:lvl8pPr marL="3200400" marR="0" lvl="7" indent="0" algn="l" rtl="0">
              <a:spcBef>
                <a:spcPts val="400"/>
              </a:spcBef>
              <a:buClr>
                <a:srgbClr val="B86EB8"/>
              </a:buClr>
              <a:buFont typeface="Noto Sans Symbols"/>
              <a:buNone/>
              <a:defRPr sz="2000" b="0" i="0" u="none" strike="noStrike" cap="none">
                <a:solidFill>
                  <a:srgbClr val="595959"/>
                </a:solidFill>
                <a:latin typeface="Rokkitt"/>
                <a:ea typeface="Rokkitt"/>
                <a:cs typeface="Rokkitt"/>
                <a:sym typeface="Rokkitt"/>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kkitt"/>
                <a:ea typeface="Rokkitt"/>
                <a:cs typeface="Rokkitt"/>
                <a:sym typeface="Rokkitt"/>
              </a:defRPr>
            </a:lvl9pPr>
          </a:lstStyle>
          <a:p>
            <a:endParaRPr/>
          </a:p>
        </p:txBody>
      </p:sp>
      <p:sp>
        <p:nvSpPr>
          <p:cNvPr id="183" name="Shape 183"/>
          <p:cNvSpPr txBox="1">
            <a:spLocks noGrp="1"/>
          </p:cNvSpPr>
          <p:nvPr>
            <p:ph type="body" idx="1"/>
          </p:nvPr>
        </p:nvSpPr>
        <p:spPr>
          <a:xfrm>
            <a:off x="4953000" y="3995737"/>
            <a:ext cx="3108959" cy="2147887"/>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rgbClr val="595959"/>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kkitt"/>
                <a:ea typeface="Rokkitt"/>
                <a:cs typeface="Rokkitt"/>
                <a:sym typeface="Rokkitt"/>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9pPr>
          </a:lstStyle>
          <a:p>
            <a:endParaRPr/>
          </a:p>
        </p:txBody>
      </p:sp>
      <p:sp>
        <p:nvSpPr>
          <p:cNvPr id="184" name="Shape 184"/>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85" name="Shape 185"/>
          <p:cNvSpPr txBox="1">
            <a:spLocks noGrp="1"/>
          </p:cNvSpPr>
          <p:nvPr>
            <p:ph type="ftr" idx="11"/>
          </p:nvPr>
        </p:nvSpPr>
        <p:spPr>
          <a:xfrm>
            <a:off x="4191000" y="642358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86" name="Shape 186"/>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187" name="Shape 187"/>
          <p:cNvSpPr txBox="1"/>
          <p:nvPr/>
        </p:nvSpPr>
        <p:spPr>
          <a:xfrm>
            <a:off x="4750360" y="3370730"/>
            <a:ext cx="220567" cy="3693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2400" b="1">
                <a:solidFill>
                  <a:srgbClr val="B86EB8"/>
                </a:solidFill>
                <a:latin typeface="Rokkitt"/>
                <a:ea typeface="Rokkitt"/>
                <a:cs typeface="Rokkitt"/>
                <a:sym typeface="Rokkitt"/>
              </a:rPr>
              <a:t>+ </a:t>
            </a:r>
          </a:p>
        </p:txBody>
      </p:sp>
      <p:sp>
        <p:nvSpPr>
          <p:cNvPr id="188" name="Shape 188"/>
          <p:cNvSpPr>
            <a:spLocks noGrp="1"/>
          </p:cNvSpPr>
          <p:nvPr>
            <p:ph type="pic" idx="3"/>
          </p:nvPr>
        </p:nvSpPr>
        <p:spPr>
          <a:xfrm>
            <a:off x="27790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89" name="Shape 189"/>
          <p:cNvSpPr>
            <a:spLocks noGrp="1"/>
          </p:cNvSpPr>
          <p:nvPr>
            <p:ph type="pic" idx="4"/>
          </p:nvPr>
        </p:nvSpPr>
        <p:spPr>
          <a:xfrm>
            <a:off x="246062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Shape 190"/>
        <p:cNvGrpSpPr/>
        <p:nvPr/>
      </p:nvGrpSpPr>
      <p:grpSpPr>
        <a:xfrm>
          <a:off x="0" y="0"/>
          <a:ext cx="0" cy="0"/>
          <a:chOff x="0" y="0"/>
          <a:chExt cx="0" cy="0"/>
        </a:xfrm>
      </p:grpSpPr>
      <p:sp>
        <p:nvSpPr>
          <p:cNvPr id="191" name="Shape 191"/>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92" name="Shape 19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193" name="Shape 193"/>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4" name="Shape 194"/>
          <p:cNvSpPr txBox="1">
            <a:spLocks noGrp="1"/>
          </p:cNvSpPr>
          <p:nvPr>
            <p:ph type="body" idx="1"/>
          </p:nvPr>
        </p:nvSpPr>
        <p:spPr>
          <a:xfrm rot="5400000">
            <a:off x="2204148" y="275525"/>
            <a:ext cx="4144963" cy="7556312"/>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95" name="Shape 195"/>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96" name="Shape 196"/>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97" name="Shape 197"/>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6"/>
        <p:cNvGrpSpPr/>
        <p:nvPr/>
      </p:nvGrpSpPr>
      <p:grpSpPr>
        <a:xfrm>
          <a:off x="0" y="0"/>
          <a:ext cx="0" cy="0"/>
          <a:chOff x="0" y="0"/>
          <a:chExt cx="0" cy="0"/>
        </a:xfrm>
      </p:grpSpPr>
      <p:sp>
        <p:nvSpPr>
          <p:cNvPr id="27" name="Shape 27"/>
          <p:cNvSpPr/>
          <p:nvPr/>
        </p:nvSpPr>
        <p:spPr>
          <a:xfrm>
            <a:off x="8210550" y="282573"/>
            <a:ext cx="642097"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8" name="Shape 28"/>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30" name="Shape 3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31" name="Shape 3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32" name="Shape 3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33" name="Shape 33"/>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34" name="Shape 34"/>
          <p:cNvSpPr/>
          <p:nvPr/>
        </p:nvSpPr>
        <p:spPr>
          <a:xfrm>
            <a:off x="8068235" y="282573"/>
            <a:ext cx="91439" cy="16001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198"/>
        <p:cNvGrpSpPr/>
        <p:nvPr/>
      </p:nvGrpSpPr>
      <p:grpSpPr>
        <a:xfrm>
          <a:off x="0" y="0"/>
          <a:ext cx="0" cy="0"/>
          <a:chOff x="0" y="0"/>
          <a:chExt cx="0" cy="0"/>
        </a:xfrm>
      </p:grpSpPr>
      <p:sp>
        <p:nvSpPr>
          <p:cNvPr id="199" name="Shape 199"/>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0" name="Shape 200"/>
          <p:cNvSpPr txBox="1">
            <a:spLocks noGrp="1"/>
          </p:cNvSpPr>
          <p:nvPr>
            <p:ph type="title"/>
          </p:nvPr>
        </p:nvSpPr>
        <p:spPr>
          <a:xfrm rot="5400000">
            <a:off x="5750719" y="3199793"/>
            <a:ext cx="5171422" cy="681318"/>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1" name="Shape 201"/>
          <p:cNvSpPr txBox="1">
            <a:spLocks noGrp="1"/>
          </p:cNvSpPr>
          <p:nvPr>
            <p:ph type="body" idx="1"/>
          </p:nvPr>
        </p:nvSpPr>
        <p:spPr>
          <a:xfrm rot="5400000">
            <a:off x="1293765" y="122190"/>
            <a:ext cx="5184869" cy="6858000"/>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202" name="Shape 20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203" name="Shape 20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204" name="Shape 20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205" name="Shape 205"/>
          <p:cNvSpPr txBox="1"/>
          <p:nvPr/>
        </p:nvSpPr>
        <p:spPr>
          <a:xfrm rot="-5400000">
            <a:off x="8593110" y="561667"/>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
        <p:cNvGrpSpPr/>
        <p:nvPr/>
      </p:nvGrpSpPr>
      <p:grpSpPr>
        <a:xfrm>
          <a:off x="0" y="0"/>
          <a:ext cx="0" cy="0"/>
          <a:chOff x="0" y="0"/>
          <a:chExt cx="0" cy="0"/>
        </a:xfrm>
      </p:grpSpPr>
      <p:sp>
        <p:nvSpPr>
          <p:cNvPr id="36" name="Shape 36"/>
          <p:cNvSpPr/>
          <p:nvPr/>
        </p:nvSpPr>
        <p:spPr>
          <a:xfrm>
            <a:off x="658906" y="228600"/>
            <a:ext cx="8200929"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37" name="Shape 37"/>
          <p:cNvSpPr txBox="1">
            <a:spLocks noGrp="1"/>
          </p:cNvSpPr>
          <p:nvPr>
            <p:ph type="title"/>
          </p:nvPr>
        </p:nvSpPr>
        <p:spPr>
          <a:xfrm>
            <a:off x="2286000" y="3124200"/>
            <a:ext cx="5638800" cy="1362075"/>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kkitt"/>
              <a:buNone/>
              <a:defRPr sz="3200" b="0" i="0" u="none" strike="noStrike" cap="none">
                <a:solidFill>
                  <a:schemeClr val="l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2286000" y="4495800"/>
            <a:ext cx="5638800" cy="1500187"/>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chemeClr val="lt1"/>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800" b="0" i="0" u="none" strike="noStrike" cap="none">
                <a:solidFill>
                  <a:srgbClr val="888888"/>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600" b="0" i="0" u="none" strike="noStrike" cap="none">
                <a:solidFill>
                  <a:srgbClr val="888888"/>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1400" b="0" i="0" u="none" strike="noStrike" cap="none">
                <a:solidFill>
                  <a:srgbClr val="888888"/>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1400" b="0" i="0" u="none" strike="noStrike" cap="none">
                <a:solidFill>
                  <a:srgbClr val="888888"/>
                </a:solidFill>
                <a:latin typeface="Rokkitt"/>
                <a:ea typeface="Rokkitt"/>
                <a:cs typeface="Rokkitt"/>
                <a:sym typeface="Rokkitt"/>
              </a:defRPr>
            </a:lvl5pPr>
            <a:lvl6pPr marL="2286000" marR="0" lvl="5" indent="0" algn="l" rtl="0">
              <a:spcBef>
                <a:spcPts val="280"/>
              </a:spcBef>
              <a:buClr>
                <a:srgbClr val="B86EB8"/>
              </a:buClr>
              <a:buFont typeface="Noto Sans Symbols"/>
              <a:buNone/>
              <a:defRPr sz="1400" b="0" i="0" u="none" strike="noStrike" cap="none">
                <a:solidFill>
                  <a:srgbClr val="888888"/>
                </a:solidFill>
                <a:latin typeface="Rokkitt"/>
                <a:ea typeface="Rokkitt"/>
                <a:cs typeface="Rokkitt"/>
                <a:sym typeface="Rokkitt"/>
              </a:defRPr>
            </a:lvl6pPr>
            <a:lvl7pPr marL="2743200" marR="0" lvl="6" indent="0" algn="l" rtl="0">
              <a:spcBef>
                <a:spcPts val="280"/>
              </a:spcBef>
              <a:buClr>
                <a:schemeClr val="accent1"/>
              </a:buClr>
              <a:buFont typeface="Noto Sans Symbols"/>
              <a:buNone/>
              <a:defRPr sz="1400" b="0" i="0" u="none" strike="noStrike" cap="none">
                <a:solidFill>
                  <a:srgbClr val="888888"/>
                </a:solidFill>
                <a:latin typeface="Rokkitt"/>
                <a:ea typeface="Rokkitt"/>
                <a:cs typeface="Rokkitt"/>
                <a:sym typeface="Rokkitt"/>
              </a:defRPr>
            </a:lvl7pPr>
            <a:lvl8pPr marL="3200400" marR="0" lvl="7" indent="0" algn="l" rtl="0">
              <a:spcBef>
                <a:spcPts val="280"/>
              </a:spcBef>
              <a:buClr>
                <a:srgbClr val="B86EB8"/>
              </a:buClr>
              <a:buFont typeface="Noto Sans Symbols"/>
              <a:buNone/>
              <a:defRPr sz="1400" b="0" i="0" u="none" strike="noStrike" cap="none">
                <a:solidFill>
                  <a:srgbClr val="888888"/>
                </a:solidFill>
                <a:latin typeface="Rokkitt"/>
                <a:ea typeface="Rokkitt"/>
                <a:cs typeface="Rokkitt"/>
                <a:sym typeface="Rokkitt"/>
              </a:defRPr>
            </a:lvl8pPr>
            <a:lvl9pPr marL="3657600" marR="0" lvl="8" indent="0" algn="l" rtl="0">
              <a:spcBef>
                <a:spcPts val="280"/>
              </a:spcBef>
              <a:buClr>
                <a:schemeClr val="accent1"/>
              </a:buClr>
              <a:buFont typeface="Noto Sans Symbols"/>
              <a:buNone/>
              <a:defRPr sz="1400" b="0" i="0" u="none" strike="noStrike" cap="none">
                <a:solidFill>
                  <a:srgbClr val="888888"/>
                </a:solidFill>
                <a:latin typeface="Rokkitt"/>
                <a:ea typeface="Rokkitt"/>
                <a:cs typeface="Rokkitt"/>
                <a:sym typeface="Rokkitt"/>
              </a:defRPr>
            </a:lvl9pPr>
          </a:lstStyle>
          <a:p>
            <a:endParaRPr/>
          </a:p>
        </p:txBody>
      </p:sp>
      <p:sp>
        <p:nvSpPr>
          <p:cNvPr id="39" name="Shape 39"/>
          <p:cNvSpPr txBox="1">
            <a:spLocks noGrp="1"/>
          </p:cNvSpPr>
          <p:nvPr>
            <p:ph type="dt" idx="10"/>
          </p:nvPr>
        </p:nvSpPr>
        <p:spPr>
          <a:xfrm>
            <a:off x="658906" y="6248773"/>
            <a:ext cx="14746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40" name="Shape 40"/>
          <p:cNvSpPr txBox="1">
            <a:spLocks noGrp="1"/>
          </p:cNvSpPr>
          <p:nvPr>
            <p:ph type="ftr" idx="11"/>
          </p:nvPr>
        </p:nvSpPr>
        <p:spPr>
          <a:xfrm>
            <a:off x="2286000" y="6248773"/>
            <a:ext cx="563880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41" name="Shape 41"/>
          <p:cNvSpPr txBox="1">
            <a:spLocks noGrp="1"/>
          </p:cNvSpPr>
          <p:nvPr>
            <p:ph type="sldNum" idx="12"/>
          </p:nvPr>
        </p:nvSpPr>
        <p:spPr>
          <a:xfrm>
            <a:off x="8305800" y="6248773"/>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42" name="Shape 42"/>
          <p:cNvSpPr txBox="1"/>
          <p:nvPr/>
        </p:nvSpPr>
        <p:spPr>
          <a:xfrm>
            <a:off x="2003611" y="3110753"/>
            <a:ext cx="260908" cy="61555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4000" b="1">
                <a:solidFill>
                  <a:srgbClr val="B86EB8"/>
                </a:solidFill>
                <a:latin typeface="Rokkitt"/>
                <a:ea typeface="Rokkitt"/>
                <a:cs typeface="Rokkitt"/>
                <a:sym typeface="Rokkitt"/>
              </a:rPr>
              <a:t>+</a:t>
            </a:r>
          </a:p>
        </p:txBody>
      </p:sp>
      <p:sp>
        <p:nvSpPr>
          <p:cNvPr id="43" name="Shape 43"/>
          <p:cNvSpPr/>
          <p:nvPr/>
        </p:nvSpPr>
        <p:spPr>
          <a:xfrm>
            <a:off x="285750" y="228600"/>
            <a:ext cx="212724" cy="6345238"/>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Shape 44"/>
        <p:cNvGrpSpPr/>
        <p:nvPr/>
      </p:nvGrpSpPr>
      <p:grpSpPr>
        <a:xfrm>
          <a:off x="0" y="0"/>
          <a:ext cx="0" cy="0"/>
          <a:chOff x="0" y="0"/>
          <a:chExt cx="0" cy="0"/>
        </a:xfrm>
      </p:grpSpPr>
      <p:sp>
        <p:nvSpPr>
          <p:cNvPr id="45" name="Shape 45"/>
          <p:cNvSpPr/>
          <p:nvPr/>
        </p:nvSpPr>
        <p:spPr>
          <a:xfrm>
            <a:off x="8210550" y="282573"/>
            <a:ext cx="642097"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46" name="Shape 46"/>
          <p:cNvSpPr/>
          <p:nvPr/>
        </p:nvSpPr>
        <p:spPr>
          <a:xfrm>
            <a:off x="8068235" y="282573"/>
            <a:ext cx="91439" cy="16001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47" name="Shape 47"/>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48" name="Shape 48"/>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50" name="Shape 50"/>
          <p:cNvSpPr txBox="1">
            <a:spLocks noGrp="1"/>
          </p:cNvSpPr>
          <p:nvPr>
            <p:ph type="body" idx="2"/>
          </p:nvPr>
        </p:nvSpPr>
        <p:spPr>
          <a:xfrm>
            <a:off x="439987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51" name="Shape 51"/>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52" name="Shape 52"/>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53" name="Shape 53"/>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mparison">
    <p:spTree>
      <p:nvGrpSpPr>
        <p:cNvPr id="1" name="Shape 54"/>
        <p:cNvGrpSpPr/>
        <p:nvPr/>
      </p:nvGrpSpPr>
      <p:grpSpPr>
        <a:xfrm>
          <a:off x="0" y="0"/>
          <a:ext cx="0" cy="0"/>
          <a:chOff x="0" y="0"/>
          <a:chExt cx="0" cy="0"/>
        </a:xfrm>
      </p:grpSpPr>
      <p:sp>
        <p:nvSpPr>
          <p:cNvPr id="55" name="Shape 55"/>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56" name="Shape 56"/>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57" name="Shape 57"/>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97541"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58750" algn="l" rtl="0">
              <a:spcBef>
                <a:spcPts val="320"/>
              </a:spcBef>
              <a:buClr>
                <a:srgbClr val="B86EB8"/>
              </a:buClr>
              <a:buSzPct val="75000"/>
              <a:buFont typeface="Noto Sans Symbols"/>
              <a:buChar char="■"/>
              <a:defRPr sz="1600" b="0" i="0" u="none" strike="noStrike" cap="none">
                <a:solidFill>
                  <a:srgbClr val="595959"/>
                </a:solidFill>
                <a:latin typeface="Rokkitt"/>
                <a:ea typeface="Rokkitt"/>
                <a:cs typeface="Rokkitt"/>
                <a:sym typeface="Rokkitt"/>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kkitt"/>
                <a:ea typeface="Rokkitt"/>
                <a:cs typeface="Rokkitt"/>
                <a:sym typeface="Rokkitt"/>
              </a:defRPr>
            </a:lvl7pPr>
            <a:lvl8pPr marL="1830388" marR="0" lvl="7" indent="-153988" algn="l" rtl="0">
              <a:spcBef>
                <a:spcPts val="320"/>
              </a:spcBef>
              <a:buClr>
                <a:srgbClr val="B86EB8"/>
              </a:buClr>
              <a:buSzPct val="75000"/>
              <a:buFont typeface="Noto Sans Symbols"/>
              <a:buChar char="■"/>
              <a:defRPr sz="1600" b="0" i="0" u="none" strike="noStrike" cap="none">
                <a:solidFill>
                  <a:srgbClr val="595959"/>
                </a:solidFill>
                <a:latin typeface="Rokkitt"/>
                <a:ea typeface="Rokkitt"/>
                <a:cs typeface="Rokkitt"/>
                <a:sym typeface="Rokkitt"/>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kkitt"/>
                <a:ea typeface="Rokkitt"/>
                <a:cs typeface="Rokkitt"/>
                <a:sym typeface="Rokkitt"/>
              </a:defRPr>
            </a:lvl9pPr>
          </a:lstStyle>
          <a:p>
            <a:endParaRPr/>
          </a:p>
        </p:txBody>
      </p:sp>
      <p:sp>
        <p:nvSpPr>
          <p:cNvPr id="59" name="Shape 59"/>
          <p:cNvSpPr txBox="1">
            <a:spLocks noGrp="1"/>
          </p:cNvSpPr>
          <p:nvPr>
            <p:ph type="body" idx="2"/>
          </p:nvPr>
        </p:nvSpPr>
        <p:spPr>
          <a:xfrm>
            <a:off x="4399878"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58750" algn="l" rtl="0">
              <a:spcBef>
                <a:spcPts val="320"/>
              </a:spcBef>
              <a:buClr>
                <a:srgbClr val="B86EB8"/>
              </a:buClr>
              <a:buSzPct val="75000"/>
              <a:buFont typeface="Noto Sans Symbols"/>
              <a:buChar char="■"/>
              <a:defRPr sz="1600" b="0" i="0" u="none" strike="noStrike" cap="none">
                <a:solidFill>
                  <a:srgbClr val="595959"/>
                </a:solidFill>
                <a:latin typeface="Rokkitt"/>
                <a:ea typeface="Rokkitt"/>
                <a:cs typeface="Rokkitt"/>
                <a:sym typeface="Rokkitt"/>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kkitt"/>
                <a:ea typeface="Rokkitt"/>
                <a:cs typeface="Rokkitt"/>
                <a:sym typeface="Rokkitt"/>
              </a:defRPr>
            </a:lvl7pPr>
            <a:lvl8pPr marL="1830388" marR="0" lvl="7" indent="-153988" algn="l" rtl="0">
              <a:spcBef>
                <a:spcPts val="320"/>
              </a:spcBef>
              <a:buClr>
                <a:srgbClr val="B86EB8"/>
              </a:buClr>
              <a:buSzPct val="75000"/>
              <a:buFont typeface="Noto Sans Symbols"/>
              <a:buChar char="■"/>
              <a:defRPr sz="1600" b="0" i="0" u="none" strike="noStrike" cap="none">
                <a:solidFill>
                  <a:srgbClr val="595959"/>
                </a:solidFill>
                <a:latin typeface="Rokkitt"/>
                <a:ea typeface="Rokkitt"/>
                <a:cs typeface="Rokkitt"/>
                <a:sym typeface="Rokkitt"/>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kkitt"/>
                <a:ea typeface="Rokkitt"/>
                <a:cs typeface="Rokkitt"/>
                <a:sym typeface="Rokkitt"/>
              </a:defRPr>
            </a:lvl9pPr>
          </a:lstStyle>
          <a:p>
            <a:endParaRPr/>
          </a:p>
        </p:txBody>
      </p:sp>
      <p:sp>
        <p:nvSpPr>
          <p:cNvPr id="60" name="Shape 6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61" name="Shape 6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62" name="Shape 6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63" name="Shape 63"/>
          <p:cNvSpPr txBox="1">
            <a:spLocks noGrp="1"/>
          </p:cNvSpPr>
          <p:nvPr>
            <p:ph type="body" idx="3"/>
          </p:nvPr>
        </p:nvSpPr>
        <p:spPr>
          <a:xfrm>
            <a:off x="497541" y="2070847"/>
            <a:ext cx="3657600" cy="322728"/>
          </a:xfrm>
          <a:prstGeom prst="rect">
            <a:avLst/>
          </a:prstGeom>
          <a:solidFill>
            <a:schemeClr val="accent3"/>
          </a:solidFill>
          <a:ln>
            <a:noFill/>
          </a:ln>
        </p:spPr>
        <p:txBody>
          <a:bodyPr lIns="91425" tIns="91425" rIns="91425" bIns="91425" anchor="ctr" anchorCtr="0"/>
          <a:lstStyle>
            <a:lvl1pPr marL="0" marR="0" lvl="0" indent="0" algn="ctr" rtl="0">
              <a:spcBef>
                <a:spcPts val="0"/>
              </a:spcBef>
              <a:buClr>
                <a:schemeClr val="accent1"/>
              </a:buClr>
              <a:buFont typeface="Noto Sans Symbols"/>
              <a:buNone/>
              <a:defRPr sz="1800" b="0" i="0" u="none" strike="noStrike" cap="none">
                <a:solidFill>
                  <a:schemeClr val="lt1"/>
                </a:solidFill>
                <a:latin typeface="Rokkitt"/>
                <a:ea typeface="Rokkitt"/>
                <a:cs typeface="Rokkitt"/>
                <a:sym typeface="Rokkitt"/>
              </a:defRPr>
            </a:lvl1pPr>
            <a:lvl2pPr marL="457200" marR="0" lvl="1" indent="0" algn="l" rtl="0">
              <a:spcBef>
                <a:spcPts val="600"/>
              </a:spcBef>
              <a:buClr>
                <a:srgbClr val="B86EB8"/>
              </a:buClr>
              <a:buFont typeface="Noto Sans Symbols"/>
              <a:buNone/>
              <a:defRPr sz="2000" b="1"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1600" b="1"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Rokkitt"/>
                <a:ea typeface="Rokkitt"/>
                <a:cs typeface="Rokkitt"/>
                <a:sym typeface="Rokkitt"/>
              </a:defRPr>
            </a:lvl5pPr>
            <a:lvl6pPr marL="2286000" marR="0" lvl="5" indent="0" algn="l" rtl="0">
              <a:spcBef>
                <a:spcPts val="320"/>
              </a:spcBef>
              <a:buClr>
                <a:srgbClr val="B86EB8"/>
              </a:buClr>
              <a:buFont typeface="Noto Sans Symbols"/>
              <a:buNone/>
              <a:defRPr sz="1600" b="1" i="0" u="none" strike="noStrike" cap="none">
                <a:solidFill>
                  <a:srgbClr val="595959"/>
                </a:solidFill>
                <a:latin typeface="Rokkitt"/>
                <a:ea typeface="Rokkitt"/>
                <a:cs typeface="Rokkitt"/>
                <a:sym typeface="Rokkitt"/>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kkitt"/>
                <a:ea typeface="Rokkitt"/>
                <a:cs typeface="Rokkitt"/>
                <a:sym typeface="Rokkitt"/>
              </a:defRPr>
            </a:lvl7pPr>
            <a:lvl8pPr marL="3200400" marR="0" lvl="7" indent="0" algn="l" rtl="0">
              <a:spcBef>
                <a:spcPts val="320"/>
              </a:spcBef>
              <a:buClr>
                <a:srgbClr val="B86EB8"/>
              </a:buClr>
              <a:buFont typeface="Noto Sans Symbols"/>
              <a:buNone/>
              <a:defRPr sz="1600" b="1" i="0" u="none" strike="noStrike" cap="none">
                <a:solidFill>
                  <a:srgbClr val="595959"/>
                </a:solidFill>
                <a:latin typeface="Rokkitt"/>
                <a:ea typeface="Rokkitt"/>
                <a:cs typeface="Rokkitt"/>
                <a:sym typeface="Rokkitt"/>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kkitt"/>
                <a:ea typeface="Rokkitt"/>
                <a:cs typeface="Rokkitt"/>
                <a:sym typeface="Rokkitt"/>
              </a:defRPr>
            </a:lvl9pPr>
          </a:lstStyle>
          <a:p>
            <a:endParaRPr/>
          </a:p>
        </p:txBody>
      </p:sp>
      <p:sp>
        <p:nvSpPr>
          <p:cNvPr id="64" name="Shape 64"/>
          <p:cNvSpPr txBox="1">
            <a:spLocks noGrp="1"/>
          </p:cNvSpPr>
          <p:nvPr>
            <p:ph type="body" idx="4"/>
          </p:nvPr>
        </p:nvSpPr>
        <p:spPr>
          <a:xfrm>
            <a:off x="4399878" y="2070847"/>
            <a:ext cx="3657600" cy="322728"/>
          </a:xfrm>
          <a:prstGeom prst="rect">
            <a:avLst/>
          </a:prstGeom>
          <a:solidFill>
            <a:srgbClr val="A2A2C1"/>
          </a:solidFill>
          <a:ln>
            <a:noFill/>
          </a:ln>
        </p:spPr>
        <p:txBody>
          <a:bodyPr lIns="91425" tIns="91425" rIns="91425" bIns="91425" anchor="ctr" anchorCtr="0"/>
          <a:lstStyle>
            <a:lvl1pPr marL="0" marR="0" lvl="0" indent="0" algn="ctr" rtl="0">
              <a:spcBef>
                <a:spcPts val="0"/>
              </a:spcBef>
              <a:buClr>
                <a:schemeClr val="accent1"/>
              </a:buClr>
              <a:buFont typeface="Noto Sans Symbols"/>
              <a:buNone/>
              <a:defRPr sz="1800" b="0" i="0" u="none" strike="noStrike" cap="none">
                <a:solidFill>
                  <a:schemeClr val="lt1"/>
                </a:solidFill>
                <a:latin typeface="Rokkitt"/>
                <a:ea typeface="Rokkitt"/>
                <a:cs typeface="Rokkitt"/>
                <a:sym typeface="Rokkitt"/>
              </a:defRPr>
            </a:lvl1pPr>
            <a:lvl2pPr marL="457200" marR="0" lvl="1" indent="0" algn="l" rtl="0">
              <a:spcBef>
                <a:spcPts val="600"/>
              </a:spcBef>
              <a:buClr>
                <a:srgbClr val="B86EB8"/>
              </a:buClr>
              <a:buFont typeface="Noto Sans Symbols"/>
              <a:buNone/>
              <a:defRPr sz="2000" b="1"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1600" b="1"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Rokkitt"/>
                <a:ea typeface="Rokkitt"/>
                <a:cs typeface="Rokkitt"/>
                <a:sym typeface="Rokkitt"/>
              </a:defRPr>
            </a:lvl5pPr>
            <a:lvl6pPr marL="2286000" marR="0" lvl="5" indent="0" algn="l" rtl="0">
              <a:spcBef>
                <a:spcPts val="320"/>
              </a:spcBef>
              <a:buClr>
                <a:srgbClr val="B86EB8"/>
              </a:buClr>
              <a:buFont typeface="Noto Sans Symbols"/>
              <a:buNone/>
              <a:defRPr sz="1600" b="1" i="0" u="none" strike="noStrike" cap="none">
                <a:solidFill>
                  <a:srgbClr val="595959"/>
                </a:solidFill>
                <a:latin typeface="Rokkitt"/>
                <a:ea typeface="Rokkitt"/>
                <a:cs typeface="Rokkitt"/>
                <a:sym typeface="Rokkitt"/>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kkitt"/>
                <a:ea typeface="Rokkitt"/>
                <a:cs typeface="Rokkitt"/>
                <a:sym typeface="Rokkitt"/>
              </a:defRPr>
            </a:lvl7pPr>
            <a:lvl8pPr marL="3200400" marR="0" lvl="7" indent="0" algn="l" rtl="0">
              <a:spcBef>
                <a:spcPts val="320"/>
              </a:spcBef>
              <a:buClr>
                <a:srgbClr val="B86EB8"/>
              </a:buClr>
              <a:buFont typeface="Noto Sans Symbols"/>
              <a:buNone/>
              <a:defRPr sz="1600" b="1" i="0" u="none" strike="noStrike" cap="none">
                <a:solidFill>
                  <a:srgbClr val="595959"/>
                </a:solidFill>
                <a:latin typeface="Rokkitt"/>
                <a:ea typeface="Rokkitt"/>
                <a:cs typeface="Rokkitt"/>
                <a:sym typeface="Rokkitt"/>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kkitt"/>
                <a:ea typeface="Rokkitt"/>
                <a:cs typeface="Rokkitt"/>
                <a:sym typeface="Rokkit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Shape 65"/>
        <p:cNvGrpSpPr/>
        <p:nvPr/>
      </p:nvGrpSpPr>
      <p:grpSpPr>
        <a:xfrm>
          <a:off x="0" y="0"/>
          <a:ext cx="0" cy="0"/>
          <a:chOff x="0" y="0"/>
          <a:chExt cx="0" cy="0"/>
        </a:xfrm>
      </p:grpSpPr>
      <p:sp>
        <p:nvSpPr>
          <p:cNvPr id="66" name="Shape 66"/>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67" name="Shape 67"/>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txBox="1">
            <a:spLocks noGrp="1"/>
          </p:cNvSpPr>
          <p:nvPr>
            <p:ph type="body" idx="1"/>
          </p:nvPr>
        </p:nvSpPr>
        <p:spPr>
          <a:xfrm>
            <a:off x="498516" y="1985963"/>
            <a:ext cx="7569156"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69" name="Shape 69"/>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70" name="Shape 70"/>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71" name="Shape 71"/>
          <p:cNvSpPr txBox="1">
            <a:spLocks noGrp="1"/>
          </p:cNvSpPr>
          <p:nvPr>
            <p:ph type="body" idx="2"/>
          </p:nvPr>
        </p:nvSpPr>
        <p:spPr>
          <a:xfrm>
            <a:off x="498516" y="4164964"/>
            <a:ext cx="7569156"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72" name="Shape 72"/>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73" name="Shape 73"/>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74"/>
        <p:cNvGrpSpPr/>
        <p:nvPr/>
      </p:nvGrpSpPr>
      <p:grpSpPr>
        <a:xfrm>
          <a:off x="0" y="0"/>
          <a:ext cx="0" cy="0"/>
          <a:chOff x="0" y="0"/>
          <a:chExt cx="0" cy="0"/>
        </a:xfrm>
      </p:grpSpPr>
      <p:sp>
        <p:nvSpPr>
          <p:cNvPr id="75" name="Shape 75"/>
          <p:cNvSpPr/>
          <p:nvPr/>
        </p:nvSpPr>
        <p:spPr>
          <a:xfrm>
            <a:off x="282573" y="228600"/>
            <a:ext cx="6387167"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76" name="Shape 76"/>
          <p:cNvSpPr txBox="1">
            <a:spLocks noGrp="1"/>
          </p:cNvSpPr>
          <p:nvPr>
            <p:ph type="title"/>
          </p:nvPr>
        </p:nvSpPr>
        <p:spPr>
          <a:xfrm>
            <a:off x="380554" y="2571750"/>
            <a:ext cx="6181611"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kkitt"/>
              <a:buNone/>
              <a:defRPr sz="2600" b="0" i="0" u="none" strike="noStrike" cap="none">
                <a:solidFill>
                  <a:schemeClr val="l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body" idx="1"/>
          </p:nvPr>
        </p:nvSpPr>
        <p:spPr>
          <a:xfrm>
            <a:off x="381093" y="3733800"/>
            <a:ext cx="6179565"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kkitt"/>
                <a:ea typeface="Rokkitt"/>
                <a:cs typeface="Rokkitt"/>
                <a:sym typeface="Rokkitt"/>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9pPr>
          </a:lstStyle>
          <a:p>
            <a:endParaRPr/>
          </a:p>
        </p:txBody>
      </p:sp>
      <p:sp>
        <p:nvSpPr>
          <p:cNvPr id="78" name="Shape 78"/>
          <p:cNvSpPr txBox="1">
            <a:spLocks noGrp="1"/>
          </p:cNvSpPr>
          <p:nvPr>
            <p:ph type="dt" idx="10"/>
          </p:nvPr>
        </p:nvSpPr>
        <p:spPr>
          <a:xfrm>
            <a:off x="5212262" y="6235607"/>
            <a:ext cx="134839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79" name="Shape 79"/>
          <p:cNvSpPr txBox="1">
            <a:spLocks noGrp="1"/>
          </p:cNvSpPr>
          <p:nvPr>
            <p:ph type="ftr" idx="11"/>
          </p:nvPr>
        </p:nvSpPr>
        <p:spPr>
          <a:xfrm>
            <a:off x="381094" y="6235607"/>
            <a:ext cx="4648105"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80" name="Shape 80"/>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81" name="Shape 81"/>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kkitt"/>
                <a:ea typeface="Rokkitt"/>
                <a:cs typeface="Rokkitt"/>
                <a:sym typeface="Rokkitt"/>
              </a:rPr>
              <a:t>+</a:t>
            </a:r>
          </a:p>
        </p:txBody>
      </p:sp>
      <p:sp>
        <p:nvSpPr>
          <p:cNvPr id="82" name="Shape 82"/>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83" name="Shape 83"/>
          <p:cNvSpPr>
            <a:spLocks noGrp="1"/>
          </p:cNvSpPr>
          <p:nvPr>
            <p:ph type="pic" idx="2"/>
          </p:nvPr>
        </p:nvSpPr>
        <p:spPr>
          <a:xfrm>
            <a:off x="6802438" y="237494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84" name="Shape 84"/>
          <p:cNvSpPr>
            <a:spLocks noGrp="1"/>
          </p:cNvSpPr>
          <p:nvPr>
            <p:ph type="pic" idx="3"/>
          </p:nvPr>
        </p:nvSpPr>
        <p:spPr>
          <a:xfrm>
            <a:off x="6802438" y="4535423"/>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 Content">
    <p:spTree>
      <p:nvGrpSpPr>
        <p:cNvPr id="1" name="Shape 85"/>
        <p:cNvGrpSpPr/>
        <p:nvPr/>
      </p:nvGrpSpPr>
      <p:grpSpPr>
        <a:xfrm>
          <a:off x="0" y="0"/>
          <a:ext cx="0" cy="0"/>
          <a:chOff x="0" y="0"/>
          <a:chExt cx="0" cy="0"/>
        </a:xfrm>
      </p:grpSpPr>
      <p:sp>
        <p:nvSpPr>
          <p:cNvPr id="86" name="Shape 86"/>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87" name="Shape 87"/>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88" name="Shape 88"/>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90" name="Shape 90"/>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91" name="Shape 91"/>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92" name="Shape 92"/>
          <p:cNvSpPr txBox="1">
            <a:spLocks noGrp="1"/>
          </p:cNvSpPr>
          <p:nvPr>
            <p:ph type="body" idx="1"/>
          </p:nvPr>
        </p:nvSpPr>
        <p:spPr>
          <a:xfrm>
            <a:off x="502920" y="1985963"/>
            <a:ext cx="3657413"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93" name="Shape 93"/>
          <p:cNvSpPr txBox="1">
            <a:spLocks noGrp="1"/>
          </p:cNvSpPr>
          <p:nvPr>
            <p:ph type="body" idx="2"/>
          </p:nvPr>
        </p:nvSpPr>
        <p:spPr>
          <a:xfrm>
            <a:off x="502920" y="4164964"/>
            <a:ext cx="3657413"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94" name="Shape 94"/>
          <p:cNvSpPr txBox="1">
            <a:spLocks noGrp="1"/>
          </p:cNvSpPr>
          <p:nvPr>
            <p:ph type="body" idx="3"/>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95" name="Shape 95"/>
          <p:cNvSpPr txBox="1">
            <a:spLocks noGrp="1"/>
          </p:cNvSpPr>
          <p:nvPr>
            <p:ph type="body" idx="4"/>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Shape 96"/>
        <p:cNvGrpSpPr/>
        <p:nvPr/>
      </p:nvGrpSpPr>
      <p:grpSpPr>
        <a:xfrm>
          <a:off x="0" y="0"/>
          <a:ext cx="0" cy="0"/>
          <a:chOff x="0" y="0"/>
          <a:chExt cx="0" cy="0"/>
        </a:xfrm>
      </p:grpSpPr>
      <p:sp>
        <p:nvSpPr>
          <p:cNvPr id="97" name="Shape 97"/>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98" name="Shape 98"/>
          <p:cNvSpPr txBox="1">
            <a:spLocks noGrp="1"/>
          </p:cNvSpPr>
          <p:nvPr>
            <p:ph type="title"/>
          </p:nvPr>
        </p:nvSpPr>
        <p:spPr>
          <a:xfrm>
            <a:off x="498474" y="134470"/>
            <a:ext cx="7556312" cy="995082"/>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9" name="Shape 99"/>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00" name="Shape 10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01" name="Shape 10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02" name="Shape 10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kkitt"/>
                <a:ea typeface="Rokkitt"/>
                <a:cs typeface="Rokkitt"/>
                <a:sym typeface="Rokkitt"/>
              </a:rPr>
              <a:t>‹#›</a:t>
            </a:fld>
            <a:endParaRPr lang="en-US" sz="1400">
              <a:solidFill>
                <a:schemeClr val="lt1"/>
              </a:solidFill>
              <a:latin typeface="Rokkitt"/>
              <a:ea typeface="Rokkitt"/>
              <a:cs typeface="Rokkitt"/>
              <a:sym typeface="Rokkitt"/>
            </a:endParaRPr>
          </a:p>
        </p:txBody>
      </p:sp>
      <p:sp>
        <p:nvSpPr>
          <p:cNvPr id="103" name="Shape 103"/>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kkitt"/>
                <a:ea typeface="Rokkitt"/>
                <a:cs typeface="Rokkitt"/>
                <a:sym typeface="Rokkitt"/>
              </a:rPr>
              <a:t>+</a:t>
            </a:r>
          </a:p>
        </p:txBody>
      </p:sp>
      <p:sp>
        <p:nvSpPr>
          <p:cNvPr id="104" name="Shape 104"/>
          <p:cNvSpPr txBox="1">
            <a:spLocks noGrp="1"/>
          </p:cNvSpPr>
          <p:nvPr>
            <p:ph type="body" idx="2"/>
          </p:nvPr>
        </p:nvSpPr>
        <p:spPr>
          <a:xfrm>
            <a:off x="498518" y="1129553"/>
            <a:ext cx="7558959" cy="774700"/>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2400" b="0" i="0" u="none" strike="noStrike" cap="none">
                <a:solidFill>
                  <a:schemeClr val="accent3"/>
                </a:solidFill>
                <a:latin typeface="Rokkitt"/>
                <a:ea typeface="Rokkitt"/>
                <a:cs typeface="Rokkitt"/>
                <a:sym typeface="Rokkitt"/>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kkitt"/>
                <a:ea typeface="Rokkitt"/>
                <a:cs typeface="Rokkitt"/>
                <a:sym typeface="Rokkitt"/>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kkitt"/>
                <a:ea typeface="Rokkitt"/>
                <a:cs typeface="Rokkitt"/>
                <a:sym typeface="Rokkitt"/>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kkitt"/>
                <a:ea typeface="Rokkitt"/>
                <a:cs typeface="Rokkitt"/>
                <a:sym typeface="Rokkitt"/>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kkitt"/>
                <a:ea typeface="Rokkitt"/>
                <a:cs typeface="Rokkitt"/>
                <a:sym typeface="Rokkitt"/>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kkitt"/>
                <a:ea typeface="Rokkitt"/>
                <a:cs typeface="Rokkitt"/>
                <a:sym typeface="Rokkitt"/>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kkitt"/>
                <a:ea typeface="Rokkitt"/>
                <a:cs typeface="Rokkitt"/>
                <a:sym typeface="Rokkit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kkitt"/>
              <a:buNone/>
              <a:defRPr sz="3600" b="0" i="0" u="none" strike="noStrike" cap="none">
                <a:solidFill>
                  <a:schemeClr val="accent1"/>
                </a:solidFill>
                <a:latin typeface="Rokkitt"/>
                <a:ea typeface="Rokkitt"/>
                <a:cs typeface="Rokkitt"/>
                <a:sym typeface="Rokkit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kkitt"/>
                <a:ea typeface="Rokkitt"/>
                <a:cs typeface="Rokkitt"/>
                <a:sym typeface="Rokkitt"/>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kkitt"/>
                <a:ea typeface="Rokkitt"/>
                <a:cs typeface="Rokkitt"/>
                <a:sym typeface="Rokkitt"/>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kkitt"/>
                <a:ea typeface="Rokkitt"/>
                <a:cs typeface="Rokkitt"/>
                <a:sym typeface="Rokkitt"/>
              </a:defRPr>
            </a:lvl9pPr>
          </a:lstStyle>
          <a:p>
            <a:endParaRPr/>
          </a:p>
        </p:txBody>
      </p:sp>
      <p:sp>
        <p:nvSpPr>
          <p:cNvPr id="12" name="Shape 1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3" name="Shape 1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kkitt"/>
                <a:ea typeface="Rokkitt"/>
                <a:cs typeface="Rokkitt"/>
                <a:sym typeface="Rokkitt"/>
              </a:defRPr>
            </a:lvl1pPr>
            <a:lvl2pPr marL="457200" marR="0" lvl="1" indent="0" algn="l" rtl="0">
              <a:spcBef>
                <a:spcPts val="0"/>
              </a:spcBef>
              <a:buNone/>
              <a:defRPr sz="1800" b="0" i="0" u="none" strike="noStrike" cap="none">
                <a:solidFill>
                  <a:schemeClr val="dk1"/>
                </a:solidFill>
                <a:latin typeface="Rokkitt"/>
                <a:ea typeface="Rokkitt"/>
                <a:cs typeface="Rokkitt"/>
                <a:sym typeface="Rokkitt"/>
              </a:defRPr>
            </a:lvl2pPr>
            <a:lvl3pPr marL="914400" marR="0" lvl="2" indent="0" algn="l" rtl="0">
              <a:spcBef>
                <a:spcPts val="0"/>
              </a:spcBef>
              <a:buNone/>
              <a:defRPr sz="1800" b="0" i="0" u="none" strike="noStrike" cap="none">
                <a:solidFill>
                  <a:schemeClr val="dk1"/>
                </a:solidFill>
                <a:latin typeface="Rokkitt"/>
                <a:ea typeface="Rokkitt"/>
                <a:cs typeface="Rokkitt"/>
                <a:sym typeface="Rokkitt"/>
              </a:defRPr>
            </a:lvl3pPr>
            <a:lvl4pPr marL="1371600" marR="0" lvl="3" indent="0" algn="l" rtl="0">
              <a:spcBef>
                <a:spcPts val="0"/>
              </a:spcBef>
              <a:buNone/>
              <a:defRPr sz="1800" b="0" i="0" u="none" strike="noStrike" cap="none">
                <a:solidFill>
                  <a:schemeClr val="dk1"/>
                </a:solidFill>
                <a:latin typeface="Rokkitt"/>
                <a:ea typeface="Rokkitt"/>
                <a:cs typeface="Rokkitt"/>
                <a:sym typeface="Rokkitt"/>
              </a:defRPr>
            </a:lvl4pPr>
            <a:lvl5pPr marL="1828800" marR="0" lvl="4" indent="0" algn="l" rtl="0">
              <a:spcBef>
                <a:spcPts val="0"/>
              </a:spcBef>
              <a:buNone/>
              <a:defRPr sz="1800" b="0" i="0" u="none" strike="noStrike" cap="none">
                <a:solidFill>
                  <a:schemeClr val="dk1"/>
                </a:solidFill>
                <a:latin typeface="Rokkitt"/>
                <a:ea typeface="Rokkitt"/>
                <a:cs typeface="Rokkitt"/>
                <a:sym typeface="Rokkitt"/>
              </a:defRPr>
            </a:lvl5pPr>
            <a:lvl6pPr marL="2286000" marR="0" lvl="5" indent="0" algn="l" rtl="0">
              <a:spcBef>
                <a:spcPts val="0"/>
              </a:spcBef>
              <a:buNone/>
              <a:defRPr sz="1800" b="0" i="0" u="none" strike="noStrike" cap="none">
                <a:solidFill>
                  <a:schemeClr val="dk1"/>
                </a:solidFill>
                <a:latin typeface="Rokkitt"/>
                <a:ea typeface="Rokkitt"/>
                <a:cs typeface="Rokkitt"/>
                <a:sym typeface="Rokkitt"/>
              </a:defRPr>
            </a:lvl6pPr>
            <a:lvl7pPr marL="2743200" marR="0" lvl="6" indent="0" algn="l" rtl="0">
              <a:spcBef>
                <a:spcPts val="0"/>
              </a:spcBef>
              <a:buNone/>
              <a:defRPr sz="1800" b="0" i="0" u="none" strike="noStrike" cap="none">
                <a:solidFill>
                  <a:schemeClr val="dk1"/>
                </a:solidFill>
                <a:latin typeface="Rokkitt"/>
                <a:ea typeface="Rokkitt"/>
                <a:cs typeface="Rokkitt"/>
                <a:sym typeface="Rokkitt"/>
              </a:defRPr>
            </a:lvl7pPr>
            <a:lvl8pPr marL="3200400" marR="0" lvl="7" indent="0" algn="l" rtl="0">
              <a:spcBef>
                <a:spcPts val="0"/>
              </a:spcBef>
              <a:buNone/>
              <a:defRPr sz="1800" b="0" i="0" u="none" strike="noStrike" cap="none">
                <a:solidFill>
                  <a:schemeClr val="dk1"/>
                </a:solidFill>
                <a:latin typeface="Rokkitt"/>
                <a:ea typeface="Rokkitt"/>
                <a:cs typeface="Rokkitt"/>
                <a:sym typeface="Rokkitt"/>
              </a:defRPr>
            </a:lvl8pPr>
            <a:lvl9pPr marL="3657600" marR="0" lvl="8" indent="0" algn="l" rtl="0">
              <a:spcBef>
                <a:spcPts val="0"/>
              </a:spcBef>
              <a:buNone/>
              <a:defRPr sz="1800" b="0" i="0" u="none" strike="noStrike" cap="none">
                <a:solidFill>
                  <a:schemeClr val="dk1"/>
                </a:solidFill>
                <a:latin typeface="Rokkitt"/>
                <a:ea typeface="Rokkitt"/>
                <a:cs typeface="Rokkitt"/>
                <a:sym typeface="Rokkitt"/>
              </a:defRPr>
            </a:lvl9pPr>
          </a:lstStyle>
          <a:p>
            <a:endParaRPr/>
          </a:p>
        </p:txBody>
      </p:sp>
      <p:sp>
        <p:nvSpPr>
          <p:cNvPr id="14" name="Shape 1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Rokkitt"/>
                <a:ea typeface="Rokkitt"/>
                <a:cs typeface="Rokkitt"/>
                <a:sym typeface="Rokkitt"/>
              </a:rPr>
              <a:t>‹#›</a:t>
            </a:fld>
            <a:endParaRPr lang="en-US" sz="1400" b="0" i="0" u="none" strike="noStrike" cap="none">
              <a:solidFill>
                <a:schemeClr val="lt1"/>
              </a:solidFill>
              <a:latin typeface="Rokkitt"/>
              <a:ea typeface="Rokkitt"/>
              <a:cs typeface="Rokkitt"/>
              <a:sym typeface="Rokkit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4" Type="http://schemas.openxmlformats.org/officeDocument/2006/relationships/hyperlink" Target="https://www.youtube.com/watch?v=BqQJPCdmIp8&amp;nohtml5=False" TargetMode="External"/><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1" Type="http://schemas.openxmlformats.org/officeDocument/2006/relationships/image" Target="../media/image158.png"/><Relationship Id="rId12" Type="http://schemas.openxmlformats.org/officeDocument/2006/relationships/image" Target="../media/image159.png"/><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hyperlink" Target="http://www.slideshare.net/gabelpam/power-point-solids-liquids" TargetMode="External"/><Relationship Id="rId6" Type="http://schemas.openxmlformats.org/officeDocument/2006/relationships/hyperlink" Target="http://www.chem.ucla.edu/~harding/notes/notes_14C_noncoval02.pdf" TargetMode="External"/><Relationship Id="rId7" Type="http://schemas.openxmlformats.org/officeDocument/2006/relationships/hyperlink" Target="http://lessons.chemistnate.com/uploads/5/0/2/9/5029141/__which_substance_has_the_highest_lowest_melting_boiling_points_etc.pdf" TargetMode="External"/><Relationship Id="rId8" Type="http://schemas.openxmlformats.org/officeDocument/2006/relationships/hyperlink" Target="http://ch301.cm.utexas.edu/imfs/#forces/forces-attraction-all.php" TargetMode="External"/><Relationship Id="rId9" Type="http://schemas.openxmlformats.org/officeDocument/2006/relationships/hyperlink" Target="https://www.youtube.com/watch?v=ziQtpXVDpn0&amp;list=PLllVwaZQkS2op2kDuFifhStNsS49LAxkZ&amp;index=55" TargetMode="External"/><Relationship Id="rId10" Type="http://schemas.openxmlformats.org/officeDocument/2006/relationships/image" Target="../media/image157.png"/></Relationships>
</file>

<file path=ppt/slides/_rels/slide102.xml.rels><?xml version="1.0" encoding="UTF-8" standalone="yes"?>
<Relationships xmlns="http://schemas.openxmlformats.org/package/2006/relationships"><Relationship Id="rId11" Type="http://schemas.openxmlformats.org/officeDocument/2006/relationships/image" Target="../media/image165.png"/><Relationship Id="rId12" Type="http://schemas.openxmlformats.org/officeDocument/2006/relationships/image" Target="../media/image166.png"/><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160.png"/><Relationship Id="rId4" Type="http://schemas.openxmlformats.org/officeDocument/2006/relationships/hyperlink" Target="https://www.studyblue.com/notes/note/n/bio-181-study-guide-2013-14-mor/deck/8698279" TargetMode="External"/><Relationship Id="rId5" Type="http://schemas.openxmlformats.org/officeDocument/2006/relationships/hyperlink" Target="http://image.slidesharecdn.com/0introductoryrecapitulation1-110914014701-phpapp01/95/0-introductory-recapitulation-43-728.jpg?cb=1315964921" TargetMode="External"/><Relationship Id="rId6" Type="http://schemas.openxmlformats.org/officeDocument/2006/relationships/hyperlink" Target="https://www.youtube.com/watch?v=8Stbg8HCOw4&amp;list=PLllVwaZQkS2op2kDuFifhStNsS49LAxkZ&amp;index=56" TargetMode="External"/><Relationship Id="rId7" Type="http://schemas.openxmlformats.org/officeDocument/2006/relationships/image" Target="../media/image161.png"/><Relationship Id="rId8" Type="http://schemas.openxmlformats.org/officeDocument/2006/relationships/image" Target="../media/image162.png"/><Relationship Id="rId9" Type="http://schemas.openxmlformats.org/officeDocument/2006/relationships/image" Target="../media/image163.png"/><Relationship Id="rId10" Type="http://schemas.openxmlformats.org/officeDocument/2006/relationships/image" Target="../media/image164.png"/></Relationships>
</file>

<file path=ppt/slides/_rels/slide103.xml.rels><?xml version="1.0" encoding="UTF-8" standalone="yes"?>
<Relationships xmlns="http://schemas.openxmlformats.org/package/2006/relationships"><Relationship Id="rId3" Type="http://schemas.openxmlformats.org/officeDocument/2006/relationships/hyperlink" Target="http://www.slideshare.net/wkkok1957/ib-chemistry-on-entropy-and-laws-of-thermodynamics-51984667" TargetMode="External"/><Relationship Id="rId4" Type="http://schemas.openxmlformats.org/officeDocument/2006/relationships/hyperlink" Target="http://chemwiki.ucdavis.edu/Textbook_Maps/General_Chemistry_Textbook_Maps/Map:_Chemistry_(OpenSTAX)/16:_Thermodynamics/16.2:_Entropy" TargetMode="External"/><Relationship Id="rId5" Type="http://schemas.openxmlformats.org/officeDocument/2006/relationships/hyperlink" Target="https://www.youtube.com/watch?v=MALZTPsHSoo&amp;list=PLllVwaZQkS2op2kDuFifhStNsS49LAxkZ&amp;index=57" TargetMode="External"/><Relationship Id="rId6" Type="http://schemas.openxmlformats.org/officeDocument/2006/relationships/image" Target="../media/image167.png"/><Relationship Id="rId7" Type="http://schemas.openxmlformats.org/officeDocument/2006/relationships/image" Target="../media/image168.png"/><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hyperlink" Target="https://www.youtube.com/watch?v=PFQM20ugoT8&amp;index=60&amp;list=PLllVwaZQkS2op2kDuFifhStNsS49LAxkZ" TargetMode="External"/><Relationship Id="rId6" Type="http://schemas.openxmlformats.org/officeDocument/2006/relationships/hyperlink" Target="https://www.youtube.com/watch?v=huKBuShAa1w" TargetMode="External"/><Relationship Id="rId7" Type="http://schemas.openxmlformats.org/officeDocument/2006/relationships/hyperlink" Target="http://cstuart7.blogspot.com/" TargetMode="External"/><Relationship Id="rId8" Type="http://schemas.openxmlformats.org/officeDocument/2006/relationships/image" Target="../media/image171.png"/><Relationship Id="rId9" Type="http://schemas.openxmlformats.org/officeDocument/2006/relationships/image" Target="../media/image172.png"/><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1" Type="http://schemas.openxmlformats.org/officeDocument/2006/relationships/image" Target="../media/image176.png"/><Relationship Id="rId12" Type="http://schemas.openxmlformats.org/officeDocument/2006/relationships/image" Target="../media/image177.png"/><Relationship Id="rId13" Type="http://schemas.openxmlformats.org/officeDocument/2006/relationships/image" Target="../media/image178.png"/><Relationship Id="rId14" Type="http://schemas.openxmlformats.org/officeDocument/2006/relationships/image" Target="../media/image179.png"/><Relationship Id="rId1" Type="http://schemas.openxmlformats.org/officeDocument/2006/relationships/slideLayout" Target="../slideLayouts/slideLayout8.xml"/><Relationship Id="rId2" Type="http://schemas.openxmlformats.org/officeDocument/2006/relationships/notesSlide" Target="../notesSlides/notesSlide105.xml"/><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hyperlink" Target="http://chemwiki.ucdavis.edu/Core/Analytical_Chemistry/Electrochemistry/Electrochemical_Cells_and_Thermodynamics" TargetMode="External"/><Relationship Id="rId7" Type="http://schemas.openxmlformats.org/officeDocument/2006/relationships/hyperlink" Target="http://images.slideplayer.com/9/2539417/slides/slide_41.jpg" TargetMode="External"/><Relationship Id="rId8" Type="http://schemas.openxmlformats.org/officeDocument/2006/relationships/hyperlink" Target="http://www.bozemanscience.com/ap-chem-058-thermodynamically-favored-processes" TargetMode="External"/><Relationship Id="rId9" Type="http://schemas.openxmlformats.org/officeDocument/2006/relationships/hyperlink" Target="https://www.youtube.com/watch?v=huKBuShAa1w&amp;list=PLllVwaZQkS2op2kDuFifhStNsS49LAxkZ&amp;index=59&amp;nohtml5=False" TargetMode="External"/><Relationship Id="rId10" Type="http://schemas.openxmlformats.org/officeDocument/2006/relationships/hyperlink" Target="https://www.youtube.com/watch?v=8Cs4PUO_1JA"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hyperlink" Target="http://www.wiley.com/college/boyer/0470003790/reviews/thermo/thermo_coupled.htm" TargetMode="External"/><Relationship Id="rId6" Type="http://schemas.openxmlformats.org/officeDocument/2006/relationships/hyperlink" Target="https://www.youtube.com/watch?v=PFQM20ugoT8&amp;index=60&amp;list=PLllVwaZQkS2op2kDuFifhStNsS49LAxkZ" TargetMode="External"/><Relationship Id="rId7" Type="http://schemas.openxmlformats.org/officeDocument/2006/relationships/hyperlink" Target="https://www.chem.wisc.edu/deptfiles/genchem/netorial/modules/thermodynamics/altdefs/coupling.htm" TargetMode="External"/><Relationship Id="rId8" Type="http://schemas.openxmlformats.org/officeDocument/2006/relationships/image" Target="../media/image182.png"/><Relationship Id="rId9" Type="http://schemas.openxmlformats.org/officeDocument/2006/relationships/image" Target="../media/image183.png"/><Relationship Id="rId10" Type="http://schemas.openxmlformats.org/officeDocument/2006/relationships/image" Target="../media/image184.png"/><Relationship Id="rId11" Type="http://schemas.openxmlformats.org/officeDocument/2006/relationships/image" Target="../media/image185.png"/><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hyperlink" Target="http://www.chem1.com/acad/webtext/thermeq/TE5.html" TargetMode="External"/><Relationship Id="rId4" Type="http://schemas.openxmlformats.org/officeDocument/2006/relationships/hyperlink" Target="https://www.youtube.com/watch?v=7IqgrcBkGRU&amp;nohtml5=False" TargetMode="External"/><Relationship Id="rId5" Type="http://schemas.openxmlformats.org/officeDocument/2006/relationships/image" Target="../media/image186.png"/><Relationship Id="rId6"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hyperlink" Target="http://www.slideshare.net/fatimafizan/bioenergetics-and-thermodynamics" TargetMode="External"/><Relationship Id="rId6" Type="http://schemas.openxmlformats.org/officeDocument/2006/relationships/hyperlink" Target="http://www.slideshare.net/chelss/intro-to-equilibrium-abbrev-alg" TargetMode="External"/><Relationship Id="rId7" Type="http://schemas.openxmlformats.org/officeDocument/2006/relationships/hyperlink" Target="https://www.youtube.com/watch?v=F1k8TJsVg_g&amp;list=PLllVwaZQkS2op2kDuFifhStNsS49LAxkZ&amp;index=71&amp;nohtml5=False" TargetMode="External"/><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hyperlink" Target="http://www.slideshare.net/Kumar4556/chemical-kinetics-55894275" TargetMode="External"/><Relationship Id="rId4" Type="http://schemas.openxmlformats.org/officeDocument/2006/relationships/hyperlink" Target="http://www.slideshare.net/caneman1/new-chm-152-unit-6-power-points-sp13" TargetMode="External"/><Relationship Id="rId5" Type="http://schemas.openxmlformats.org/officeDocument/2006/relationships/hyperlink" Target="https://www.youtube.com/watch?v=F1k8TJsVg_g" TargetMode="External"/><Relationship Id="rId6" Type="http://schemas.openxmlformats.org/officeDocument/2006/relationships/image" Target="../media/image190.png"/><Relationship Id="rId1" Type="http://schemas.openxmlformats.org/officeDocument/2006/relationships/slideLayout" Target="../slideLayouts/slideLayout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hyperlink" Target="http://www.chem.qmul.ac.uk/surfaces/scc/scat5_3.htm" TargetMode="External"/><Relationship Id="rId4" Type="http://schemas.openxmlformats.org/officeDocument/2006/relationships/hyperlink" Target="https://youtu.be/bKBdLRzCpNM" TargetMode="Externa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91.png"/></Relationships>
</file>

<file path=ppt/slides/_rels/slide111.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www.bozemanscience.com/ap-chem-064-equilibrium/" TargetMode="External"/><Relationship Id="rId5" Type="http://schemas.openxmlformats.org/officeDocument/2006/relationships/image" Target="../media/image192.png"/><Relationship Id="rId6" Type="http://schemas.openxmlformats.org/officeDocument/2006/relationships/image" Target="../media/image193.png"/><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hyperlink" Target="http://chemed.chem.purdue.edu/genchem/topicreview/bp/ch16/equilib.php" TargetMode="External"/><Relationship Id="rId4" Type="http://schemas.openxmlformats.org/officeDocument/2006/relationships/hyperlink" Target="https://www.youtube.com/watch?v=cRPetSjUuUI" TargetMode="External"/><Relationship Id="rId5" Type="http://schemas.openxmlformats.org/officeDocument/2006/relationships/image" Target="../media/image194.png"/><Relationship Id="rId6" Type="http://schemas.openxmlformats.org/officeDocument/2006/relationships/image" Target="../media/image195.png"/><Relationship Id="rId7" Type="http://schemas.openxmlformats.org/officeDocument/2006/relationships/image" Target="../media/image196.jpg"/><Relationship Id="rId1" Type="http://schemas.openxmlformats.org/officeDocument/2006/relationships/slideLayout" Target="../slideLayouts/slideLayout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bvtWqPRIhWg" TargetMode="External"/><Relationship Id="rId5" Type="http://schemas.openxmlformats.org/officeDocument/2006/relationships/image" Target="../media/image197.png"/><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hyperlink" Target="http://www.chemistry.mtu.edu/pages/courses/files/ch1120-sgreen/chap15_lec.ppt" TargetMode="External"/><Relationship Id="rId5" Type="http://schemas.openxmlformats.org/officeDocument/2006/relationships/hyperlink" Target="https://www.youtube.com/watch?v=pEuhbuV04u4&amp;nohtml5=False" TargetMode="External"/><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hyperlink" Target="mailto:http://www.chemistry.mtu.edu/pages/courses/files/ch1120-sgreen/chap15_lec.ppt" TargetMode="External"/><Relationship Id="rId4" Type="http://schemas.openxmlformats.org/officeDocument/2006/relationships/hyperlink" Target="https://www.youtube.com/watch?v=QsiGDZd1RF8&amp;nohtml5=False" TargetMode="External"/><Relationship Id="rId5" Type="http://schemas.openxmlformats.org/officeDocument/2006/relationships/image" Target="../media/image199.png"/><Relationship Id="rId6" Type="http://schemas.openxmlformats.org/officeDocument/2006/relationships/image" Target="../media/image200.png"/><Relationship Id="rId7" Type="http://schemas.openxmlformats.org/officeDocument/2006/relationships/hyperlink" Target="http://www.chem.purdue.edu/gchelp/howtosolveit/Equilibrium/Calculating_Equilibrium_Constants.htm#Kone" TargetMode="External"/><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4" Type="http://schemas.openxmlformats.org/officeDocument/2006/relationships/hyperlink" Target="mailto:http://www.chemistry.mtu.edu/pages/courses/files/ch1120-sgreen/chap15_lec.ppt" TargetMode="External"/><Relationship Id="rId5" Type="http://schemas.openxmlformats.org/officeDocument/2006/relationships/hyperlink" Target="https://www.youtube.com/watch?v=QsiGDZd1RF8&amp;nohtml5=False" TargetMode="External"/><Relationship Id="rId6" Type="http://schemas.openxmlformats.org/officeDocument/2006/relationships/image" Target="../media/image201.png"/><Relationship Id="rId7" Type="http://schemas.openxmlformats.org/officeDocument/2006/relationships/hyperlink" Target="http://www.chem.purdue.edu/gchelp/howtosolveit/Equilibrium/Calculating_Equilibrium_Constants.htm#Ktwo" TargetMode="External"/><Relationship Id="rId8" Type="http://schemas.openxmlformats.org/officeDocument/2006/relationships/image" Target="../media/image202.png"/><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tTO7UYeBSPk&amp;nohtml5=False" TargetMode="External"/><Relationship Id="rId5" Type="http://schemas.openxmlformats.org/officeDocument/2006/relationships/image" Target="../media/image203.png"/><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v80DIk303Ns" TargetMode="External"/><Relationship Id="rId5" Type="http://schemas.openxmlformats.org/officeDocument/2006/relationships/image" Target="../media/image204.png"/><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ciV_Wuh9V8" TargetMode="External"/><Relationship Id="rId5" Type="http://schemas.openxmlformats.org/officeDocument/2006/relationships/hyperlink" Target="http://www.mhhe.com/physsci/chemistry/essentialchemistry/flash/lechv17.swf" TargetMode="External"/><Relationship Id="rId1" Type="http://schemas.openxmlformats.org/officeDocument/2006/relationships/slideLayout" Target="../slideLayouts/slideLayout4.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hyperlink" Target="http://chemwiki.ucdavis.edu/Core/Physical_Chemistry/Physical_Properties_of_Matter/Atomic_and_Molecular_Properties/Ionization_Energy" TargetMode="External"/><Relationship Id="rId4" Type="http://schemas.openxmlformats.org/officeDocument/2006/relationships/hyperlink" Target="https://youtu.be/5CBs36jtZxY" TargetMode="External"/><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www.mhhe.com/physsci/chemistry/essentialchemistry/flash/lechv17.swf" TargetMode="External"/><Relationship Id="rId5" Type="http://schemas.openxmlformats.org/officeDocument/2006/relationships/hyperlink" Target="https://www.youtube.com/watch?v=PciV_Wuh9V8" TargetMode="External"/><Relationship Id="rId6" Type="http://schemas.openxmlformats.org/officeDocument/2006/relationships/image" Target="../media/image205.png"/><Relationship Id="rId7" Type="http://schemas.openxmlformats.org/officeDocument/2006/relationships/image" Target="../media/image206.png"/><Relationship Id="rId8" Type="http://schemas.openxmlformats.org/officeDocument/2006/relationships/image" Target="../media/image207.png"/><Relationship Id="rId9" Type="http://schemas.openxmlformats.org/officeDocument/2006/relationships/image" Target="../media/image203.png"/><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 Id="rId5"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hyperlink" Target="http://www.wwnorton.com/college/chemistry/chemistry3/ch/17/chemtours.aspx" TargetMode="External"/><Relationship Id="rId4" Type="http://schemas.openxmlformats.org/officeDocument/2006/relationships/hyperlink" Target="https://www.youtube.com/watch?v=rKqYE5sZi1s" TargetMode="External"/><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8" Type="http://schemas.openxmlformats.org/officeDocument/2006/relationships/image" Target="../media/image211.png"/><Relationship Id="rId9" Type="http://schemas.openxmlformats.org/officeDocument/2006/relationships/image" Target="../media/image212.png"/><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hyperlink" Target="http://phet.colorado.edu/en/simulation/acid-base-solutions" TargetMode="External"/><Relationship Id="rId4" Type="http://schemas.openxmlformats.org/officeDocument/2006/relationships/hyperlink" Target="https://www.youtube.com/watch?v=LS67vS10O5Y" TargetMode="External"/><Relationship Id="rId5" Type="http://schemas.openxmlformats.org/officeDocument/2006/relationships/image" Target="../media/image213.png"/><Relationship Id="rId6" Type="http://schemas.openxmlformats.org/officeDocument/2006/relationships/image" Target="../media/image214.png"/><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hyperlink" Target="http://chemwiki.ucdavis.edu/Core/Analytical_Chemistry/Quantitative_Analysis/Titration/Titration_Fundamentals" TargetMode="External"/><Relationship Id="rId4" Type="http://schemas.openxmlformats.org/officeDocument/2006/relationships/hyperlink" Target="https://www.youtube.com/watch?v=tvCyrBHJfBk" TargetMode="External"/><Relationship Id="rId5" Type="http://schemas.openxmlformats.org/officeDocument/2006/relationships/image" Target="../media/image215.gif"/><Relationship Id="rId6" Type="http://schemas.openxmlformats.org/officeDocument/2006/relationships/image" Target="../media/image216.gif"/><Relationship Id="rId7" Type="http://schemas.openxmlformats.org/officeDocument/2006/relationships/image" Target="../media/image217.gif"/><Relationship Id="rId8" Type="http://schemas.openxmlformats.org/officeDocument/2006/relationships/image" Target="../media/image218.gif"/><Relationship Id="rId9" Type="http://schemas.openxmlformats.org/officeDocument/2006/relationships/image" Target="../media/image219.gif"/><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hyperlink" Target="http://chemwiki.ucdavis.edu/Core/Physical_Chemistry/Acids_and_Bases/Aqueous_Solutions/The_pH_Scale/Temperature_Dependent_of_the_pH_of_pure_Water" TargetMode="External"/><Relationship Id="rId5" Type="http://schemas.openxmlformats.org/officeDocument/2006/relationships/hyperlink" Target="https://www.youtube.com/watch?v=k6pWAoPxTkU" TargetMode="External"/><Relationship Id="rId6" Type="http://schemas.openxmlformats.org/officeDocument/2006/relationships/image" Target="../media/image221.png"/><Relationship Id="rId7" Type="http://schemas.openxmlformats.org/officeDocument/2006/relationships/image" Target="../media/image222.png"/><Relationship Id="rId8" Type="http://schemas.openxmlformats.org/officeDocument/2006/relationships/image" Target="../media/image223.png"/><Relationship Id="rId1" Type="http://schemas.openxmlformats.org/officeDocument/2006/relationships/slideLayout" Target="../slideLayouts/slideLayout6.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hyperlink" Target="http://chemwiki.ucdavis.edu/Core/Analytical_Chemistry/Quantitative_Analysis/Titration/Titration_Of_A_Weak_Acid_With_A_Strong_Base" TargetMode="External"/><Relationship Id="rId4" Type="http://schemas.openxmlformats.org/officeDocument/2006/relationships/hyperlink" Target="https://www.youtube.com/watch?v=WwqKvlE0zX4" TargetMode="External"/><Relationship Id="rId1" Type="http://schemas.openxmlformats.org/officeDocument/2006/relationships/slideLayout" Target="../slideLayouts/slideLayout6.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hyperlink" Target="http://chemed.chem.purdue.edu/genchem/topicreview/bp/ch17/weaka.php" TargetMode="External"/><Relationship Id="rId4" Type="http://schemas.openxmlformats.org/officeDocument/2006/relationships/image" Target="../media/image224.png"/><Relationship Id="rId5" Type="http://schemas.openxmlformats.org/officeDocument/2006/relationships/hyperlink" Target="https://www.youtube.com/watch?v=MY7xKjdnxvg" TargetMode="External"/><Relationship Id="rId1" Type="http://schemas.openxmlformats.org/officeDocument/2006/relationships/slideLayout" Target="../slideLayouts/slideLayout6.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hyperlink" Target="http://science.widener.edu/svb/pset/acidbase.html" TargetMode="External"/><Relationship Id="rId4" Type="http://schemas.openxmlformats.org/officeDocument/2006/relationships/hyperlink" Target="https://www.youtube.com/watch?v=nTDvsXcodag" TargetMode="External"/><Relationship Id="rId5" Type="http://schemas.openxmlformats.org/officeDocument/2006/relationships/image" Target="../media/image225.jpg"/><Relationship Id="rId1" Type="http://schemas.openxmlformats.org/officeDocument/2006/relationships/slideLayout" Target="../slideLayouts/slideLayout6.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hyperlink" Target="http://ph.lattelog.com/titrage" TargetMode="External"/><Relationship Id="rId4" Type="http://schemas.openxmlformats.org/officeDocument/2006/relationships/hyperlink" Target="https://www.youtube.com/watch?v=rIvEvwViJGk" TargetMode="External"/><Relationship Id="rId5" Type="http://schemas.openxmlformats.org/officeDocument/2006/relationships/image" Target="../media/image226.png"/><Relationship Id="rId1" Type="http://schemas.openxmlformats.org/officeDocument/2006/relationships/slideLayout" Target="../slideLayouts/slideLayout4.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hyperlink" Target="http://chemwiki.ucdavis.edu/Core/Physical_Chemistry/Equilibria/Acid-Base_Equilibria/2._Strong_and_Weak_Acids" TargetMode="External"/><Relationship Id="rId4" Type="http://schemas.openxmlformats.org/officeDocument/2006/relationships/hyperlink" Target="https://www.youtube.com/watch?v=nTDvsXcodag" TargetMode="External"/><Relationship Id="rId1" Type="http://schemas.openxmlformats.org/officeDocument/2006/relationships/slideLayout" Target="../slideLayouts/slideLayout6.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hyperlink" Target="http://chemwiki.ucdavis.edu/Core/Physical_Chemistry/Acids_and_Bases/Buffers" TargetMode="External"/><Relationship Id="rId4" Type="http://schemas.openxmlformats.org/officeDocument/2006/relationships/hyperlink" Target="https://www.youtube.com/watch?v=XR_0k8JIawY" TargetMode="External"/><Relationship Id="rId1" Type="http://schemas.openxmlformats.org/officeDocument/2006/relationships/slideLayout" Target="../slideLayouts/slideLayout4.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_Product_Constant,_Ksp" TargetMode="External"/><Relationship Id="rId4" Type="http://schemas.openxmlformats.org/officeDocument/2006/relationships/hyperlink" Target="https://www.youtube.com/watch?v=Dy0sK4jXddI" TargetMode="External"/><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7.png"/><Relationship Id="rId4" Type="http://schemas.openxmlformats.org/officeDocument/2006/relationships/hyperlink" Target="http://chemwiki.ucdavis.edu/Core/Physical_Chemistry/Equilibria/Solubilty/Relating_Solubility_to_Ksp" TargetMode="External"/><Relationship Id="rId5" Type="http://schemas.openxmlformats.org/officeDocument/2006/relationships/hyperlink" Target="https://www.youtube.com/watch?v=Y1CAdntcai4&amp;nohtml5=False" TargetMode="External"/><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General_Chemistry_(Petrucci_et_al.)/18:_Solubility_and_Complex-Ion_Equilibria/18.7:_Solubility_and_pH" TargetMode="External"/><Relationship Id="rId4" Type="http://schemas.openxmlformats.org/officeDocument/2006/relationships/hyperlink" Target="https://www.youtube.com/watch?v=KcXrXvOJxcU" TargetMode="External"/><Relationship Id="rId5"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hyperlink" Target="http://catalog.flatworldknowledge.com/bookhub/4309?e=averill_1.0-ch13_s01" TargetMode="External"/><Relationship Id="rId4" Type="http://schemas.openxmlformats.org/officeDocument/2006/relationships/hyperlink" Target="https://www.youtube.com/watch?v=fS6AwXxrGhY" TargetMode="External"/><Relationship Id="rId5" Type="http://schemas.openxmlformats.org/officeDocument/2006/relationships/image" Target="../media/image228.png"/><Relationship Id="rId6" Type="http://schemas.openxmlformats.org/officeDocument/2006/relationships/hyperlink" Target="https://concord.org/stem-resources/solubility" TargetMode="External"/><Relationship Id="rId7" Type="http://schemas.openxmlformats.org/officeDocument/2006/relationships/image" Target="../media/image229.png"/><Relationship Id="rId8" Type="http://schemas.openxmlformats.org/officeDocument/2006/relationships/image" Target="../media/image230.png"/><Relationship Id="rId1" Type="http://schemas.openxmlformats.org/officeDocument/2006/relationships/slideLayout" Target="../slideLayouts/slideLayout6.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4:_Free_Energy" TargetMode="External"/><Relationship Id="rId4" Type="http://schemas.openxmlformats.org/officeDocument/2006/relationships/image" Target="../media/image231.png"/><Relationship Id="rId5" Type="http://schemas.openxmlformats.org/officeDocument/2006/relationships/hyperlink" Target="https://www.youtube.com/watch?v=U5-3wnY04gU&amp;feature=youtu.be" TargetMode="External"/><Relationship Id="rId6" Type="http://schemas.openxmlformats.org/officeDocument/2006/relationships/image" Target="../media/image232.gif"/><Relationship Id="rId7" Type="http://schemas.openxmlformats.org/officeDocument/2006/relationships/image" Target="../media/image233.jpg"/><Relationship Id="rId1" Type="http://schemas.openxmlformats.org/officeDocument/2006/relationships/slideLayout" Target="../slideLayouts/slideLayout6.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234.jpg"/></Relationships>
</file>

<file path=ppt/slides/_rels/slide138.xml.rels><?xml version="1.0" encoding="UTF-8" standalone="yes"?>
<Relationships xmlns="http://schemas.openxmlformats.org/package/2006/relationships"><Relationship Id="rId3" Type="http://schemas.openxmlformats.org/officeDocument/2006/relationships/hyperlink" Target="http://www.chemcollective.org/chem/ubc/exp01/index.php" TargetMode="External"/><Relationship Id="rId4" Type="http://schemas.openxmlformats.org/officeDocument/2006/relationships/hyperlink" Target="https://www.youtube.com/watch?v=gR1ZUlV3n5E" TargetMode="External"/><Relationship Id="rId5" Type="http://schemas.openxmlformats.org/officeDocument/2006/relationships/hyperlink" Target="http://chemvlab.org/activities/activity.php?id=3" TargetMode="External"/><Relationship Id="rId6" Type="http://schemas.openxmlformats.org/officeDocument/2006/relationships/image" Target="../media/image235.png"/><Relationship Id="rId7" Type="http://schemas.openxmlformats.org/officeDocument/2006/relationships/image" Target="../media/image236.png"/><Relationship Id="rId8" Type="http://schemas.openxmlformats.org/officeDocument/2006/relationships/image" Target="../media/image237.png"/><Relationship Id="rId9" Type="http://schemas.openxmlformats.org/officeDocument/2006/relationships/image" Target="../media/image238.png"/><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1" Type="http://schemas.openxmlformats.org/officeDocument/2006/relationships/hyperlink" Target="https://www.youtube.com/watch?v=Rf9j0ztzcs4" TargetMode="External"/><Relationship Id="rId12" Type="http://schemas.openxmlformats.org/officeDocument/2006/relationships/image" Target="../media/image243.gif"/><Relationship Id="rId13" Type="http://schemas.openxmlformats.org/officeDocument/2006/relationships/image" Target="../media/image244.png"/><Relationship Id="rId1" Type="http://schemas.openxmlformats.org/officeDocument/2006/relationships/slideLayout" Target="../slideLayouts/slideLayout4.xml"/><Relationship Id="rId2" Type="http://schemas.openxmlformats.org/officeDocument/2006/relationships/notesSlide" Target="../notesSlides/notesSlide139.xml"/><Relationship Id="rId3" Type="http://schemas.openxmlformats.org/officeDocument/2006/relationships/hyperlink" Target="http://www.kmacgill.com/lecture_notes/lecture_notes_gas_laws.htm" TargetMode="External"/><Relationship Id="rId4" Type="http://schemas.openxmlformats.org/officeDocument/2006/relationships/hyperlink" Target="https://www.youtube.com/watch?v=tIwMFhzkAOU&amp;nohtml5=False" TargetMode="External"/><Relationship Id="rId5" Type="http://schemas.openxmlformats.org/officeDocument/2006/relationships/image" Target="../media/image239.png"/><Relationship Id="rId6" Type="http://schemas.openxmlformats.org/officeDocument/2006/relationships/image" Target="../media/image240.png"/><Relationship Id="rId7" Type="http://schemas.openxmlformats.org/officeDocument/2006/relationships/image" Target="../media/image241.png"/><Relationship Id="rId8" Type="http://schemas.openxmlformats.org/officeDocument/2006/relationships/image" Target="../media/image242.png"/><Relationship Id="rId9" Type="http://schemas.openxmlformats.org/officeDocument/2006/relationships/hyperlink" Target="http://chemwiki.ucdavis.edu/Textbook_Maps/General_Chemistry_Textbook_Maps/Map:_Chem1_(Lower)/06._Properties_of_Gases/6.4:_Kinetic_Molecular_Theory_(Overview)" TargetMode="External"/><Relationship Id="rId10" Type="http://schemas.openxmlformats.org/officeDocument/2006/relationships/hyperlink" Target="https://www.youtube.com/watch?v=0UJXa9Hd88I&amp;nohtml5=Fal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hyperlink" Target="https://www.youtube.com/watch?v=HmvpXdxAZrc" TargetMode="External"/><Relationship Id="rId5" Type="http://schemas.openxmlformats.org/officeDocument/2006/relationships/hyperlink" Target="file:///C:/Users/Kristie%202015/Downloads/Review%20Power%20POint%20Project/Sources%20fo%20LO%201.9%20Review%20slide" TargetMode="External"/><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hyperlink" Target="http://chemsite.lsrhs.net/FlashMedia/html/paperChrom.html" TargetMode="External"/><Relationship Id="rId4" Type="http://schemas.openxmlformats.org/officeDocument/2006/relationships/hyperlink" Target="http://www.slideshare.net/chem3221/chromatography" TargetMode="External"/><Relationship Id="rId5" Type="http://schemas.openxmlformats.org/officeDocument/2006/relationships/hyperlink" Target="https://www.youtube.com/watch?v=SdYb6GgBQ7s" TargetMode="External"/><Relationship Id="rId6" Type="http://schemas.openxmlformats.org/officeDocument/2006/relationships/image" Target="../media/image245.jpg"/><Relationship Id="rId7" Type="http://schemas.openxmlformats.org/officeDocument/2006/relationships/hyperlink" Target="http://lifeofplant.blogspot.com/2011/05/chromatography.html" TargetMode="External"/><Relationship Id="rId8" Type="http://schemas.openxmlformats.org/officeDocument/2006/relationships/hyperlink" Target="https://www.youtube.com/watch?v=Z54ec_G12QE" TargetMode="External"/><Relationship Id="rId9" Type="http://schemas.openxmlformats.org/officeDocument/2006/relationships/image" Target="../media/image246.png"/><Relationship Id="rId10" Type="http://schemas.openxmlformats.org/officeDocument/2006/relationships/image" Target="../media/image247.jpg"/><Relationship Id="rId1" Type="http://schemas.openxmlformats.org/officeDocument/2006/relationships/slideLayout" Target="../slideLayouts/slideLayout6.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1" Type="http://schemas.openxmlformats.org/officeDocument/2006/relationships/image" Target="../media/image253.jpg"/><Relationship Id="rId12" Type="http://schemas.openxmlformats.org/officeDocument/2006/relationships/image" Target="../media/image254.jpg"/><Relationship Id="rId13" Type="http://schemas.openxmlformats.org/officeDocument/2006/relationships/image" Target="../media/image255.jpg"/><Relationship Id="rId14" Type="http://schemas.openxmlformats.org/officeDocument/2006/relationships/image" Target="../media/image256.jpg"/><Relationship Id="rId15" Type="http://schemas.openxmlformats.org/officeDocument/2006/relationships/image" Target="../media/image257.jpg"/><Relationship Id="rId16" Type="http://schemas.openxmlformats.org/officeDocument/2006/relationships/image" Target="../media/image258.jpg"/><Relationship Id="rId17" Type="http://schemas.openxmlformats.org/officeDocument/2006/relationships/image" Target="../media/image259.jpg"/><Relationship Id="rId18" Type="http://schemas.openxmlformats.org/officeDocument/2006/relationships/image" Target="../media/image260.jpg"/><Relationship Id="rId19" Type="http://schemas.openxmlformats.org/officeDocument/2006/relationships/image" Target="../media/image261.jpg"/><Relationship Id="rId1" Type="http://schemas.openxmlformats.org/officeDocument/2006/relationships/slideLayout" Target="../slideLayouts/slideLayout6.xml"/><Relationship Id="rId2" Type="http://schemas.openxmlformats.org/officeDocument/2006/relationships/notesSlide" Target="../notesSlides/notesSlide141.xml"/><Relationship Id="rId3" Type="http://schemas.openxmlformats.org/officeDocument/2006/relationships/hyperlink" Target="http://www.chem.uiuc.edu/chem103/aluminum/alcrytallize.htm" TargetMode="External"/><Relationship Id="rId4" Type="http://schemas.openxmlformats.org/officeDocument/2006/relationships/hyperlink" Target="https://www.youtube.com/watch?v=Y4NMpO1xI8U&amp;nohtml5=False" TargetMode="External"/><Relationship Id="rId5" Type="http://schemas.openxmlformats.org/officeDocument/2006/relationships/image" Target="../media/image248.png"/><Relationship Id="rId6" Type="http://schemas.openxmlformats.org/officeDocument/2006/relationships/hyperlink" Target="http://www.rsc.org/learn-chemistry/resource/res00001644/aspirin-screen-experiment?cmpid=CMP00004907" TargetMode="External"/><Relationship Id="rId7" Type="http://schemas.openxmlformats.org/officeDocument/2006/relationships/image" Target="../media/image249.jpg"/><Relationship Id="rId8" Type="http://schemas.openxmlformats.org/officeDocument/2006/relationships/image" Target="../media/image250.jpg"/><Relationship Id="rId9" Type="http://schemas.openxmlformats.org/officeDocument/2006/relationships/image" Target="../media/image251.jpg"/><Relationship Id="rId10" Type="http://schemas.openxmlformats.org/officeDocument/2006/relationships/image" Target="../media/image252.jpg"/></Relationships>
</file>

<file path=ppt/slides/_rels/slide142.xml.rels><?xml version="1.0" encoding="UTF-8" standalone="yes"?>
<Relationships xmlns="http://schemas.openxmlformats.org/package/2006/relationships"><Relationship Id="rId11" Type="http://schemas.openxmlformats.org/officeDocument/2006/relationships/image" Target="../media/image267.png"/><Relationship Id="rId12" Type="http://schemas.openxmlformats.org/officeDocument/2006/relationships/image" Target="../media/image268.png"/><Relationship Id="rId13" Type="http://schemas.openxmlformats.org/officeDocument/2006/relationships/image" Target="../media/image269.png"/><Relationship Id="rId14" Type="http://schemas.openxmlformats.org/officeDocument/2006/relationships/hyperlink" Target="http://chemwiki.ucdavis.edu/Textbook_Maps/General_Chemistry_Textbook_Maps/Map:_Chem1_(Lower)/12:_Acid_Base_Equilibria_Revisited/11.5:_Acid/Base_Titration" TargetMode="External"/><Relationship Id="rId15" Type="http://schemas.openxmlformats.org/officeDocument/2006/relationships/hyperlink" Target="http://group.chem.iastate.edu/Greenbowe/sections/projectfolder/flashfiles/stoichiometry/acid_base.html" TargetMode="External"/><Relationship Id="rId16" Type="http://schemas.openxmlformats.org/officeDocument/2006/relationships/image" Target="../media/image270.png"/><Relationship Id="rId1" Type="http://schemas.openxmlformats.org/officeDocument/2006/relationships/slideLayout" Target="../slideLayouts/slideLayout4.xml"/><Relationship Id="rId2" Type="http://schemas.openxmlformats.org/officeDocument/2006/relationships/notesSlide" Target="../notesSlides/notesSlide142.xml"/><Relationship Id="rId3" Type="http://schemas.openxmlformats.org/officeDocument/2006/relationships/image" Target="../media/image262.png"/><Relationship Id="rId4" Type="http://schemas.openxmlformats.org/officeDocument/2006/relationships/hyperlink" Target="http://shanimchemistry.blogspot.com/2015/08/titration.html" TargetMode="External"/><Relationship Id="rId5" Type="http://schemas.openxmlformats.org/officeDocument/2006/relationships/hyperlink" Target="https://www.youtube.com/watch?v=sFpFCPTDv2w" TargetMode="External"/><Relationship Id="rId6" Type="http://schemas.openxmlformats.org/officeDocument/2006/relationships/image" Target="../media/image263.jpg"/><Relationship Id="rId7" Type="http://schemas.openxmlformats.org/officeDocument/2006/relationships/image" Target="../media/image264.gif"/><Relationship Id="rId8" Type="http://schemas.openxmlformats.org/officeDocument/2006/relationships/image" Target="../media/image265.jpg"/><Relationship Id="rId9" Type="http://schemas.openxmlformats.org/officeDocument/2006/relationships/hyperlink" Target="http://slideplayer.com/slide/5667195/" TargetMode="External"/><Relationship Id="rId10" Type="http://schemas.openxmlformats.org/officeDocument/2006/relationships/image" Target="../media/image266.png"/></Relationships>
</file>

<file path=ppt/slides/_rels/slide143.xml.rels><?xml version="1.0" encoding="UTF-8" standalone="yes"?>
<Relationships xmlns="http://schemas.openxmlformats.org/package/2006/relationships"><Relationship Id="rId11" Type="http://schemas.openxmlformats.org/officeDocument/2006/relationships/hyperlink" Target="http://pediaa.com/difference-between-acid-base-titration-and-redox-titration/" TargetMode="External"/><Relationship Id="rId12" Type="http://schemas.openxmlformats.org/officeDocument/2006/relationships/hyperlink" Target="https://www.youtube.com/watch?v=RX6rh-eeflM&amp;nohtml5=False" TargetMode="External"/><Relationship Id="rId13" Type="http://schemas.openxmlformats.org/officeDocument/2006/relationships/hyperlink" Target="http://group.chem.iastate.edu/Greenbowe/sections/projectfolder/flashfiles/redoxNew/redox.html" TargetMode="External"/><Relationship Id="rId14" Type="http://schemas.openxmlformats.org/officeDocument/2006/relationships/image" Target="../media/image276.gif"/><Relationship Id="rId15" Type="http://schemas.openxmlformats.org/officeDocument/2006/relationships/hyperlink" Target="http://staff.buffalostate.edu/nazareay/che112/chromate.htm" TargetMode="External"/><Relationship Id="rId16" Type="http://schemas.openxmlformats.org/officeDocument/2006/relationships/image" Target="../media/image277.jpg"/><Relationship Id="rId1" Type="http://schemas.openxmlformats.org/officeDocument/2006/relationships/slideLayout" Target="../slideLayouts/slideLayout4.xml"/><Relationship Id="rId2" Type="http://schemas.openxmlformats.org/officeDocument/2006/relationships/notesSlide" Target="../notesSlides/notesSlide143.xml"/><Relationship Id="rId3" Type="http://schemas.openxmlformats.org/officeDocument/2006/relationships/hyperlink" Target="http://science.wonderhowto.com/how-to/classic-chemistry-colorize-colorless-liquids-with-black-magic-aka-iodine-clock-reaction-0139128/" TargetMode="External"/><Relationship Id="rId4" Type="http://schemas.openxmlformats.org/officeDocument/2006/relationships/image" Target="../media/image271.png"/><Relationship Id="rId5" Type="http://schemas.openxmlformats.org/officeDocument/2006/relationships/hyperlink" Target="http://chemcollective.org/activities/autograded/130" TargetMode="External"/><Relationship Id="rId6" Type="http://schemas.openxmlformats.org/officeDocument/2006/relationships/image" Target="../media/image272.jpg"/><Relationship Id="rId7" Type="http://schemas.openxmlformats.org/officeDocument/2006/relationships/image" Target="../media/image273.jpg"/><Relationship Id="rId8" Type="http://schemas.openxmlformats.org/officeDocument/2006/relationships/image" Target="../media/image274.jpg"/><Relationship Id="rId9" Type="http://schemas.openxmlformats.org/officeDocument/2006/relationships/image" Target="../media/image275.jpg"/><Relationship Id="rId10" Type="http://schemas.openxmlformats.org/officeDocument/2006/relationships/image" Target="../media/image121.gif"/></Relationships>
</file>

<file path=ppt/slides/_rels/slide144.xml.rels><?xml version="1.0" encoding="UTF-8" standalone="yes"?>
<Relationships xmlns="http://schemas.openxmlformats.org/package/2006/relationships"><Relationship Id="rId11" Type="http://schemas.openxmlformats.org/officeDocument/2006/relationships/image" Target="../media/image283.jpg"/><Relationship Id="rId12" Type="http://schemas.openxmlformats.org/officeDocument/2006/relationships/hyperlink" Target="https://phet.colorado.edu/en/simulation/reactions-and-rates" TargetMode="External"/><Relationship Id="rId13" Type="http://schemas.openxmlformats.org/officeDocument/2006/relationships/image" Target="../media/image284.jpg"/><Relationship Id="rId14" Type="http://schemas.openxmlformats.org/officeDocument/2006/relationships/image" Target="../media/image285.png"/><Relationship Id="rId1" Type="http://schemas.openxmlformats.org/officeDocument/2006/relationships/slideLayout" Target="../slideLayouts/slideLayout4.xml"/><Relationship Id="rId2" Type="http://schemas.openxmlformats.org/officeDocument/2006/relationships/notesSlide" Target="../notesSlides/notesSlide144.xml"/><Relationship Id="rId3" Type="http://schemas.openxmlformats.org/officeDocument/2006/relationships/hyperlink" Target="http://webpages.sou.edu/~chapman/Ch206/kinhelp.htm" TargetMode="External"/><Relationship Id="rId4" Type="http://schemas.openxmlformats.org/officeDocument/2006/relationships/hyperlink" Target="https://www.youtube.com/watch?v=MyWKEivx6CA&amp;nohtml5=False" TargetMode="External"/><Relationship Id="rId5" Type="http://schemas.openxmlformats.org/officeDocument/2006/relationships/hyperlink" Target="http://www.onlinechemlabs.com/library-of-labs/learning-objectives/iodine-clock-kinetics.aspx" TargetMode="External"/><Relationship Id="rId6" Type="http://schemas.openxmlformats.org/officeDocument/2006/relationships/image" Target="../media/image278.gif"/><Relationship Id="rId7" Type="http://schemas.openxmlformats.org/officeDocument/2006/relationships/image" Target="../media/image279.jpg"/><Relationship Id="rId8" Type="http://schemas.openxmlformats.org/officeDocument/2006/relationships/image" Target="../media/image280.gif"/><Relationship Id="rId9" Type="http://schemas.openxmlformats.org/officeDocument/2006/relationships/image" Target="../media/image281.gif"/><Relationship Id="rId10" Type="http://schemas.openxmlformats.org/officeDocument/2006/relationships/image" Target="../media/image282.gif"/></Relationships>
</file>

<file path=ppt/slides/_rels/slide145.xml.rels><?xml version="1.0" encoding="UTF-8" standalone="yes"?>
<Relationships xmlns="http://schemas.openxmlformats.org/package/2006/relationships"><Relationship Id="rId3" Type="http://schemas.openxmlformats.org/officeDocument/2006/relationships/image" Target="../media/image286.png"/><Relationship Id="rId4" Type="http://schemas.openxmlformats.org/officeDocument/2006/relationships/hyperlink" Target="http://www.slideshare.net/lurganbeach/lesson-enthalpy-and-calorimetry" TargetMode="External"/><Relationship Id="rId5" Type="http://schemas.openxmlformats.org/officeDocument/2006/relationships/hyperlink" Target="https://www.youtube.com/watch?v=SAR-5wdQKSY" TargetMode="External"/><Relationship Id="rId6" Type="http://schemas.openxmlformats.org/officeDocument/2006/relationships/hyperlink" Target="http://group.chem.iastate.edu/Greenbowe/sections/projectfolder/flashfiles/thermochem/heat_metal.html" TargetMode="External"/><Relationship Id="rId7" Type="http://schemas.openxmlformats.org/officeDocument/2006/relationships/hyperlink" Target="https://commons.wikimedia.org/wiki/File:Bomb_Calorimeter_Diagram.png" TargetMode="External"/><Relationship Id="rId8" Type="http://schemas.openxmlformats.org/officeDocument/2006/relationships/image" Target="../media/image287.jpg"/><Relationship Id="rId9" Type="http://schemas.openxmlformats.org/officeDocument/2006/relationships/image" Target="../media/image288.jpg"/><Relationship Id="rId10" Type="http://schemas.openxmlformats.org/officeDocument/2006/relationships/hyperlink" Target="http://www.chem.purdue.edu/gchelp/howtosolveit/Thermodynamics/Calorimetry.html" TargetMode="External"/><Relationship Id="rId1" Type="http://schemas.openxmlformats.org/officeDocument/2006/relationships/slideLayout" Target="../slideLayouts/slideLayout5.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3" Type="http://schemas.openxmlformats.org/officeDocument/2006/relationships/image" Target="../media/image289.gif"/><Relationship Id="rId4" Type="http://schemas.openxmlformats.org/officeDocument/2006/relationships/image" Target="../media/image290.jpg"/><Relationship Id="rId5" Type="http://schemas.openxmlformats.org/officeDocument/2006/relationships/hyperlink" Target="http://alevelchem.com/aqa_a_level_chemistry/unit3.3/331/analysis.htm" TargetMode="External"/><Relationship Id="rId6" Type="http://schemas.openxmlformats.org/officeDocument/2006/relationships/hyperlink" Target="https://www.youtube.com/watch?v=xhO4goI_BRU&amp;nohtml5=False" TargetMode="External"/><Relationship Id="rId7" Type="http://schemas.openxmlformats.org/officeDocument/2006/relationships/hyperlink" Target="https://www.dartmouth.edu/~chemlab/info/resources/qual/soluble.SolubleAppletA.html" TargetMode="External"/><Relationship Id="rId8" Type="http://schemas.openxmlformats.org/officeDocument/2006/relationships/image" Target="../media/image291.png"/><Relationship Id="rId9" Type="http://schemas.openxmlformats.org/officeDocument/2006/relationships/hyperlink" Target="https://www.dartmouth.edu/~chemlab/info/resources/qual/soluble.SolubleAppletC.html" TargetMode="External"/><Relationship Id="rId10" Type="http://schemas.openxmlformats.org/officeDocument/2006/relationships/image" Target="../media/image292.gif"/><Relationship Id="rId1" Type="http://schemas.openxmlformats.org/officeDocument/2006/relationships/slideLayout" Target="../slideLayouts/slideLayout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29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8.xml"/><Relationship Id="rId3" Type="http://schemas.openxmlformats.org/officeDocument/2006/relationships/image" Target="../media/image29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hyperlink" Target="https://gwapchem.wikispaces.com/22.1+Periodic+Trends+and+Chemical+Reactions" TargetMode="External"/><Relationship Id="rId4" Type="http://schemas.openxmlformats.org/officeDocument/2006/relationships/hyperlink" Target="https://www.youtube.com/watch?v=HvVUtpdK7xw&amp;nohtml5=False"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4" Type="http://schemas.openxmlformats.org/officeDocument/2006/relationships/hyperlink" Target="ww.youtube.com/watch?v=JW024hpjjBQ" TargetMode="External"/><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4" Type="http://schemas.openxmlformats.org/officeDocument/2006/relationships/hyperlink" Target="https://www.youtube.com/watch?v=accyCUzasa0" TargetMode="External"/><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4" Type="http://schemas.openxmlformats.org/officeDocument/2006/relationships/hyperlink" Target="https://www.youtube.com/watch?v=2AFPfg0Como" TargetMode="External"/><Relationship Id="rId5"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hyperlink" Target="http://webbook.nist.gov/cgi/cbook.cgi?Spec=C7726956&amp;Index=0&amp;Type=Mass&amp;Large=on" TargetMode="External"/><Relationship Id="rId6" Type="http://schemas.openxmlformats.org/officeDocument/2006/relationships/hyperlink" Target="https://www.youtube.com/watch?v=xirPkCI1sMA" TargetMode="External"/><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4" Type="http://schemas.openxmlformats.org/officeDocument/2006/relationships/hyperlink" Target="https://www.youtube.com/watch?v=xITzGUjongU" TargetMode="External"/><Relationship Id="rId5" Type="http://schemas.openxmlformats.org/officeDocument/2006/relationships/hyperlink" Target="https://www.youtube.com/watch?v=jVc-Kc5KMu4" TargetMode="External"/><Relationship Id="rId6" Type="http://schemas.openxmlformats.org/officeDocument/2006/relationships/image" Target="../media/image32.gi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hyperlink" Target="NULL" TargetMode="External"/><Relationship Id="rId6" Type="http://schemas.openxmlformats.org/officeDocument/2006/relationships/hyperlink" Target="https://www.youtube.com/watch?v=0-lKTiQT0WE" TargetMode="External"/><Relationship Id="rId7"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4" Type="http://schemas.openxmlformats.org/officeDocument/2006/relationships/hyperlink" Target="https://www.khanacademy.org/science/chemistry/chemical-reactions-stoichiome/stoichiometry-ideal/v/stoichiometry" TargetMode="External"/><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hyperlink" Target="http://www.slideshare.net/brockbanks12/ch-5-lecture" TargetMode="External"/><Relationship Id="rId5" Type="http://schemas.openxmlformats.org/officeDocument/2006/relationships/hyperlink" Target="https://www.youtube.com/watch?v=S6UQX7ZdkTg"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4" Type="http://schemas.openxmlformats.org/officeDocument/2006/relationships/hyperlink" Target="https://www.khanacademy.org/science/chemistry/chemical-reactions-stoichiome/limiting-reagent-stoichiometry/a/gravimetric-analysis-and-precipitation-gravimetry" TargetMode="External"/><Relationship Id="rId5" Type="http://schemas.openxmlformats.org/officeDocument/2006/relationships/image" Target="../media/image39.jp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hyperlink" Target="https://groups.chem.ubc.ca/courseware/pH/section15/index.html" TargetMode="External"/><Relationship Id="rId5" Type="http://schemas.openxmlformats.org/officeDocument/2006/relationships/hyperlink" Target="http://group.chem.iastate.edu/Greenbowe/sections/projectfolder/flashfiles/stoichiometry/acid_base.html" TargetMode="External"/><Relationship Id="rId6" Type="http://schemas.openxmlformats.org/officeDocument/2006/relationships/image" Target="../media/image41.gif"/><Relationship Id="rId7"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hyperlink" Target="http://www.slideshare.net/joshie600/edexcel-unit-1-as-chemistry" TargetMode="External"/><Relationship Id="rId4" Type="http://schemas.openxmlformats.org/officeDocument/2006/relationships/hyperlink" Target="http://www.bozemanscience.com/ap-chem-023-ionic-solids" TargetMode="External"/><Relationship Id="rId5" Type="http://schemas.openxmlformats.org/officeDocument/2006/relationships/hyperlink" Target="http://my.hrw.com/content/hmof/science/high_school_sci/na/gr9-12/hmd_chem_9780547708089_/dlo/virtuallab/c06_00vl18/index.html" TargetMode="External"/><Relationship Id="rId6" Type="http://schemas.openxmlformats.org/officeDocument/2006/relationships/hyperlink" Target="http://www.bozemanscience.com/ap-chem-024-metallic-solids" TargetMode="External"/><Relationship Id="rId7" Type="http://schemas.openxmlformats.org/officeDocument/2006/relationships/hyperlink" Target="http://www.bozemanscience.com/ap-chem-025-covalent-network-solids" TargetMode="External"/><Relationship Id="rId8" Type="http://schemas.openxmlformats.org/officeDocument/2006/relationships/hyperlink" Target="http://www.bozemanscience.com/ap-chem-026-molecular-solids" TargetMode="External"/><Relationship Id="rId9" Type="http://schemas.openxmlformats.org/officeDocument/2006/relationships/image" Target="../media/image43.jp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5"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6"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hyperlink" Target="http://dr-illustration.co.uk/all/chemistry-25/" TargetMode="External"/><Relationship Id="rId5" Type="http://schemas.openxmlformats.org/officeDocument/2006/relationships/hyperlink" Target="http://www.bozemanscience.com/ap-chem-013-physical-properties" TargetMode="External"/><Relationship Id="rId6" Type="http://schemas.openxmlformats.org/officeDocument/2006/relationships/hyperlink" Target="http://www.bozemanscience.com/ap-chem-014-gases" TargetMode="External"/><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mailto:Brandie.Freeman@Bartow.k12.ga.u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lideplayer.com/slide/1710456/" TargetMode="External"/><Relationship Id="rId4" Type="http://schemas.openxmlformats.org/officeDocument/2006/relationships/hyperlink" Target="https://www.youtube.com/watch?v=scs-YbyRXMI" TargetMode="External"/><Relationship Id="rId5" Type="http://schemas.openxmlformats.org/officeDocument/2006/relationships/hyperlink" Target="https://www.youtube.com/watch?v=mlqjhw1Z-e4" TargetMode="External"/><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2012books.lardbucket.org/books/principles-of-general-chemistry-v1.0/section_14/e8fc5173971c1c64ac22ad566542a98a.jpg" TargetMode="External"/><Relationship Id="rId5" Type="http://schemas.openxmlformats.org/officeDocument/2006/relationships/hyperlink" Target="http://www.chm.davidson.edu/vce/GasLaws/GasConstant.html" TargetMode="External"/><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goflightmedicine.com/gas-laws-aerospace-physiology/" TargetMode="External"/><Relationship Id="rId5" Type="http://schemas.openxmlformats.org/officeDocument/2006/relationships/hyperlink" Target="https://www.youtube.com/watch?v=8SRAkXMu3d0" TargetMode="External"/><Relationship Id="rId6"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hyperlink" Target="https://kaiserscience.wordpress.com/biology-the-living-environment/lab-skills/chromatography/" TargetMode="External"/><Relationship Id="rId5" Type="http://schemas.openxmlformats.org/officeDocument/2006/relationships/hyperlink" Target="https://www.youtube.com/watch?v=XPKjHkm3A_0" TargetMode="External"/><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www.bio.miami.edu/tom/courses/bil255/bil255goods/02_bonds.html" TargetMode="External"/><Relationship Id="rId4" Type="http://schemas.openxmlformats.org/officeDocument/2006/relationships/image" Target="../media/image52.jpg"/><Relationship Id="rId5" Type="http://schemas.openxmlformats.org/officeDocument/2006/relationships/hyperlink" Target="https://www.youtube.com/watch?v=EBfGcTAJF4o" TargetMode="External"/><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http://www.chegg.com/homework-help/six-different-aqueous-solutions-solvent-molecules-omitted-cl-chapter-3-problem-97p-solution-9780077340230-exc" TargetMode="External"/><Relationship Id="rId4" Type="http://schemas.openxmlformats.org/officeDocument/2006/relationships/hyperlink" Target="https://www.youtube.com/watch?v=swwhwIfVqj0" TargetMode="External"/><Relationship Id="rId5"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hyperlink" Target="http://www.bbc.co.uk/schools/gcsebitesize/science/edexcel_pre_2011/oneearth/fuelsrev1.shtml" TargetMode="External"/><Relationship Id="rId7" Type="http://schemas.openxmlformats.org/officeDocument/2006/relationships/hyperlink" Target="https://www.youtube.com/watch?v=iX4WlKIAuYg" TargetMode="External"/><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chemistry.stackexchange.com/questions/10106/why-do-the-melting-and-boiling-points-of-the-noble-gases-increase-when-the-atomi" TargetMode="External"/><Relationship Id="rId4" Type="http://schemas.openxmlformats.org/officeDocument/2006/relationships/hyperlink" Target="https://www.youtube.com/watch?v=Ron_r_CvYL8" TargetMode="External"/><Relationship Id="rId5" Type="http://schemas.openxmlformats.org/officeDocument/2006/relationships/image" Target="../media/image60.png"/><Relationship Id="rId6" Type="http://schemas.openxmlformats.org/officeDocument/2006/relationships/image" Target="../media/image61.gif"/><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www.learnapchemistry.com/potd/problem.php?pc=5f87cc5c5248660fc9a3da6fabb37be3" TargetMode="External"/><Relationship Id="rId4" Type="http://schemas.openxmlformats.org/officeDocument/2006/relationships/hyperlink" Target="https://www.youtube.com/watch?v=GIPrsWuSkQc" TargetMode="External"/><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hyperlink" Target="http://chemstone.net/Principles/7.Solutions/Soln.html" TargetMode="External"/><Relationship Id="rId5" Type="http://schemas.openxmlformats.org/officeDocument/2006/relationships/hyperlink" Target="http://www.bozemanscience.com/ap-chem-017-dipole-forces" TargetMode="External"/><Relationship Id="rId6" Type="http://schemas.openxmlformats.org/officeDocument/2006/relationships/image" Target="../media/image64.jp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 TargetMode="External"/><Relationship Id="rId4" Type="http://schemas.openxmlformats.org/officeDocument/2006/relationships/image" Target="../media/image65.png"/><Relationship Id="rId5" Type="http://schemas.openxmlformats.org/officeDocument/2006/relationships/hyperlink" Target="http://www.bozemanscience.com/ap-chem-020-ionic-bonding" TargetMode="External"/><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www.chem.fsu.edu/chemlab/chm1046course/solubi10.jpg" TargetMode="External"/><Relationship Id="rId4" Type="http://schemas.openxmlformats.org/officeDocument/2006/relationships/hyperlink" Target="https://www.youtube.com/watch?v=cnSTsLvyuOk" TargetMode="External"/><Relationship Id="rId5"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hyperlink" Target="http://schoolbag.info/chemistry/mcat_2/20.html" TargetMode="External"/><Relationship Id="rId5" Type="http://schemas.openxmlformats.org/officeDocument/2006/relationships/hyperlink" Target="http://www.bozemanscience.com/ap-chem-018-intermolecular-forces" TargetMode="External"/><Relationship Id="rId6" Type="http://schemas.openxmlformats.org/officeDocument/2006/relationships/image" Target="../media/image68.jp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https://www.youtube.com/watch?v=spdE3oxklIg" TargetMode="External"/><Relationship Id="rId5" Type="http://schemas.openxmlformats.org/officeDocument/2006/relationships/image" Target="../media/image69.gif"/><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www.learnapchemistry.com/potd/problem.php?pc=c83c76847ae3c21bd44c8edc4690ce5b" TargetMode="External"/><Relationship Id="rId4" Type="http://schemas.openxmlformats.org/officeDocument/2006/relationships/hyperlink" Target="https://www.youtube.com/watch?v=un93VJxUfPA" TargetMode="External"/><Relationship Id="rId5"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getchemistry.weebly.com/ionic-bonding.html" TargetMode="External"/><Relationship Id="rId4" Type="http://schemas.openxmlformats.org/officeDocument/2006/relationships/hyperlink" Target="https://www.youtube.com/watch?v=TxHi5FtMYKk" TargetMode="External"/><Relationship Id="rId5" Type="http://schemas.openxmlformats.org/officeDocument/2006/relationships/image" Target="../media/image71.jpg"/><Relationship Id="rId6" Type="http://schemas.openxmlformats.org/officeDocument/2006/relationships/image" Target="../media/image72.jp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study.com/academy/lesson/what-is-a-metallic-bond-definition-properties-examples.html" TargetMode="External"/><Relationship Id="rId4" Type="http://schemas.openxmlformats.org/officeDocument/2006/relationships/hyperlink" Target="https://www.youtube.com/watch?v=UfovGpgRNx8" TargetMode="External"/><Relationship Id="rId5" Type="http://schemas.openxmlformats.org/officeDocument/2006/relationships/image" Target="../media/image73.png"/><Relationship Id="rId6" Type="http://schemas.openxmlformats.org/officeDocument/2006/relationships/image" Target="../media/image74.jp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hyperlink" Target="https://www.wyzant.com/resources/lessons/science/chemistry/lewis_structures_vsepr" TargetMode="External"/><Relationship Id="rId4" Type="http://schemas.openxmlformats.org/officeDocument/2006/relationships/hyperlink" Target="https://www.youtube.com/watch?v=xNYiB_2u8J4" TargetMode="External"/><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UKoqUwaIFYg" TargetMode="External"/><Relationship Id="rId4" Type="http://schemas.openxmlformats.org/officeDocument/2006/relationships/hyperlink" Target="http://ganguhaqkh.blogspot.com/2009/08/chemistry-c6-chemical-bonding.html" TargetMode="External"/><Relationship Id="rId5" Type="http://schemas.openxmlformats.org/officeDocument/2006/relationships/hyperlink" Target="https://docs.google.com/document/d/1IyRUW_J_n-5owbTTeh5PbtCmFowlBkTc2een99Egujc/edit?usp=sharing" TargetMode="External"/><Relationship Id="rId6" Type="http://schemas.openxmlformats.org/officeDocument/2006/relationships/image" Target="../media/image78.png"/><Relationship Id="rId7" Type="http://schemas.openxmlformats.org/officeDocument/2006/relationships/hyperlink" Target="http://www.mrpalermo.com/virtual-lab-conductivity.html" TargetMode="External"/><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hyperlink" Target="http://www.chemguide.co.uk/atoms/structures/ionicstruct.html" TargetMode="External"/><Relationship Id="rId4" Type="http://schemas.openxmlformats.org/officeDocument/2006/relationships/hyperlink" Target="https://www.youtube.com/watch?v=bzr-byiSXlA" TargetMode="External"/><Relationship Id="rId5" Type="http://schemas.openxmlformats.org/officeDocument/2006/relationships/image" Target="../media/image79.jpg"/><Relationship Id="rId6" Type="http://schemas.openxmlformats.org/officeDocument/2006/relationships/image" Target="../media/image80.gif"/><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4" Type="http://schemas.openxmlformats.org/officeDocument/2006/relationships/hyperlink" Target="http://www.bozemanscience.com/ap-chem-001-molecules-elements" TargetMode="External"/><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www.chemguide.co.uk/atoms/questions/q-ionicstructs.pdf" TargetMode="External"/><Relationship Id="rId4" Type="http://schemas.openxmlformats.org/officeDocument/2006/relationships/image" Target="../media/image81.png"/><Relationship Id="rId5" Type="http://schemas.openxmlformats.org/officeDocument/2006/relationships/hyperlink" Target="https://www.youtube.com/watch?v=5vSBjS99Ozs" TargetMode="External"/><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hyperlink" Target="http://www.compoundchem.com/2015/07/07/alloys/" TargetMode="External"/><Relationship Id="rId4" Type="http://schemas.openxmlformats.org/officeDocument/2006/relationships/hyperlink" Target="https://www.youtube.com/watch?v=FJdeHrwD0_8" TargetMode="External"/><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85.gif"/><Relationship Id="rId4" Type="http://schemas.openxmlformats.org/officeDocument/2006/relationships/hyperlink" Target="http://apchemresources2014.weebly.com/uploads/9/7/6/4/9764824/alloy_handout.pdf" TargetMode="External"/><Relationship Id="rId5" Type="http://schemas.openxmlformats.org/officeDocument/2006/relationships/hyperlink" Target="https://www.youtube.com/watch?v=oW0jmrQUiWM" TargetMode="External"/><Relationship Id="rId6"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4" Type="http://schemas.openxmlformats.org/officeDocument/2006/relationships/hyperlink" Target="https://www.youtube.com/watch?v=jqf8SOJfvME" TargetMode="External"/><Relationship Id="rId5" Type="http://schemas.openxmlformats.org/officeDocument/2006/relationships/image" Target="../media/image87.png"/><Relationship Id="rId6" Type="http://schemas.openxmlformats.org/officeDocument/2006/relationships/image" Target="../media/image88.gif"/><Relationship Id="rId7"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s://www.youtube.com/watch?v=jqf8SOJfvME" TargetMode="External"/><Relationship Id="rId5"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hyperlink" Target="http://chemed.chem.purdue.edu/genchem/topicreview/bp/ch13/category.php" TargetMode="External"/><Relationship Id="rId4" Type="http://schemas.openxmlformats.org/officeDocument/2006/relationships/hyperlink" Target="https://www.youtube.com/watch?v=PU9rzTjLyb4" TargetMode="External"/><Relationship Id="rId5" Type="http://schemas.openxmlformats.org/officeDocument/2006/relationships/image" Target="../media/image91.jpg"/><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hyperlink" Target="https://secure-media.collegeboard.org/ap-student/pdf/chemistry/ap14_frq_chemisty.pdf" TargetMode="External"/><Relationship Id="rId6" Type="http://schemas.openxmlformats.org/officeDocument/2006/relationships/hyperlink" Target="https://www.youtube.com/watch?v=PU9rzTjLyb4" TargetMode="External"/><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hyperlink" Target="http://www.chemguide.co.uk/atoms/structures/molecular.html" TargetMode="External"/><Relationship Id="rId4" Type="http://schemas.openxmlformats.org/officeDocument/2006/relationships/hyperlink" Target="https://www.youtube.com/watch?v=qkGxZO4z_k8" TargetMode="External"/><Relationship Id="rId5" Type="http://schemas.openxmlformats.org/officeDocument/2006/relationships/image" Target="../media/image94.gif"/><Relationship Id="rId6" Type="http://schemas.openxmlformats.org/officeDocument/2006/relationships/image" Target="../media/image95.gif"/><Relationship Id="rId7"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hyperlink" Target="http://www.chemguide.co.uk/atoms/structures/molecular.html" TargetMode="External"/><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hyperlink" Target="http://www.bozemanscience.com/ap-chem-026-molecular-solids" TargetMode="External"/><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4" Type="http://schemas.openxmlformats.org/officeDocument/2006/relationships/hyperlink" Target="http://www.bozemanscience.com/ap-chem-002-chemical-analysis" TargetMode="External"/><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hyperlink" Target="http://chemwiki.ucdavis.edu/Core/Analytical_Chemistry/Chemical_Reactions/Chemical_Reactions" TargetMode="External"/><Relationship Id="rId4" Type="http://schemas.openxmlformats.org/officeDocument/2006/relationships/hyperlink" Target="http://www.bozemanscience.com/ap-chem-032-chemical-change-evidence" TargetMode="External"/><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hyperlink" Target="http://www.bozemanscience.com/ap-chem-032-chemical-change-evidence" TargetMode="External"/><Relationship Id="rId4" Type="http://schemas.openxmlformats.org/officeDocument/2006/relationships/image" Target="../media/image108.png"/><Relationship Id="rId5" Type="http://schemas.openxmlformats.org/officeDocument/2006/relationships/image" Target="../media/image109.jpg"/><Relationship Id="rId6" Type="http://schemas.openxmlformats.org/officeDocument/2006/relationships/hyperlink" Target="https://adapaproject.org/bbk_temp/tiki-index.php?page=Leaf:+How+can+electrons+capture+and+store+energy+in+molecules?" TargetMode="External"/><Relationship Id="rId7" Type="http://schemas.openxmlformats.org/officeDocument/2006/relationships/image" Target="../media/image110.png"/><Relationship Id="rId8" Type="http://schemas.openxmlformats.org/officeDocument/2006/relationships/image" Target="../media/image111.png"/><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hyperlink" Target="http://chemwiki.ucdavis.edu/Wikitexts/Sacramento_City_College/SCC:_Chem_309/Chapters/06:_Quantities_in_Chemical_Reactions/6.07:_Balancing_Chemical_Equations" TargetMode="External"/><Relationship Id="rId4" Type="http://schemas.openxmlformats.org/officeDocument/2006/relationships/hyperlink" Target="http://www.bozemanscience.com/ap-chem-027-chemical-equations" TargetMode="External"/><Relationship Id="rId5" Type="http://schemas.openxmlformats.org/officeDocument/2006/relationships/hyperlink" Target="https://quizlet.com/45555836/solubility-rules-flash-cards/" TargetMode="External"/><Relationship Id="rId6" Type="http://schemas.openxmlformats.org/officeDocument/2006/relationships/image" Target="../media/image112.png"/><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hyperlink" Target="https://www.youtube.com/watch?v=LQN9lH9WAVQ"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chemteam.info/Stoichiometry/Limiting-Reagent.html" TargetMode="External"/><Relationship Id="rId4" Type="http://schemas.openxmlformats.org/officeDocument/2006/relationships/hyperlink" Target="http://www.bozemanscience.com/ap-chem-028-stoichiometry" TargetMode="External"/><Relationship Id="rId5" Type="http://schemas.openxmlformats.org/officeDocument/2006/relationships/hyperlink" Target="http://group.chem.iastate.edu/Greenbowe/sections/projectfolder/flashfiles/stoichiometry/empirical.html" TargetMode="External"/><Relationship Id="rId6" Type="http://schemas.openxmlformats.org/officeDocument/2006/relationships/hyperlink" Target="https://phet.colorado.edu/sims/html/reactants-products-and-leftovers/latest/reactants-products-and-leftovers_en.html" TargetMode="External"/><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hyperlink" Target="https://www.youtube.com/watch?v=iBT-nyVukfc"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wiredchemist.com/chemistry/instructional/laboratory-tutorials/gravimetric-analysis" TargetMode="External"/><Relationship Id="rId4" Type="http://schemas.openxmlformats.org/officeDocument/2006/relationships/hyperlink" Target="http://www.bozemanscience.com/ap-chem-029-synthesis-decomposition-reactions" TargetMode="External"/><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hyperlink" Target="http://www.unomaha.edu/tiskochem/Chem1180/Lecture_Handouts/Solution_Stoichiometry_notes.pdf" TargetMode="External"/><Relationship Id="rId4" Type="http://schemas.openxmlformats.org/officeDocument/2006/relationships/hyperlink" Target="https://www.youtube.com/watch?v=KfzRWfKjrBM" TargetMode="External"/><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hyperlink" Target="http://chemed.chem.purdue.edu/genchem/topicreview/bp/bronsted/bronsted.html" TargetMode="External"/><Relationship Id="rId4" Type="http://schemas.openxmlformats.org/officeDocument/2006/relationships/hyperlink" Target="http://www.bozemanscience.com/ap-chem-030-neutralization-reactions" TargetMode="External"/><Relationship Id="rId5" Type="http://schemas.openxmlformats.org/officeDocument/2006/relationships/hyperlink" Target="https://quizlet.com/_oyam1" TargetMode="External"/><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careychemblock2group5.wordpress.com/2013/03/15/empirical-formula-lab/" TargetMode="External"/><Relationship Id="rId5" Type="http://schemas.openxmlformats.org/officeDocument/2006/relationships/hyperlink" Target="https://www.youtube.com/watch?v=fcTfNhJCkog" TargetMode="External"/><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hyperlink" Target="https://online.science.psu.edu/biol011_sandbox_7239/node/7381" TargetMode="External"/><Relationship Id="rId6" Type="http://schemas.openxmlformats.org/officeDocument/2006/relationships/hyperlink" Target="https://youtu.be/lQ6FBA1HM3s" TargetMode="External"/><Relationship Id="rId7" Type="http://schemas.openxmlformats.org/officeDocument/2006/relationships/image" Target="../media/image118.png"/><Relationship Id="rId8" Type="http://schemas.openxmlformats.org/officeDocument/2006/relationships/image" Target="../media/image119.jpg"/><Relationship Id="rId9" Type="http://schemas.openxmlformats.org/officeDocument/2006/relationships/image" Target="../media/image120.png"/><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21.gif"/><Relationship Id="rId4" Type="http://schemas.openxmlformats.org/officeDocument/2006/relationships/hyperlink" Target="https://www.boundless.com/chemistry/definition/ion" TargetMode="External"/><Relationship Id="rId5" Type="http://schemas.openxmlformats.org/officeDocument/2006/relationships/hyperlink" Target="https://www.boundless.com/chemistry/textbooks/boundless-chemistry-textbook/aqueous-reactions-4/oxidation-reduction-reactions-48/redox-titrations-248-1533/" TargetMode="External"/><Relationship Id="rId6" Type="http://schemas.openxmlformats.org/officeDocument/2006/relationships/hyperlink" Target="https://www.khanacademy.org/science/chemistry/acid-base-equilibrium/titrations/v/redox-titration" TargetMode="External"/><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hyperlink" Target="http://slideplayer.com/slide/263226/" TargetMode="External"/><Relationship Id="rId4" Type="http://schemas.openxmlformats.org/officeDocument/2006/relationships/hyperlink" Target="https://www.youtube.com/watch?v=cZMkqagL8Ps" TargetMode="External"/><Relationship Id="rId5" Type="http://schemas.openxmlformats.org/officeDocument/2006/relationships/hyperlink" Target="https://www.youtube.com/watch?v=uVJypmKjevg" TargetMode="External"/><Relationship Id="rId6" Type="http://schemas.openxmlformats.org/officeDocument/2006/relationships/image" Target="../media/image122.png"/><Relationship Id="rId7" Type="http://schemas.openxmlformats.org/officeDocument/2006/relationships/hyperlink" Target="https://www.youtube.com/watch?v=IIu16dy3ThI&amp;nohtml5=False" TargetMode="External"/><Relationship Id="rId8" Type="http://schemas.openxmlformats.org/officeDocument/2006/relationships/image" Target="../media/image123.gif"/><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hyperlink" Target="https://www.boundless.com/chemistry/textbooks/boundless-chemistry-textbook/thermochemistry-6/energy-57/energy-changes-in-chemical-reactions-274-3509/" TargetMode="External"/><Relationship Id="rId4" Type="http://schemas.openxmlformats.org/officeDocument/2006/relationships/hyperlink" Target="https://www.youtube.com/watch?v=L-G7pLufXAo&amp;nohtml5=False" TargetMode="External"/><Relationship Id="rId5" Type="http://schemas.openxmlformats.org/officeDocument/2006/relationships/hyperlink" Target="https://www.youtube.com/watch?v=RnRV-x2etWQ" TargetMode="External"/><Relationship Id="rId6" Type="http://schemas.openxmlformats.org/officeDocument/2006/relationships/image" Target="../media/image124.pn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24:_Electrochemistry/24.2:_Galvanic_cells_and_electrodes" TargetMode="External"/><Relationship Id="rId4" Type="http://schemas.openxmlformats.org/officeDocument/2006/relationships/hyperlink" Target="https://www.youtube.com/watch?v=9Xncz_mMc5g&amp;nohtml5=False" TargetMode="External"/><Relationship Id="rId5" Type="http://schemas.openxmlformats.org/officeDocument/2006/relationships/image" Target="../media/image125.png"/><Relationship Id="rId6" Type="http://schemas.openxmlformats.org/officeDocument/2006/relationships/hyperlink" Target="https://www.youtube.com/watch?v=Rt7-VrmZuds&amp;nohtml5=False" TargetMode="External"/><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hyperlink" Target="http://chemwiki.ucdavis.edu/Core/Analytical_Chemistry/Electrochemistry/Writing_Equations_for_Redox_Reactions" TargetMode="External"/><Relationship Id="rId4" Type="http://schemas.openxmlformats.org/officeDocument/2006/relationships/hyperlink" Target="https://www.youtube.com/watch?v=IV4IUsholjg&amp;nohtml5=False" TargetMode="External"/><Relationship Id="rId5" Type="http://schemas.openxmlformats.org/officeDocument/2006/relationships/image" Target="../media/image126.png"/><Relationship Id="rId6" Type="http://schemas.openxmlformats.org/officeDocument/2006/relationships/hyperlink" Target="https://www.youtube.com/watch?v=mVP93e8PNmw&amp;nohtml5=False" TargetMode="External"/><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27.png"/></Relationships>
</file>

<file path=ppt/slides/_rels/slide77.xml.rels><?xml version="1.0" encoding="UTF-8" standalone="yes"?>
<Relationships xmlns="http://schemas.openxmlformats.org/package/2006/relationships"><Relationship Id="rId3" Type="http://schemas.openxmlformats.org/officeDocument/2006/relationships/hyperlink" Target="https://www.chem.tamu.edu/class/majors/tutorialnotefiles/factors.htm" TargetMode="External"/><Relationship Id="rId4" Type="http://schemas.openxmlformats.org/officeDocument/2006/relationships/hyperlink" Target="https://www.youtube.com/watch?v=1jLoUaCaVQk" TargetMode="External"/><Relationship Id="rId5" Type="http://schemas.openxmlformats.org/officeDocument/2006/relationships/image" Target="../media/image128.png"/><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hyperlink" Target="http://chemwiki.ucdavis.edu/Core/Physical_Chemistry/Kinetics/Methods_of_Determining_Reaction_Order/Using_Graphs_to_Determine_Rate_Laws" TargetMode="External"/><Relationship Id="rId5" Type="http://schemas.openxmlformats.org/officeDocument/2006/relationships/hyperlink" Target="https://www.youtube.com/watch?v=WDXzVI8SmfE" TargetMode="External"/><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hyperlink" Target="http://www.chem1.com/acad/webtext/dynamics/dynamics-2.html" TargetMode="External"/><Relationship Id="rId5" Type="http://schemas.openxmlformats.org/officeDocument/2006/relationships/hyperlink" Target="https://www.youtube.com/watch?v=e4qci9b2d3U" TargetMode="External"/><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hyperlink" Target="https://mrkubuske.com/2012/10/" TargetMode="External"/><Relationship Id="rId4" Type="http://schemas.openxmlformats.org/officeDocument/2006/relationships/hyperlink" Target="http://www.bozemanscience.com/ap-chem-003-the-mole" TargetMode="External"/><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hyperlink" Target="http://images.slideplayer.com/1/266799/slides/slide_38.jpg" TargetMode="External"/><Relationship Id="rId4" Type="http://schemas.openxmlformats.org/officeDocument/2006/relationships/hyperlink" Target="http://www.bozemanscience.com/ap-chem-037-the-rate-constant" TargetMode="External"/><Relationship Id="rId5" Type="http://schemas.openxmlformats.org/officeDocument/2006/relationships/image" Target="../media/image131.png"/><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hyperlink" Target="http://ibchem.com/IB/ibfiles/states/sta_img/MB2.gif" TargetMode="External"/><Relationship Id="rId4" Type="http://schemas.openxmlformats.org/officeDocument/2006/relationships/hyperlink" Target="http://www.bozemanscience.com/ap-chem-039-unsuccessful-reactions" TargetMode="External"/><Relationship Id="rId5" Type="http://schemas.openxmlformats.org/officeDocument/2006/relationships/image" Target="../media/image132.gif"/><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hyperlink" Target="http://images.slideplayer.com/25/8042910/slides/slide_4.jpg" TargetMode="External"/><Relationship Id="rId4" Type="http://schemas.openxmlformats.org/officeDocument/2006/relationships/hyperlink" Target="http://www.bozemanscience.com/ap-chem-039-unsuccessful-reactions" TargetMode="External"/><Relationship Id="rId5" Type="http://schemas.openxmlformats.org/officeDocument/2006/relationships/image" Target="../media/image133.png"/><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http://www.bozemanscience.com/ap-chem-043-reaction-intermediates" TargetMode="External"/><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http://www.bozemanscience.com/ap-chem-043-reaction-intermediates" TargetMode="External"/><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http://www.bozemanscience.com/ap-chem-044-catalysts" TargetMode="External"/><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jpg"/><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hyperlink" Target="http://wps.prenhall.com/wps/media/objects/3312/3391801/blb1406.html" TargetMode="External"/><Relationship Id="rId4" Type="http://schemas.openxmlformats.org/officeDocument/2006/relationships/image" Target="../media/image137.jpg"/><Relationship Id="rId5" Type="http://schemas.openxmlformats.org/officeDocument/2006/relationships/hyperlink" Target="http://www.bozemanscience.com/ap-chem-045-catalyst-classes" TargetMode="External"/><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4" Type="http://schemas.openxmlformats.org/officeDocument/2006/relationships/hyperlink" Target="https://www.youtube.com/watch?v=I9jd1Ew_YGU" TargetMode="External"/><Relationship Id="rId5" Type="http://schemas.openxmlformats.org/officeDocument/2006/relationships/image" Target="../media/image139.png"/><Relationship Id="rId6" Type="http://schemas.openxmlformats.org/officeDocument/2006/relationships/image" Target="../media/image140.png"/><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chemwiki.ucdavis.edu/Core/Inorganic_Chemistry/Electronic_Structure_of_Atoms_and_Molecules/Electronic_Configurations" TargetMode="External"/><Relationship Id="rId5" Type="http://schemas.openxmlformats.org/officeDocument/2006/relationships/hyperlink" Target="https://youtu.be/2AFPfg0Como" TargetMode="External"/><Relationship Id="rId6"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hyperlink" Target="http://www.digipac.ca/chemical/mtom/contents/glossary/k.htm" TargetMode="External"/><Relationship Id="rId4" Type="http://schemas.openxmlformats.org/officeDocument/2006/relationships/hyperlink" Target="https://www.youtube.com/watch?v=glSIFkGl63E" TargetMode="External"/><Relationship Id="rId5" Type="http://schemas.openxmlformats.org/officeDocument/2006/relationships/image" Target="../media/image141.gif"/><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hyperlink" Target="http://www.learnthermo.com/T1-tutorial/ch01/lesson-C/pg02.php" TargetMode="External"/><Relationship Id="rId4" Type="http://schemas.openxmlformats.org/officeDocument/2006/relationships/hyperlink" Target="https://www.youtube.com/watch?v=jR8vZHtOLdA" TargetMode="External"/><Relationship Id="rId5" Type="http://schemas.openxmlformats.org/officeDocument/2006/relationships/image" Target="../media/image142.jpg"/><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hyperlink" Target="http://www.physicsclassroom.com/class/thermalP/Lesson-1/Methods-of-Heat-Transfer" TargetMode="External"/><Relationship Id="rId4" Type="http://schemas.openxmlformats.org/officeDocument/2006/relationships/hyperlink" Target="https://www.youtube.com/watch?v=B6hAwZH2mmA" TargetMode="External"/><Relationship Id="rId5" Type="http://schemas.openxmlformats.org/officeDocument/2006/relationships/image" Target="../media/image143.png"/><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hyperlink" Target="https://www.chem.tamu.edu/class/majors/tutorialnotefiles/law1.htm" TargetMode="External"/><Relationship Id="rId4" Type="http://schemas.openxmlformats.org/officeDocument/2006/relationships/hyperlink" Target="https://www.youtube.com/watch?v=fe_fFFrVl7U" TargetMode="External"/><Relationship Id="rId5" Type="http://schemas.openxmlformats.org/officeDocument/2006/relationships/image" Target="../media/image144.png"/><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hyperlink" Target="http://chemwiki.ucdavis.edu/Core/Physical_Chemistry/Thermodynamics/Path_Functions/Work" TargetMode="External"/><Relationship Id="rId4" Type="http://schemas.openxmlformats.org/officeDocument/2006/relationships/hyperlink" Target="https://www.youtube.com/watch?v=qVAvmieRM1E" TargetMode="External"/><Relationship Id="rId5" Type="http://schemas.openxmlformats.org/officeDocument/2006/relationships/image" Target="../media/image145.jpg"/><Relationship Id="rId1" Type="http://schemas.openxmlformats.org/officeDocument/2006/relationships/slideLayout" Target="../slideLayouts/slideLayout6.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hyperlink" Target="https://www.learner.org/courses/chemistry/text/text.html?dis=U&amp;num=Ym5WdElUQS9PQ289&amp;sec=YzJWaklUQS9OeW89" TargetMode="External"/><Relationship Id="rId4" Type="http://schemas.openxmlformats.org/officeDocument/2006/relationships/hyperlink" Target="https://www.youtube.com/watch?v=SAR-5wdQKSY" TargetMode="External"/><Relationship Id="rId5" Type="http://schemas.openxmlformats.org/officeDocument/2006/relationships/image" Target="../media/image146.png"/><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hyperlink" Target="https://www.learner.org/courses/chemistry/visuals/visuals.html?dis=U&amp;num=Ym5WdElUQS9PQ289" TargetMode="External"/><Relationship Id="rId5" Type="http://schemas.openxmlformats.org/officeDocument/2006/relationships/hyperlink" Target="https://www.youtube.com/watch?v=JuWtBR-rDQk&amp;nohtml5=False" TargetMode="External"/><Relationship Id="rId1" Type="http://schemas.openxmlformats.org/officeDocument/2006/relationships/slideLayout" Target="../slideLayouts/slideLayout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hyperlink" Target="http://www.worldwisetutoring.com/heating-and-cooling-curves/" TargetMode="External"/><Relationship Id="rId4" Type="http://schemas.openxmlformats.org/officeDocument/2006/relationships/hyperlink" Target="http://glencoe.com/sites/common_assets/advanced_placement/chemistry_chang10e/animations/enm1s3_4.swf" TargetMode="External"/><Relationship Id="rId5" Type="http://schemas.openxmlformats.org/officeDocument/2006/relationships/image" Target="../media/image148.png"/><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hyperlink" Target="http://www.learnapchemistry.com/potd/problem.php?pc=47c090b3fca47b99118e7653c667e609" TargetMode="External"/><Relationship Id="rId5" Type="http://schemas.openxmlformats.org/officeDocument/2006/relationships/hyperlink" Target="https://www.youtube.com/watch?v=DLi72thhck4" TargetMode="External"/><Relationship Id="rId6" Type="http://schemas.openxmlformats.org/officeDocument/2006/relationships/image" Target="../media/image150.png"/><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hyperlink" Target="http://cammyscomiccorner.com/photowfd/enthalpy-level-diagram" TargetMode="External"/><Relationship Id="rId5" Type="http://schemas.openxmlformats.org/officeDocument/2006/relationships/hyperlink" Target="https://www.youtube.com/watch?v=DbzXKxp4V-Q" TargetMode="External"/><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ctrTitle"/>
          </p:nvPr>
        </p:nvSpPr>
        <p:spPr>
          <a:xfrm>
            <a:off x="4370428" y="4678791"/>
            <a:ext cx="4506111" cy="2367666"/>
          </a:xfrm>
          <a:prstGeom prst="rect">
            <a:avLst/>
          </a:prstGeom>
          <a:noFill/>
          <a:ln>
            <a:noFill/>
          </a:ln>
        </p:spPr>
        <p:txBody>
          <a:bodyPr lIns="91425" tIns="45700" rIns="91425" bIns="45700" anchor="t" anchorCtr="0">
            <a:noAutofit/>
          </a:bodyPr>
          <a:lstStyle/>
          <a:p>
            <a:pPr marL="0" marR="0" lvl="0" indent="0" algn="r" rtl="0">
              <a:spcBef>
                <a:spcPts val="0"/>
              </a:spcBef>
              <a:buClr>
                <a:schemeClr val="accent1"/>
              </a:buClr>
              <a:buSzPct val="25000"/>
              <a:buFont typeface="Rokkitt"/>
              <a:buNone/>
            </a:pPr>
            <a:r>
              <a:rPr lang="en-US" sz="5000" b="0" i="0" u="none" strike="noStrike" cap="none">
                <a:solidFill>
                  <a:schemeClr val="accent1"/>
                </a:solidFill>
                <a:latin typeface="Rokkitt"/>
                <a:ea typeface="Rokkitt"/>
                <a:cs typeface="Rokkitt"/>
                <a:sym typeface="Rokkitt"/>
              </a:rPr>
              <a:t>AP Chemistry</a:t>
            </a:r>
            <a:br>
              <a:rPr lang="en-US" sz="5000" b="0" i="0" u="none" strike="noStrike" cap="none">
                <a:solidFill>
                  <a:schemeClr val="accent1"/>
                </a:solidFill>
                <a:latin typeface="Rokkitt"/>
                <a:ea typeface="Rokkitt"/>
                <a:cs typeface="Rokkitt"/>
                <a:sym typeface="Rokkitt"/>
              </a:rPr>
            </a:br>
            <a:r>
              <a:rPr lang="en-US" sz="5000" b="0" i="0" u="none" strike="noStrike" cap="none">
                <a:solidFill>
                  <a:schemeClr val="accent1"/>
                </a:solidFill>
                <a:latin typeface="Rokkitt"/>
                <a:ea typeface="Rokkitt"/>
                <a:cs typeface="Rokkitt"/>
                <a:sym typeface="Rokkitt"/>
              </a:rPr>
              <a:t>Exam Review</a:t>
            </a:r>
            <a:r>
              <a:rPr lang="en-US" sz="5000" b="1" i="0" u="none" strike="noStrike" cap="none">
                <a:solidFill>
                  <a:schemeClr val="accent1"/>
                </a:solidFill>
                <a:latin typeface="Rokkitt"/>
                <a:ea typeface="Rokkitt"/>
                <a:cs typeface="Rokkitt"/>
                <a:sym typeface="Rokkitt"/>
              </a:rPr>
              <a:t/>
            </a:r>
            <a:br>
              <a:rPr lang="en-US" sz="5000" b="1" i="0" u="none" strike="noStrike" cap="none">
                <a:solidFill>
                  <a:schemeClr val="accent1"/>
                </a:solidFill>
                <a:latin typeface="Rokkitt"/>
                <a:ea typeface="Rokkitt"/>
                <a:cs typeface="Rokkitt"/>
                <a:sym typeface="Rokkitt"/>
              </a:rPr>
            </a:br>
            <a:endParaRPr lang="en-US" sz="5000" b="1" i="0" u="none" strike="noStrike" cap="none">
              <a:solidFill>
                <a:schemeClr val="accent1"/>
              </a:solidFill>
              <a:latin typeface="Rokkitt"/>
              <a:ea typeface="Rokkitt"/>
              <a:cs typeface="Rokkitt"/>
              <a:sym typeface="Rokkitt"/>
            </a:endParaRPr>
          </a:p>
        </p:txBody>
      </p:sp>
      <p:pic>
        <p:nvPicPr>
          <p:cNvPr id="211" name="Shape 211"/>
          <p:cNvPicPr preferRelativeResize="0"/>
          <p:nvPr/>
        </p:nvPicPr>
        <p:blipFill rotWithShape="1">
          <a:blip r:embed="rId3">
            <a:alphaModFix/>
          </a:blip>
          <a:srcRect/>
          <a:stretch/>
        </p:blipFill>
        <p:spPr>
          <a:xfrm rot="-1832323">
            <a:off x="331702" y="1337543"/>
            <a:ext cx="6723462" cy="41731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Electronic Structure of the Atom: </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1</a:t>
            </a:r>
            <a:r>
              <a:rPr lang="en-US" sz="3600" b="0" i="0" u="none" strike="noStrike" cap="none" baseline="30000">
                <a:solidFill>
                  <a:schemeClr val="accent1"/>
                </a:solidFill>
                <a:latin typeface="Rokkitt"/>
                <a:ea typeface="Rokkitt"/>
                <a:cs typeface="Rokkitt"/>
                <a:sym typeface="Rokkitt"/>
              </a:rPr>
              <a:t>st</a:t>
            </a:r>
            <a:r>
              <a:rPr lang="en-US" sz="3600" b="0" i="0" u="none" strike="noStrike" cap="none">
                <a:solidFill>
                  <a:schemeClr val="accent1"/>
                </a:solidFill>
                <a:latin typeface="Rokkitt"/>
                <a:ea typeface="Rokkitt"/>
                <a:cs typeface="Rokkitt"/>
                <a:sym typeface="Rokkitt"/>
              </a:rPr>
              <a:t> Ionization Energy</a:t>
            </a:r>
          </a:p>
        </p:txBody>
      </p:sp>
      <p:pic>
        <p:nvPicPr>
          <p:cNvPr id="318" name="Shape 318" descr="P Table Ionization Energy.png"/>
          <p:cNvPicPr preferRelativeResize="0">
            <a:picLocks noGrp="1"/>
          </p:cNvPicPr>
          <p:nvPr>
            <p:ph type="body" idx="1"/>
          </p:nvPr>
        </p:nvPicPr>
        <p:blipFill rotWithShape="1">
          <a:blip r:embed="rId3">
            <a:alphaModFix/>
          </a:blip>
          <a:srcRect t="-601" b="-601"/>
          <a:stretch/>
        </p:blipFill>
        <p:spPr>
          <a:xfrm>
            <a:off x="127768" y="1470525"/>
            <a:ext cx="4382946" cy="2972383"/>
          </a:xfrm>
          <a:prstGeom prst="rect">
            <a:avLst/>
          </a:prstGeom>
          <a:noFill/>
          <a:ln>
            <a:noFill/>
          </a:ln>
        </p:spPr>
      </p:pic>
      <p:sp>
        <p:nvSpPr>
          <p:cNvPr id="319" name="Shape 319"/>
          <p:cNvSpPr txBox="1">
            <a:spLocks noGrp="1"/>
          </p:cNvSpPr>
          <p:nvPr>
            <p:ph type="body" idx="2"/>
          </p:nvPr>
        </p:nvSpPr>
        <p:spPr>
          <a:xfrm>
            <a:off x="4399878" y="1470525"/>
            <a:ext cx="4008965"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1</a:t>
            </a:r>
            <a:r>
              <a:rPr lang="en-US" sz="1800" b="0" i="0" u="none" strike="noStrike" cap="none" baseline="30000">
                <a:solidFill>
                  <a:srgbClr val="595959"/>
                </a:solidFill>
                <a:latin typeface="Rokkitt"/>
                <a:ea typeface="Rokkitt"/>
                <a:cs typeface="Rokkitt"/>
                <a:sym typeface="Rokkitt"/>
              </a:rPr>
              <a:t>st</a:t>
            </a:r>
            <a:r>
              <a:rPr lang="en-US" sz="1800" b="0" i="0" u="none" strike="noStrike" cap="none">
                <a:solidFill>
                  <a:srgbClr val="595959"/>
                </a:solidFill>
                <a:latin typeface="Rokkitt"/>
                <a:ea typeface="Rokkitt"/>
                <a:cs typeface="Rokkitt"/>
                <a:sym typeface="Rokkitt"/>
              </a:rPr>
              <a:t> Ionization Energy (IE) indicates the strength of the coulombic attraction of the outermost, easiest to remove, electron to the nucleus:</a:t>
            </a:r>
          </a:p>
          <a:p>
            <a:pPr marL="0" marR="0" lvl="0" indent="0" algn="ctr" rtl="0">
              <a:spcBef>
                <a:spcPts val="80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X(g) + IE             X</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(g) + e</a:t>
            </a:r>
            <a:r>
              <a:rPr lang="en-US" sz="1800" b="0" i="0" u="none" strike="noStrike" cap="none" baseline="30000">
                <a:solidFill>
                  <a:srgbClr val="595959"/>
                </a:solidFill>
                <a:latin typeface="Rokkitt"/>
                <a:ea typeface="Rokkitt"/>
                <a:cs typeface="Rokkitt"/>
                <a:sym typeface="Rokkitt"/>
              </a:rPr>
              <a:t>–</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1</a:t>
            </a:r>
            <a:r>
              <a:rPr lang="en-US" sz="1800" b="0" i="0" u="none" strike="noStrike" cap="none" baseline="30000">
                <a:solidFill>
                  <a:srgbClr val="595959"/>
                </a:solidFill>
                <a:latin typeface="Rokkitt"/>
                <a:ea typeface="Rokkitt"/>
                <a:cs typeface="Rokkitt"/>
                <a:sym typeface="Rokkitt"/>
              </a:rPr>
              <a:t>st</a:t>
            </a:r>
            <a:r>
              <a:rPr lang="en-US" sz="1800" b="0" i="0" u="none" strike="noStrike" cap="none">
                <a:solidFill>
                  <a:srgbClr val="595959"/>
                </a:solidFill>
                <a:latin typeface="Rokkitt"/>
                <a:ea typeface="Rokkitt"/>
                <a:cs typeface="Rokkitt"/>
                <a:sym typeface="Rokkitt"/>
              </a:rPr>
              <a:t> IE generally increases across a period and decreases down a group</a:t>
            </a:r>
          </a:p>
          <a:p>
            <a:pPr marL="685800" marR="0" lvl="2"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IE generally increases as #protons increases in same energy level</a:t>
            </a:r>
          </a:p>
          <a:p>
            <a:pPr marL="685800" marR="0" lvl="2" indent="-228600" algn="l" rtl="0">
              <a:spcBef>
                <a:spcPts val="6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IE decreases as e</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in higher energy level: increased shielding, e</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farther from nucleus</a:t>
            </a:r>
          </a:p>
        </p:txBody>
      </p:sp>
      <p:sp>
        <p:nvSpPr>
          <p:cNvPr id="320" name="Shape 32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321" name="Shape 321"/>
          <p:cNvSpPr txBox="1"/>
          <p:nvPr/>
        </p:nvSpPr>
        <p:spPr>
          <a:xfrm>
            <a:off x="0" y="6183630"/>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1.6:  The student is able to analyze data relating to electron energies for patterns and relationships.													</a:t>
            </a:r>
          </a:p>
        </p:txBody>
      </p:sp>
      <p:sp>
        <p:nvSpPr>
          <p:cNvPr id="322" name="Shape 32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323" name="Shape 32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cxnSp>
        <p:nvCxnSpPr>
          <p:cNvPr id="324" name="Shape 324"/>
          <p:cNvCxnSpPr/>
          <p:nvPr/>
        </p:nvCxnSpPr>
        <p:spPr>
          <a:xfrm>
            <a:off x="6107544" y="2858944"/>
            <a:ext cx="519545" cy="0"/>
          </a:xfrm>
          <a:prstGeom prst="straightConnector1">
            <a:avLst/>
          </a:prstGeom>
          <a:noFill/>
          <a:ln w="25400" cap="flat" cmpd="sng">
            <a:solidFill>
              <a:schemeClr val="dk1"/>
            </a:solidFill>
            <a:prstDash val="solid"/>
            <a:round/>
            <a:headEnd type="none" w="med" len="med"/>
            <a:tailEnd type="stealth" w="med" len="med"/>
          </a:ln>
        </p:spPr>
      </p:cxnSp>
      <p:pic>
        <p:nvPicPr>
          <p:cNvPr id="325" name="Shape 325" descr="General IE Trends Question.png"/>
          <p:cNvPicPr preferRelativeResize="0"/>
          <p:nvPr/>
        </p:nvPicPr>
        <p:blipFill rotWithShape="1">
          <a:blip r:embed="rId6">
            <a:alphaModFix/>
          </a:blip>
          <a:srcRect/>
          <a:stretch/>
        </p:blipFill>
        <p:spPr>
          <a:xfrm>
            <a:off x="1195258" y="1834717"/>
            <a:ext cx="6859529" cy="326615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26" name="Shape 326"/>
          <p:cNvSpPr/>
          <p:nvPr/>
        </p:nvSpPr>
        <p:spPr>
          <a:xfrm>
            <a:off x="1214699" y="3493042"/>
            <a:ext cx="6840087" cy="158996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par>
                                <p:cTn id="8" presetID="10" presetClass="entr" presetSubtype="0" fill="hold" nodeType="withEffect">
                                  <p:stCondLst>
                                    <p:cond delay="0"/>
                                  </p:stCondLst>
                                  <p:childTnLst>
                                    <p:set>
                                      <p:cBhvr>
                                        <p:cTn id="9" dur="1" fill="hold">
                                          <p:stCondLst>
                                            <p:cond delay="0"/>
                                          </p:stCondLst>
                                        </p:cTn>
                                        <p:tgtEl>
                                          <p:spTgt spid="326"/>
                                        </p:tgtEl>
                                        <p:attrNameLst>
                                          <p:attrName>style.visibility</p:attrName>
                                        </p:attrNameLst>
                                      </p:cBhvr>
                                      <p:to>
                                        <p:strVal val="visible"/>
                                      </p:to>
                                    </p:set>
                                    <p:animEffect transition="in" filter="fade">
                                      <p:cBhvr>
                                        <p:cTn id="10" dur="500"/>
                                        <p:tgtEl>
                                          <p:spTgt spid="3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26"/>
                                        </p:tgtEl>
                                      </p:cBhvr>
                                    </p:animEffect>
                                    <p:set>
                                      <p:cBhvr>
                                        <p:cTn id="15" dur="1" fill="hold">
                                          <p:stCondLst>
                                            <p:cond delay="2000"/>
                                          </p:stCondLst>
                                        </p:cTn>
                                        <p:tgtEl>
                                          <p:spTgt spid="3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Shape 1513"/>
          <p:cNvSpPr txBox="1">
            <a:spLocks noGrp="1"/>
          </p:cNvSpPr>
          <p:nvPr>
            <p:ph type="title"/>
          </p:nvPr>
        </p:nvSpPr>
        <p:spPr>
          <a:xfrm>
            <a:off x="498474" y="484093"/>
            <a:ext cx="7556312" cy="67235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1800" b="0" i="0" u="none" strike="noStrike" cap="none">
                <a:solidFill>
                  <a:schemeClr val="accent1"/>
                </a:solidFill>
                <a:latin typeface="Rokkitt"/>
                <a:ea typeface="Rokkitt"/>
                <a:cs typeface="Rokkitt"/>
                <a:sym typeface="Rokkitt"/>
              </a:rPr>
              <a:t>Electrostatic forces exist between molecules as well as between atoms or ions, and breaking these intermolecular interactions requires energy.</a:t>
            </a:r>
          </a:p>
        </p:txBody>
      </p:sp>
      <p:sp>
        <p:nvSpPr>
          <p:cNvPr id="1514" name="Shape 1514"/>
          <p:cNvSpPr txBox="1">
            <a:spLocks noGrp="1"/>
          </p:cNvSpPr>
          <p:nvPr>
            <p:ph type="body" idx="1"/>
          </p:nvPr>
        </p:nvSpPr>
        <p:spPr>
          <a:xfrm>
            <a:off x="1051773" y="1300196"/>
            <a:ext cx="7556312" cy="482596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chemeClr val="dk1"/>
                </a:solidFill>
                <a:latin typeface="Arial"/>
                <a:ea typeface="Arial"/>
                <a:cs typeface="Arial"/>
                <a:sym typeface="Arial"/>
              </a:rPr>
              <a:t>The </a:t>
            </a:r>
            <a:r>
              <a:rPr lang="en-US" sz="1400" b="1" i="1" u="none" strike="noStrike" cap="none">
                <a:solidFill>
                  <a:schemeClr val="dk1"/>
                </a:solidFill>
                <a:latin typeface="Arial"/>
                <a:ea typeface="Arial"/>
                <a:cs typeface="Arial"/>
                <a:sym typeface="Arial"/>
              </a:rPr>
              <a:t>Stronger the IMF </a:t>
            </a:r>
            <a:r>
              <a:rPr lang="en-US" sz="1400" b="0" i="0" u="none" strike="noStrike" cap="none">
                <a:solidFill>
                  <a:schemeClr val="dk1"/>
                </a:solidFill>
                <a:latin typeface="Arial"/>
                <a:ea typeface="Arial"/>
                <a:cs typeface="Arial"/>
                <a:sym typeface="Arial"/>
              </a:rPr>
              <a:t>the more energy required to break it, the </a:t>
            </a:r>
            <a:r>
              <a:rPr lang="en-US" sz="1400" b="1" i="1" u="none" strike="noStrike" cap="none">
                <a:solidFill>
                  <a:schemeClr val="dk1"/>
                </a:solidFill>
                <a:latin typeface="Arial"/>
                <a:ea typeface="Arial"/>
                <a:cs typeface="Arial"/>
                <a:sym typeface="Arial"/>
              </a:rPr>
              <a:t>Higher the Boiling        Point,  </a:t>
            </a:r>
            <a:r>
              <a:rPr lang="en-US" sz="1400" b="0" i="0" u="none" strike="noStrike" cap="none">
                <a:solidFill>
                  <a:schemeClr val="dk1"/>
                </a:solidFill>
                <a:latin typeface="Arial"/>
                <a:ea typeface="Arial"/>
                <a:cs typeface="Arial"/>
                <a:sym typeface="Arial"/>
              </a:rPr>
              <a:t>the </a:t>
            </a:r>
            <a:r>
              <a:rPr lang="en-US" sz="1400" b="1" i="1" u="none" strike="noStrike" cap="none">
                <a:solidFill>
                  <a:schemeClr val="dk1"/>
                </a:solidFill>
                <a:latin typeface="Arial"/>
                <a:ea typeface="Arial"/>
                <a:cs typeface="Arial"/>
                <a:sym typeface="Arial"/>
              </a:rPr>
              <a:t>Lower the Vapor Pressure</a:t>
            </a:r>
            <a:r>
              <a:rPr lang="en-US" sz="1400" b="0" i="0" u="none" strike="noStrike" cap="none">
                <a:solidFill>
                  <a:schemeClr val="dk1"/>
                </a:solidFill>
                <a:latin typeface="Arial"/>
                <a:ea typeface="Arial"/>
                <a:cs typeface="Arial"/>
                <a:sym typeface="Arial"/>
              </a:rPr>
              <a:t>.</a:t>
            </a:r>
          </a:p>
          <a:p>
            <a:pPr marL="0" marR="0" lvl="0" indent="0" algn="l" rtl="0">
              <a:spcBef>
                <a:spcPts val="600"/>
              </a:spcBef>
              <a:spcAft>
                <a:spcPts val="0"/>
              </a:spcAft>
              <a:buClr>
                <a:schemeClr val="accent1"/>
              </a:buClr>
              <a:buSzPct val="25000"/>
              <a:buFont typeface="Noto Sans Symbols"/>
              <a:buNone/>
            </a:pPr>
            <a:r>
              <a:rPr lang="en-US" sz="1200" b="1" i="1" u="none" strike="noStrike" cap="none">
                <a:solidFill>
                  <a:schemeClr val="dk1"/>
                </a:solidFill>
                <a:latin typeface="Arial"/>
                <a:ea typeface="Arial"/>
                <a:cs typeface="Arial"/>
                <a:sym typeface="Arial"/>
              </a:rPr>
              <a:t>Intermolecular Forces Listed from weakest to strongest. </a:t>
            </a:r>
            <a:r>
              <a:rPr lang="en-US" sz="1200" b="0" i="0" u="none" strike="noStrike" cap="none">
                <a:solidFill>
                  <a:schemeClr val="dk1"/>
                </a:solidFill>
                <a:latin typeface="Arial"/>
                <a:ea typeface="Arial"/>
                <a:cs typeface="Arial"/>
                <a:sym typeface="Arial"/>
              </a:rPr>
              <a:t>Thus the boiling points and vapor                  pressure of molecular substances can be ordered based on IMF strength:</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Dispersion (Induced Dipole- Induced Dipole): </a:t>
            </a:r>
            <a:r>
              <a:rPr lang="en-US" sz="1200" b="0" i="0" u="none" strike="noStrike" cap="none">
                <a:solidFill>
                  <a:schemeClr val="dk1"/>
                </a:solidFill>
                <a:latin typeface="Arial"/>
                <a:ea typeface="Arial"/>
                <a:cs typeface="Arial"/>
                <a:sym typeface="Arial"/>
              </a:rPr>
              <a:t>Caused by distortion of electron cloud. The larger the electron cloud, and the more surface area, the more polarizable the cloud, the stronger the dispersion force. </a:t>
            </a:r>
            <a:r>
              <a:rPr lang="en-US" sz="1200" b="1" i="1" u="none" strike="noStrike" cap="none">
                <a:solidFill>
                  <a:schemeClr val="dk1"/>
                </a:solidFill>
                <a:latin typeface="Arial"/>
                <a:ea typeface="Arial"/>
                <a:cs typeface="Arial"/>
                <a:sym typeface="Arial"/>
              </a:rPr>
              <a:t>Thus the boiling point trend in halogens is I</a:t>
            </a:r>
            <a:r>
              <a:rPr lang="en-US" sz="1200" b="1" i="1" u="none" strike="noStrike" cap="none" baseline="-25000">
                <a:solidFill>
                  <a:schemeClr val="dk1"/>
                </a:solidFill>
                <a:latin typeface="Arial"/>
                <a:ea typeface="Arial"/>
                <a:cs typeface="Arial"/>
                <a:sym typeface="Arial"/>
              </a:rPr>
              <a:t>2</a:t>
            </a:r>
            <a:r>
              <a:rPr lang="en-US" sz="1200" b="1" i="1" u="none" strike="noStrike" cap="none">
                <a:solidFill>
                  <a:schemeClr val="dk1"/>
                </a:solidFill>
                <a:latin typeface="Arial"/>
                <a:ea typeface="Arial"/>
                <a:cs typeface="Arial"/>
                <a:sym typeface="Arial"/>
              </a:rPr>
              <a:t> &gt;Br</a:t>
            </a:r>
            <a:r>
              <a:rPr lang="en-US" sz="1200" b="1" i="1" u="none" strike="noStrike" cap="none" baseline="-25000">
                <a:solidFill>
                  <a:schemeClr val="dk1"/>
                </a:solidFill>
                <a:latin typeface="Arial"/>
                <a:ea typeface="Arial"/>
                <a:cs typeface="Arial"/>
                <a:sym typeface="Arial"/>
              </a:rPr>
              <a:t>2</a:t>
            </a:r>
            <a:r>
              <a:rPr lang="en-US" sz="1200" b="1" i="1" u="none" strike="noStrike" cap="none">
                <a:solidFill>
                  <a:schemeClr val="dk1"/>
                </a:solidFill>
                <a:latin typeface="Arial"/>
                <a:ea typeface="Arial"/>
                <a:cs typeface="Arial"/>
                <a:sym typeface="Arial"/>
              </a:rPr>
              <a:t>&gt;Cl</a:t>
            </a:r>
            <a:r>
              <a:rPr lang="en-US" sz="1200" b="1" i="1" u="none" strike="noStrike" cap="none" baseline="-25000">
                <a:solidFill>
                  <a:schemeClr val="dk1"/>
                </a:solidFill>
                <a:latin typeface="Arial"/>
                <a:ea typeface="Arial"/>
                <a:cs typeface="Arial"/>
                <a:sym typeface="Arial"/>
              </a:rPr>
              <a:t>2</a:t>
            </a:r>
            <a:r>
              <a:rPr lang="en-US" sz="1200" b="1" i="1" u="none" strike="noStrike" cap="none">
                <a:solidFill>
                  <a:schemeClr val="dk1"/>
                </a:solidFill>
                <a:latin typeface="Arial"/>
                <a:ea typeface="Arial"/>
                <a:cs typeface="Arial"/>
                <a:sym typeface="Arial"/>
              </a:rPr>
              <a:t>&gt;</a:t>
            </a:r>
            <a:r>
              <a:rPr lang="en-US" sz="1200" b="1" i="1" u="none" strike="noStrike" cap="none" baseline="-25000">
                <a:solidFill>
                  <a:schemeClr val="dk1"/>
                </a:solidFill>
                <a:latin typeface="Arial"/>
                <a:ea typeface="Arial"/>
                <a:cs typeface="Arial"/>
                <a:sym typeface="Arial"/>
              </a:rPr>
              <a:t> </a:t>
            </a:r>
            <a:r>
              <a:rPr lang="en-US" sz="1200" b="1" i="1" u="none" strike="noStrike" cap="none">
                <a:solidFill>
                  <a:schemeClr val="dk1"/>
                </a:solidFill>
                <a:latin typeface="Arial"/>
                <a:ea typeface="Arial"/>
                <a:cs typeface="Arial"/>
                <a:sym typeface="Arial"/>
              </a:rPr>
              <a:t>F</a:t>
            </a:r>
            <a:r>
              <a:rPr lang="en-US" sz="1200" b="1" i="1" u="none" strike="noStrike" cap="none" baseline="-25000">
                <a:solidFill>
                  <a:schemeClr val="dk1"/>
                </a:solidFill>
                <a:latin typeface="Arial"/>
                <a:ea typeface="Arial"/>
                <a:cs typeface="Arial"/>
                <a:sym typeface="Arial"/>
              </a:rPr>
              <a:t>2  </a:t>
            </a:r>
            <a:r>
              <a:rPr lang="en-US" sz="1200" b="1" i="1" u="none" strike="noStrike" cap="none">
                <a:solidFill>
                  <a:schemeClr val="dk1"/>
                </a:solidFill>
                <a:latin typeface="Arial"/>
                <a:ea typeface="Arial"/>
                <a:cs typeface="Arial"/>
                <a:sym typeface="Arial"/>
              </a:rPr>
              <a:t>and n-butane (30.2° C) has a higher boiling point than isobutane (-11 °C). All substances have dispersion forces, as all electron clouds distort. </a:t>
            </a:r>
            <a:r>
              <a:rPr lang="en-US" sz="1200" b="0" i="0" u="none" strike="noStrike" cap="none">
                <a:solidFill>
                  <a:schemeClr val="dk1"/>
                </a:solidFill>
                <a:latin typeface="Arial"/>
                <a:ea typeface="Arial"/>
                <a:cs typeface="Arial"/>
                <a:sym typeface="Arial"/>
              </a:rPr>
              <a:t>Nonpolar molecules and atoms have only dispersion forces, as they have no permanent dipoles.</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Dipole- Induced Dipole</a:t>
            </a:r>
            <a:r>
              <a:rPr lang="en-US" sz="1200" b="0" i="0" u="none" strike="noStrike" cap="none">
                <a:solidFill>
                  <a:schemeClr val="dk1"/>
                </a:solidFill>
                <a:latin typeface="Arial"/>
                <a:ea typeface="Arial"/>
                <a:cs typeface="Arial"/>
                <a:sym typeface="Arial"/>
              </a:rPr>
              <a:t>: Occurs between a polar molecule (HCl) and a nonpolar molecule. (Cl</a:t>
            </a:r>
            <a:r>
              <a:rPr lang="en-US" sz="1200" b="0" i="0" u="none" strike="noStrike" cap="none" baseline="-25000">
                <a:solidFill>
                  <a:schemeClr val="dk1"/>
                </a:solidFill>
                <a:latin typeface="Arial"/>
                <a:ea typeface="Arial"/>
                <a:cs typeface="Arial"/>
                <a:sym typeface="Arial"/>
              </a:rPr>
              <a:t>2</a:t>
            </a:r>
            <a:r>
              <a:rPr lang="en-US" sz="1200" b="0" i="0" u="none" strike="noStrike" cap="none">
                <a:solidFill>
                  <a:schemeClr val="dk1"/>
                </a:solidFill>
                <a:latin typeface="Arial"/>
                <a:ea typeface="Arial"/>
                <a:cs typeface="Arial"/>
                <a:sym typeface="Arial"/>
              </a:rPr>
              <a:t>) The nonpolar molecule’s cloud distorts when affected by a dipole.</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Dipole-Dipole:</a:t>
            </a:r>
            <a:r>
              <a:rPr lang="en-US" sz="1200" b="0" i="0" u="none" strike="noStrike" cap="none">
                <a:solidFill>
                  <a:schemeClr val="dk1"/>
                </a:solidFill>
                <a:latin typeface="Arial"/>
                <a:ea typeface="Arial"/>
                <a:cs typeface="Arial"/>
                <a:sym typeface="Arial"/>
              </a:rPr>
              <a:t> Occurs between 2 polar molecules. (HCl-HCl)</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Hydrogen Bond</a:t>
            </a:r>
            <a:r>
              <a:rPr lang="en-US" sz="1200" b="0" i="0" u="none" strike="noStrike" cap="none">
                <a:solidFill>
                  <a:schemeClr val="dk1"/>
                </a:solidFill>
                <a:latin typeface="Arial"/>
                <a:ea typeface="Arial"/>
                <a:cs typeface="Arial"/>
                <a:sym typeface="Arial"/>
              </a:rPr>
              <a:t>: An extreme case of Dipole – Dipole. Occurs between molecules containing a H covalently  bonded to F,O, or N. The </a:t>
            </a:r>
            <a:r>
              <a:rPr lang="en-US" sz="1200" b="1" i="1" u="none" strike="noStrike" cap="none">
                <a:solidFill>
                  <a:schemeClr val="dk1"/>
                </a:solidFill>
                <a:latin typeface="Arial"/>
                <a:ea typeface="Arial"/>
                <a:cs typeface="Arial"/>
                <a:sym typeface="Arial"/>
              </a:rPr>
              <a:t>“bond” </a:t>
            </a:r>
            <a:r>
              <a:rPr lang="en-US" sz="1200" b="0" i="0" u="none" strike="noStrike" cap="none">
                <a:solidFill>
                  <a:schemeClr val="dk1"/>
                </a:solidFill>
                <a:latin typeface="Arial"/>
                <a:ea typeface="Arial"/>
                <a:cs typeface="Arial"/>
                <a:sym typeface="Arial"/>
              </a:rPr>
              <a:t>occurs between the lone pair of F, O, or N, and the H which is attached to one of those elements.</a:t>
            </a:r>
          </a:p>
          <a:p>
            <a:pPr marL="342900" marR="0" lvl="0" indent="-342900" algn="l" rtl="0">
              <a:spcBef>
                <a:spcPts val="2000"/>
              </a:spcBef>
              <a:spcAft>
                <a:spcPts val="0"/>
              </a:spcAft>
              <a:buClr>
                <a:schemeClr val="accent1"/>
              </a:buClr>
              <a:buSzPct val="75000"/>
              <a:buFont typeface="Noto Sans Symbols"/>
              <a:buNone/>
            </a:pPr>
            <a:endParaRPr sz="1400" b="0" i="0" u="none" strike="noStrike" cap="none">
              <a:solidFill>
                <a:srgbClr val="595959"/>
              </a:solidFill>
              <a:latin typeface="Arial"/>
              <a:ea typeface="Arial"/>
              <a:cs typeface="Arial"/>
              <a:sym typeface="Arial"/>
            </a:endParaRPr>
          </a:p>
          <a:p>
            <a:pPr marL="342900" marR="0" lvl="0" indent="-342900" algn="l" rtl="0">
              <a:spcBef>
                <a:spcPts val="2000"/>
              </a:spcBef>
              <a:spcAft>
                <a:spcPts val="0"/>
              </a:spcAft>
              <a:buClr>
                <a:schemeClr val="accent1"/>
              </a:buClr>
              <a:buSzPct val="75000"/>
              <a:buFont typeface="Noto Sans Symbols"/>
              <a:buNone/>
            </a:pPr>
            <a:endParaRPr sz="1400" b="0" i="0" u="none" strike="noStrike" cap="none">
              <a:solidFill>
                <a:srgbClr val="595959"/>
              </a:solidFill>
              <a:latin typeface="Arial"/>
              <a:ea typeface="Arial"/>
              <a:cs typeface="Arial"/>
              <a:sym typeface="Arial"/>
            </a:endParaRPr>
          </a:p>
          <a:p>
            <a:pPr marL="0" marR="0" lvl="0" indent="0" algn="l" rtl="0">
              <a:spcBef>
                <a:spcPts val="2000"/>
              </a:spcBef>
              <a:spcAft>
                <a:spcPts val="0"/>
              </a:spcAft>
              <a:buClr>
                <a:schemeClr val="accent1"/>
              </a:buClr>
              <a:buSzPct val="25000"/>
              <a:buFont typeface="Noto Sans Symbols"/>
              <a:buNone/>
            </a:pPr>
            <a:endParaRPr sz="1400" b="0" i="0" u="none" strike="noStrike" cap="none">
              <a:solidFill>
                <a:srgbClr val="595959"/>
              </a:solidFill>
              <a:latin typeface="Arial"/>
              <a:ea typeface="Arial"/>
              <a:cs typeface="Arial"/>
              <a:sym typeface="Arial"/>
            </a:endParaRPr>
          </a:p>
          <a:p>
            <a:pPr marL="0" marR="0" lvl="0" indent="0" algn="l" rtl="0">
              <a:spcBef>
                <a:spcPts val="2000"/>
              </a:spcBef>
              <a:buClr>
                <a:schemeClr val="accent1"/>
              </a:buClr>
              <a:buSzPct val="25000"/>
              <a:buFont typeface="Noto Sans Symbols"/>
              <a:buNone/>
            </a:pPr>
            <a:endParaRPr sz="1400" b="0" i="0" u="none" strike="noStrike" cap="none">
              <a:solidFill>
                <a:srgbClr val="595959"/>
              </a:solidFill>
              <a:latin typeface="Arial"/>
              <a:ea typeface="Arial"/>
              <a:cs typeface="Arial"/>
              <a:sym typeface="Arial"/>
            </a:endParaRPr>
          </a:p>
        </p:txBody>
      </p:sp>
      <p:sp>
        <p:nvSpPr>
          <p:cNvPr id="1515" name="Shape 1515"/>
          <p:cNvSpPr txBox="1"/>
          <p:nvPr/>
        </p:nvSpPr>
        <p:spPr>
          <a:xfrm>
            <a:off x="8097582" y="-71135"/>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516" name="Shape 1516"/>
          <p:cNvSpPr txBox="1"/>
          <p:nvPr/>
        </p:nvSpPr>
        <p:spPr>
          <a:xfrm>
            <a:off x="0" y="6003212"/>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5.9: Make claims and/or predictions regarding relative magnitudes of the forces acting within collections of interacting molecules based on the distribution of electrons within the molecules and the types of intermolecular forces through which the molecules interact.</a:t>
            </a:r>
          </a:p>
        </p:txBody>
      </p:sp>
      <p:sp>
        <p:nvSpPr>
          <p:cNvPr id="1517" name="Shape 1517">
            <a:hlinkClick r:id="rId4"/>
          </p:cNvPr>
          <p:cNvSpPr txBox="1"/>
          <p:nvPr/>
        </p:nvSpPr>
        <p:spPr>
          <a:xfrm>
            <a:off x="8161727" y="180949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518" name="Shape 1518"/>
          <p:cNvPicPr preferRelativeResize="0"/>
          <p:nvPr/>
        </p:nvPicPr>
        <p:blipFill rotWithShape="1">
          <a:blip r:embed="rId5">
            <a:alphaModFix/>
          </a:blip>
          <a:srcRect/>
          <a:stretch/>
        </p:blipFill>
        <p:spPr>
          <a:xfrm>
            <a:off x="1718166" y="4991169"/>
            <a:ext cx="2175316" cy="756226"/>
          </a:xfrm>
          <a:prstGeom prst="rect">
            <a:avLst/>
          </a:prstGeom>
          <a:noFill/>
          <a:ln>
            <a:noFill/>
          </a:ln>
        </p:spPr>
      </p:pic>
      <p:pic>
        <p:nvPicPr>
          <p:cNvPr id="1519" name="Shape 1519"/>
          <p:cNvPicPr preferRelativeResize="0"/>
          <p:nvPr/>
        </p:nvPicPr>
        <p:blipFill rotWithShape="1">
          <a:blip r:embed="rId6">
            <a:alphaModFix/>
          </a:blip>
          <a:srcRect/>
          <a:stretch/>
        </p:blipFill>
        <p:spPr>
          <a:xfrm>
            <a:off x="7077865" y="4577653"/>
            <a:ext cx="1371224" cy="1281951"/>
          </a:xfrm>
          <a:prstGeom prst="rect">
            <a:avLst/>
          </a:prstGeom>
          <a:noFill/>
          <a:ln>
            <a:noFill/>
          </a:ln>
        </p:spPr>
      </p:pic>
      <p:pic>
        <p:nvPicPr>
          <p:cNvPr id="1520" name="Shape 1520"/>
          <p:cNvPicPr preferRelativeResize="0"/>
          <p:nvPr/>
        </p:nvPicPr>
        <p:blipFill rotWithShape="1">
          <a:blip r:embed="rId7">
            <a:alphaModFix/>
          </a:blip>
          <a:srcRect/>
          <a:stretch/>
        </p:blipFill>
        <p:spPr>
          <a:xfrm>
            <a:off x="4514757" y="4585362"/>
            <a:ext cx="1585483" cy="1298031"/>
          </a:xfrm>
          <a:prstGeom prst="rect">
            <a:avLst/>
          </a:prstGeom>
          <a:noFill/>
          <a:ln>
            <a:noFill/>
          </a:ln>
        </p:spPr>
      </p:pic>
      <p:sp>
        <p:nvSpPr>
          <p:cNvPr id="1521" name="Shape 1521"/>
          <p:cNvSpPr/>
          <p:nvPr/>
        </p:nvSpPr>
        <p:spPr>
          <a:xfrm>
            <a:off x="47882" y="2499913"/>
            <a:ext cx="1336578" cy="714753"/>
          </a:xfrm>
          <a:prstGeom prst="homePlate">
            <a:avLst>
              <a:gd name="adj"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000">
                <a:solidFill>
                  <a:schemeClr val="lt1"/>
                </a:solidFill>
                <a:latin typeface="Rokkitt"/>
                <a:ea typeface="Rokkitt"/>
                <a:cs typeface="Rokkitt"/>
                <a:sym typeface="Rokkitt"/>
              </a:rPr>
              <a:t>Weaker IMF, Lower Boiling, Higher Vapor Pressure</a:t>
            </a:r>
          </a:p>
        </p:txBody>
      </p:sp>
      <p:sp>
        <p:nvSpPr>
          <p:cNvPr id="1522" name="Shape 1522"/>
          <p:cNvSpPr/>
          <p:nvPr/>
        </p:nvSpPr>
        <p:spPr>
          <a:xfrm>
            <a:off x="131298" y="4347601"/>
            <a:ext cx="1337270" cy="837072"/>
          </a:xfrm>
          <a:prstGeom prst="homePlate">
            <a:avLst>
              <a:gd name="adj"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000">
                <a:solidFill>
                  <a:schemeClr val="lt1"/>
                </a:solidFill>
                <a:latin typeface="Rokkitt"/>
                <a:ea typeface="Rokkitt"/>
                <a:cs typeface="Rokkitt"/>
                <a:sym typeface="Rokkitt"/>
              </a:rPr>
              <a:t>Stronger IMF, Higher Boiling, Lower Vapor Pressure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pic>
        <p:nvPicPr>
          <p:cNvPr id="1527" name="Shape 1527"/>
          <p:cNvPicPr preferRelativeResize="0"/>
          <p:nvPr/>
        </p:nvPicPr>
        <p:blipFill rotWithShape="1">
          <a:blip r:embed="rId3">
            <a:alphaModFix/>
          </a:blip>
          <a:srcRect/>
          <a:stretch/>
        </p:blipFill>
        <p:spPr>
          <a:xfrm>
            <a:off x="3532164" y="1947163"/>
            <a:ext cx="5701741" cy="3141337"/>
          </a:xfrm>
          <a:prstGeom prst="rect">
            <a:avLst/>
          </a:prstGeom>
          <a:noFill/>
          <a:ln>
            <a:noFill/>
          </a:ln>
        </p:spPr>
      </p:pic>
      <p:pic>
        <p:nvPicPr>
          <p:cNvPr id="1528" name="Shape 1528"/>
          <p:cNvPicPr preferRelativeResize="0">
            <a:picLocks noGrp="1"/>
          </p:cNvPicPr>
          <p:nvPr>
            <p:ph type="body" idx="1"/>
          </p:nvPr>
        </p:nvPicPr>
        <p:blipFill rotWithShape="1">
          <a:blip r:embed="rId4">
            <a:alphaModFix/>
          </a:blip>
          <a:srcRect/>
          <a:stretch/>
        </p:blipFill>
        <p:spPr>
          <a:xfrm>
            <a:off x="27235" y="18924"/>
            <a:ext cx="2666999" cy="1685925"/>
          </a:xfrm>
          <a:prstGeom prst="rect">
            <a:avLst/>
          </a:prstGeom>
          <a:noFill/>
          <a:ln>
            <a:noFill/>
          </a:ln>
        </p:spPr>
      </p:pic>
      <p:sp>
        <p:nvSpPr>
          <p:cNvPr id="1529" name="Shape 1529"/>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				     Inter vs Intra</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                        Chemical vs. Physical</a:t>
            </a:r>
          </a:p>
        </p:txBody>
      </p:sp>
      <p:sp>
        <p:nvSpPr>
          <p:cNvPr id="1530" name="Shape 1530"/>
          <p:cNvSpPr txBox="1">
            <a:spLocks noGrp="1"/>
          </p:cNvSpPr>
          <p:nvPr>
            <p:ph type="body" idx="2"/>
          </p:nvPr>
        </p:nvSpPr>
        <p:spPr>
          <a:xfrm>
            <a:off x="3604437" y="1985963"/>
            <a:ext cx="4791936" cy="414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531" name="Shape 153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532" name="Shape 1532"/>
          <p:cNvSpPr txBox="1"/>
          <p:nvPr/>
        </p:nvSpPr>
        <p:spPr>
          <a:xfrm>
            <a:off x="0" y="5907696"/>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5.10: The student can support the claim about whether a process is a chemical or physical change (or may be classified as both) based on whether the process involves changes in intramolecular versus intermolecular interactions. 															</a:t>
            </a:r>
          </a:p>
        </p:txBody>
      </p:sp>
      <p:sp>
        <p:nvSpPr>
          <p:cNvPr id="1533" name="Shape 1533"/>
          <p:cNvSpPr txBox="1"/>
          <p:nvPr/>
        </p:nvSpPr>
        <p:spPr>
          <a:xfrm>
            <a:off x="8136068" y="134111"/>
            <a:ext cx="979575"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8"/>
              </a:rPr>
              <a:t>Source</a:t>
            </a:r>
          </a:p>
        </p:txBody>
      </p:sp>
      <p:sp>
        <p:nvSpPr>
          <p:cNvPr id="1534" name="Shape 1534"/>
          <p:cNvSpPr txBox="1"/>
          <p:nvPr/>
        </p:nvSpPr>
        <p:spPr>
          <a:xfrm>
            <a:off x="8129328" y="1216900"/>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9"/>
              </a:rPr>
              <a:t>Video</a:t>
            </a:r>
          </a:p>
        </p:txBody>
      </p:sp>
      <p:sp>
        <p:nvSpPr>
          <p:cNvPr id="1535" name="Shape 1535"/>
          <p:cNvSpPr txBox="1"/>
          <p:nvPr/>
        </p:nvSpPr>
        <p:spPr>
          <a:xfrm>
            <a:off x="50666" y="886171"/>
            <a:ext cx="3082898"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rgbClr val="380050"/>
                </a:solidFill>
                <a:latin typeface="Rokkitt"/>
                <a:ea typeface="Rokkitt"/>
                <a:cs typeface="Rokkitt"/>
                <a:sym typeface="Rokkitt"/>
              </a:rPr>
              <a:t>Interstates- Between States</a:t>
            </a:r>
          </a:p>
          <a:p>
            <a:pPr marL="0" marR="0" lvl="0" indent="0" algn="l" rtl="0">
              <a:spcBef>
                <a:spcPts val="0"/>
              </a:spcBef>
              <a:buSzPct val="25000"/>
              <a:buNone/>
            </a:pPr>
            <a:r>
              <a:rPr lang="en-US" sz="1400" b="1">
                <a:solidFill>
                  <a:srgbClr val="380050"/>
                </a:solidFill>
                <a:latin typeface="Rokkitt"/>
                <a:ea typeface="Rokkitt"/>
                <a:cs typeface="Rokkitt"/>
                <a:sym typeface="Rokkitt"/>
              </a:rPr>
              <a:t>IMF- Between Molecules</a:t>
            </a:r>
          </a:p>
        </p:txBody>
      </p:sp>
      <p:sp>
        <p:nvSpPr>
          <p:cNvPr id="1536" name="Shape 1536"/>
          <p:cNvSpPr txBox="1"/>
          <p:nvPr/>
        </p:nvSpPr>
        <p:spPr>
          <a:xfrm>
            <a:off x="48433" y="1906051"/>
            <a:ext cx="3855316" cy="19082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Chemical vs. Physical Changes</a:t>
            </a:r>
          </a:p>
          <a:p>
            <a:pPr marL="285750" marR="0" lvl="0" indent="-285750" algn="l" rtl="0">
              <a:spcBef>
                <a:spcPts val="0"/>
              </a:spcBef>
              <a:buClr>
                <a:schemeClr val="dk1"/>
              </a:buClr>
              <a:buSzPct val="100000"/>
              <a:buFont typeface="Arial"/>
              <a:buChar char="•"/>
            </a:pPr>
            <a:r>
              <a:rPr lang="en-US" sz="1400">
                <a:solidFill>
                  <a:schemeClr val="dk1"/>
                </a:solidFill>
                <a:latin typeface="Rokkitt"/>
                <a:ea typeface="Rokkitt"/>
                <a:cs typeface="Rokkitt"/>
                <a:sym typeface="Rokkitt"/>
              </a:rPr>
              <a:t>A </a:t>
            </a:r>
            <a:r>
              <a:rPr lang="en-US" sz="1400" b="1">
                <a:solidFill>
                  <a:schemeClr val="dk1"/>
                </a:solidFill>
                <a:latin typeface="Rokkitt"/>
                <a:ea typeface="Rokkitt"/>
                <a:cs typeface="Rokkitt"/>
                <a:sym typeface="Rokkitt"/>
              </a:rPr>
              <a:t>physical change </a:t>
            </a:r>
            <a:r>
              <a:rPr lang="en-US" sz="1400">
                <a:solidFill>
                  <a:schemeClr val="dk1"/>
                </a:solidFill>
                <a:latin typeface="Rokkitt"/>
                <a:ea typeface="Rokkitt"/>
                <a:cs typeface="Rokkitt"/>
                <a:sym typeface="Rokkitt"/>
              </a:rPr>
              <a:t>doesn’t produce a new substance.  Phase changes are the most common.  It involves IMF changes.</a:t>
            </a:r>
          </a:p>
          <a:p>
            <a:pPr marL="285750" marR="0" lvl="0" indent="-285750" algn="l" rtl="0">
              <a:spcBef>
                <a:spcPts val="0"/>
              </a:spcBef>
              <a:buClr>
                <a:schemeClr val="dk1"/>
              </a:buClr>
              <a:buSzPct val="114285"/>
              <a:buFont typeface="Arial"/>
              <a:buChar char="•"/>
            </a:pPr>
            <a:r>
              <a:rPr lang="en-US" sz="1400">
                <a:solidFill>
                  <a:schemeClr val="dk1"/>
                </a:solidFill>
                <a:latin typeface="Rokkitt"/>
                <a:ea typeface="Rokkitt"/>
                <a:cs typeface="Rokkitt"/>
                <a:sym typeface="Rokkitt"/>
              </a:rPr>
              <a:t>A </a:t>
            </a:r>
            <a:r>
              <a:rPr lang="en-US" sz="1400" b="1">
                <a:solidFill>
                  <a:schemeClr val="dk1"/>
                </a:solidFill>
                <a:latin typeface="Rokkitt"/>
                <a:ea typeface="Rokkitt"/>
                <a:cs typeface="Rokkitt"/>
                <a:sym typeface="Rokkitt"/>
              </a:rPr>
              <a:t>chemical change </a:t>
            </a:r>
            <a:r>
              <a:rPr lang="en-US" sz="1400">
                <a:solidFill>
                  <a:schemeClr val="dk1"/>
                </a:solidFill>
                <a:latin typeface="Rokkitt"/>
                <a:ea typeface="Rokkitt"/>
                <a:cs typeface="Rokkitt"/>
                <a:sym typeface="Rokkitt"/>
              </a:rPr>
              <a:t>produces new substances.  Bonds are broken and new bonds are formed!  The Intra-molecular forces are changed</a:t>
            </a:r>
            <a:r>
              <a:rPr lang="en-US" sz="1600">
                <a:solidFill>
                  <a:schemeClr val="dk1"/>
                </a:solidFill>
                <a:latin typeface="Rokkitt"/>
                <a:ea typeface="Rokkitt"/>
                <a:cs typeface="Rokkitt"/>
                <a:sym typeface="Rokkitt"/>
              </a:rPr>
              <a:t>.</a:t>
            </a:r>
          </a:p>
        </p:txBody>
      </p:sp>
      <p:pic>
        <p:nvPicPr>
          <p:cNvPr id="1537" name="Shape 1537"/>
          <p:cNvPicPr preferRelativeResize="0"/>
          <p:nvPr/>
        </p:nvPicPr>
        <p:blipFill rotWithShape="1">
          <a:blip r:embed="rId10">
            <a:alphaModFix/>
          </a:blip>
          <a:srcRect/>
          <a:stretch/>
        </p:blipFill>
        <p:spPr>
          <a:xfrm>
            <a:off x="722560" y="4076394"/>
            <a:ext cx="1971675" cy="1181100"/>
          </a:xfrm>
          <a:prstGeom prst="rect">
            <a:avLst/>
          </a:prstGeom>
          <a:noFill/>
          <a:ln>
            <a:noFill/>
          </a:ln>
        </p:spPr>
      </p:pic>
      <p:sp>
        <p:nvSpPr>
          <p:cNvPr id="1538" name="Shape 1538"/>
          <p:cNvSpPr txBox="1"/>
          <p:nvPr/>
        </p:nvSpPr>
        <p:spPr>
          <a:xfrm>
            <a:off x="3170008" y="5127300"/>
            <a:ext cx="606389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Strong IMF= High BP, High MP, High viscosity, high surface tension, low vapor pressure!</a:t>
            </a:r>
          </a:p>
        </p:txBody>
      </p:sp>
      <p:pic>
        <p:nvPicPr>
          <p:cNvPr id="1539" name="Shape 1539"/>
          <p:cNvPicPr preferRelativeResize="0"/>
          <p:nvPr/>
        </p:nvPicPr>
        <p:blipFill rotWithShape="1">
          <a:blip r:embed="rId11">
            <a:alphaModFix/>
          </a:blip>
          <a:srcRect/>
          <a:stretch/>
        </p:blipFill>
        <p:spPr>
          <a:xfrm>
            <a:off x="27235" y="1798564"/>
            <a:ext cx="9270785" cy="3429803"/>
          </a:xfrm>
          <a:prstGeom prst="rect">
            <a:avLst/>
          </a:prstGeom>
          <a:noFill/>
          <a:ln>
            <a:noFill/>
          </a:ln>
        </p:spPr>
      </p:pic>
      <p:pic>
        <p:nvPicPr>
          <p:cNvPr id="1540" name="Shape 1540"/>
          <p:cNvPicPr preferRelativeResize="0"/>
          <p:nvPr/>
        </p:nvPicPr>
        <p:blipFill rotWithShape="1">
          <a:blip r:embed="rId12">
            <a:alphaModFix/>
          </a:blip>
          <a:srcRect/>
          <a:stretch/>
        </p:blipFill>
        <p:spPr>
          <a:xfrm>
            <a:off x="37716" y="-114694"/>
            <a:ext cx="2619375" cy="1990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0"/>
                                        </p:tgtEl>
                                        <p:attrNameLst>
                                          <p:attrName>style.visibility</p:attrName>
                                        </p:attrNameLst>
                                      </p:cBhvr>
                                      <p:to>
                                        <p:strVal val="visible"/>
                                      </p:to>
                                    </p:set>
                                    <p:animEffect transition="in" filter="fade">
                                      <p:cBhvr>
                                        <p:cTn id="7" dur="500"/>
                                        <p:tgtEl>
                                          <p:spTgt spid="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Shape 1545"/>
          <p:cNvSpPr txBox="1">
            <a:spLocks noGrp="1"/>
          </p:cNvSpPr>
          <p:nvPr>
            <p:ph type="title"/>
          </p:nvPr>
        </p:nvSpPr>
        <p:spPr>
          <a:xfrm>
            <a:off x="376637" y="163261"/>
            <a:ext cx="8028325"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IMF and Biological/Large Molecules</a:t>
            </a:r>
          </a:p>
        </p:txBody>
      </p:sp>
      <p:pic>
        <p:nvPicPr>
          <p:cNvPr id="1546" name="Shape 1546"/>
          <p:cNvPicPr preferRelativeResize="0">
            <a:picLocks noGrp="1"/>
          </p:cNvPicPr>
          <p:nvPr>
            <p:ph type="body" idx="2"/>
          </p:nvPr>
        </p:nvPicPr>
        <p:blipFill rotWithShape="1">
          <a:blip r:embed="rId3">
            <a:alphaModFix/>
          </a:blip>
          <a:srcRect/>
          <a:stretch/>
        </p:blipFill>
        <p:spPr>
          <a:xfrm>
            <a:off x="3993046" y="2288961"/>
            <a:ext cx="5110104" cy="3173797"/>
          </a:xfrm>
          <a:prstGeom prst="rect">
            <a:avLst/>
          </a:prstGeom>
          <a:noFill/>
          <a:ln>
            <a:noFill/>
          </a:ln>
        </p:spPr>
      </p:pic>
      <p:sp>
        <p:nvSpPr>
          <p:cNvPr id="1547" name="Shape 154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2400" b="0" i="0" u="none" strike="noStrike" cap="none">
                <a:solidFill>
                  <a:schemeClr val="accent3"/>
                </a:solidFill>
                <a:latin typeface="Rokkitt"/>
                <a:ea typeface="Rokkitt"/>
                <a:cs typeface="Rokkitt"/>
                <a:sym typeface="Rokkitt"/>
              </a:rPr>
              <a:t>  </a:t>
            </a:r>
          </a:p>
        </p:txBody>
      </p:sp>
      <p:sp>
        <p:nvSpPr>
          <p:cNvPr id="1548" name="Shape 1548"/>
          <p:cNvSpPr txBox="1"/>
          <p:nvPr/>
        </p:nvSpPr>
        <p:spPr>
          <a:xfrm>
            <a:off x="0" y="5842571"/>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5.11: The student is able to identify the noncovalent interactions within and between large molecules, and/or connect the shape and function of the large molecule to the presence and magnitude of these interactions.															</a:t>
            </a:r>
          </a:p>
        </p:txBody>
      </p:sp>
      <p:sp>
        <p:nvSpPr>
          <p:cNvPr id="1549" name="Shape 1549"/>
          <p:cNvSpPr txBox="1"/>
          <p:nvPr/>
        </p:nvSpPr>
        <p:spPr>
          <a:xfrm>
            <a:off x="8105213" y="7366"/>
            <a:ext cx="929636" cy="1754325"/>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Video</a:t>
            </a:r>
          </a:p>
        </p:txBody>
      </p:sp>
      <p:pic>
        <p:nvPicPr>
          <p:cNvPr id="1550" name="Shape 1550"/>
          <p:cNvPicPr preferRelativeResize="0"/>
          <p:nvPr/>
        </p:nvPicPr>
        <p:blipFill rotWithShape="1">
          <a:blip r:embed="rId7">
            <a:alphaModFix/>
          </a:blip>
          <a:srcRect/>
          <a:stretch/>
        </p:blipFill>
        <p:spPr>
          <a:xfrm>
            <a:off x="5709898" y="4185412"/>
            <a:ext cx="1676399" cy="676275"/>
          </a:xfrm>
          <a:prstGeom prst="rect">
            <a:avLst/>
          </a:prstGeom>
          <a:noFill/>
          <a:ln>
            <a:noFill/>
          </a:ln>
        </p:spPr>
      </p:pic>
      <p:pic>
        <p:nvPicPr>
          <p:cNvPr id="1551" name="Shape 1551"/>
          <p:cNvPicPr preferRelativeResize="0"/>
          <p:nvPr/>
        </p:nvPicPr>
        <p:blipFill rotWithShape="1">
          <a:blip r:embed="rId8">
            <a:alphaModFix/>
          </a:blip>
          <a:srcRect/>
          <a:stretch/>
        </p:blipFill>
        <p:spPr>
          <a:xfrm>
            <a:off x="5738473" y="3261257"/>
            <a:ext cx="1647824" cy="609599"/>
          </a:xfrm>
          <a:prstGeom prst="rect">
            <a:avLst/>
          </a:prstGeom>
          <a:noFill/>
          <a:ln>
            <a:noFill/>
          </a:ln>
        </p:spPr>
      </p:pic>
      <p:pic>
        <p:nvPicPr>
          <p:cNvPr id="1552" name="Shape 1552"/>
          <p:cNvPicPr preferRelativeResize="0"/>
          <p:nvPr/>
        </p:nvPicPr>
        <p:blipFill rotWithShape="1">
          <a:blip r:embed="rId9">
            <a:alphaModFix/>
          </a:blip>
          <a:srcRect/>
          <a:stretch/>
        </p:blipFill>
        <p:spPr>
          <a:xfrm>
            <a:off x="4081123" y="4470253"/>
            <a:ext cx="1657350" cy="657224"/>
          </a:xfrm>
          <a:prstGeom prst="rect">
            <a:avLst/>
          </a:prstGeom>
          <a:noFill/>
          <a:ln>
            <a:noFill/>
          </a:ln>
        </p:spPr>
      </p:pic>
      <p:pic>
        <p:nvPicPr>
          <p:cNvPr id="1553" name="Shape 1553"/>
          <p:cNvPicPr preferRelativeResize="0"/>
          <p:nvPr/>
        </p:nvPicPr>
        <p:blipFill rotWithShape="1">
          <a:blip r:embed="rId10">
            <a:alphaModFix/>
          </a:blip>
          <a:srcRect/>
          <a:stretch/>
        </p:blipFill>
        <p:spPr>
          <a:xfrm>
            <a:off x="4081123" y="3704285"/>
            <a:ext cx="1657350" cy="647700"/>
          </a:xfrm>
          <a:prstGeom prst="rect">
            <a:avLst/>
          </a:prstGeom>
          <a:noFill/>
          <a:ln>
            <a:noFill/>
          </a:ln>
        </p:spPr>
      </p:pic>
      <p:pic>
        <p:nvPicPr>
          <p:cNvPr id="1554" name="Shape 1554"/>
          <p:cNvPicPr preferRelativeResize="0"/>
          <p:nvPr/>
        </p:nvPicPr>
        <p:blipFill rotWithShape="1">
          <a:blip r:embed="rId11">
            <a:alphaModFix/>
          </a:blip>
          <a:srcRect/>
          <a:stretch/>
        </p:blipFill>
        <p:spPr>
          <a:xfrm>
            <a:off x="-17796" y="1147212"/>
            <a:ext cx="3841229" cy="2880922"/>
          </a:xfrm>
          <a:prstGeom prst="rect">
            <a:avLst/>
          </a:prstGeom>
          <a:noFill/>
          <a:ln>
            <a:noFill/>
          </a:ln>
        </p:spPr>
      </p:pic>
      <p:pic>
        <p:nvPicPr>
          <p:cNvPr id="1555" name="Shape 1555"/>
          <p:cNvPicPr preferRelativeResize="0"/>
          <p:nvPr/>
        </p:nvPicPr>
        <p:blipFill rotWithShape="1">
          <a:blip r:embed="rId12">
            <a:alphaModFix/>
          </a:blip>
          <a:srcRect/>
          <a:stretch/>
        </p:blipFill>
        <p:spPr>
          <a:xfrm>
            <a:off x="-187409" y="3900751"/>
            <a:ext cx="4356653" cy="178852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Shape 1560"/>
          <p:cNvSpPr txBox="1">
            <a:spLocks noGrp="1"/>
          </p:cNvSpPr>
          <p:nvPr>
            <p:ph type="title"/>
          </p:nvPr>
        </p:nvSpPr>
        <p:spPr>
          <a:xfrm>
            <a:off x="498474" y="-3110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Entropy- Embrace the Chaos!</a:t>
            </a:r>
          </a:p>
        </p:txBody>
      </p:sp>
      <p:sp>
        <p:nvSpPr>
          <p:cNvPr id="1561" name="Shape 156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562" name="Shape 1562"/>
          <p:cNvSpPr txBox="1"/>
          <p:nvPr/>
        </p:nvSpPr>
        <p:spPr>
          <a:xfrm>
            <a:off x="63747" y="5945312"/>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5.12:  The student is able to use representations and models to predict the sign and relative magnitude of the entropy change associated with chemical or physical processes. 																</a:t>
            </a:r>
          </a:p>
        </p:txBody>
      </p:sp>
      <p:sp>
        <p:nvSpPr>
          <p:cNvPr id="1563" name="Shape 1563"/>
          <p:cNvSpPr txBox="1"/>
          <p:nvPr/>
        </p:nvSpPr>
        <p:spPr>
          <a:xfrm>
            <a:off x="8097582" y="-32651"/>
            <a:ext cx="979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564" name="Shape 156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1565" name="Shape 1565"/>
          <p:cNvPicPr preferRelativeResize="0"/>
          <p:nvPr/>
        </p:nvPicPr>
        <p:blipFill rotWithShape="1">
          <a:blip r:embed="rId6">
            <a:alphaModFix/>
          </a:blip>
          <a:srcRect/>
          <a:stretch/>
        </p:blipFill>
        <p:spPr>
          <a:xfrm>
            <a:off x="3977282" y="559577"/>
            <a:ext cx="3888664" cy="2623676"/>
          </a:xfrm>
          <a:prstGeom prst="rect">
            <a:avLst/>
          </a:prstGeom>
          <a:noFill/>
          <a:ln>
            <a:noFill/>
          </a:ln>
        </p:spPr>
      </p:pic>
      <p:pic>
        <p:nvPicPr>
          <p:cNvPr id="1566" name="Shape 1566"/>
          <p:cNvPicPr preferRelativeResize="0">
            <a:picLocks noGrp="1"/>
          </p:cNvPicPr>
          <p:nvPr>
            <p:ph type="body" idx="1"/>
          </p:nvPr>
        </p:nvPicPr>
        <p:blipFill rotWithShape="1">
          <a:blip r:embed="rId7">
            <a:alphaModFix/>
          </a:blip>
          <a:srcRect/>
          <a:stretch/>
        </p:blipFill>
        <p:spPr>
          <a:xfrm>
            <a:off x="1407133" y="3391973"/>
            <a:ext cx="5701553" cy="2605170"/>
          </a:xfrm>
          <a:prstGeom prst="rect">
            <a:avLst/>
          </a:prstGeom>
          <a:noFill/>
          <a:ln w="38100" cap="flat" cmpd="sng">
            <a:solidFill>
              <a:schemeClr val="accent1"/>
            </a:solidFill>
            <a:prstDash val="solid"/>
            <a:round/>
            <a:headEnd type="none" w="med" len="med"/>
            <a:tailEnd type="none" w="med" len="med"/>
          </a:ln>
        </p:spPr>
      </p:pic>
      <p:sp>
        <p:nvSpPr>
          <p:cNvPr id="1567" name="Shape 1567"/>
          <p:cNvSpPr txBox="1"/>
          <p:nvPr/>
        </p:nvSpPr>
        <p:spPr>
          <a:xfrm>
            <a:off x="376637" y="716972"/>
            <a:ext cx="3301743" cy="25853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Entropy Changes that result in a +   S:</a:t>
            </a:r>
          </a:p>
          <a:p>
            <a:pPr marL="0" marR="0" lvl="0" indent="0" algn="l" rtl="0">
              <a:spcBef>
                <a:spcPts val="0"/>
              </a:spcBef>
              <a:buSzPct val="25000"/>
              <a:buNone/>
            </a:pPr>
            <a:r>
              <a:rPr lang="en-US" sz="1800">
                <a:solidFill>
                  <a:schemeClr val="dk1"/>
                </a:solidFill>
                <a:latin typeface="Rokkitt"/>
                <a:ea typeface="Rokkitt"/>
                <a:cs typeface="Rokkitt"/>
                <a:sym typeface="Rokkitt"/>
              </a:rPr>
              <a:t>Increasing moles</a:t>
            </a:r>
          </a:p>
          <a:p>
            <a:pPr marL="0" marR="0" lvl="0" indent="0" algn="l" rtl="0">
              <a:spcBef>
                <a:spcPts val="0"/>
              </a:spcBef>
              <a:buSzPct val="25000"/>
              <a:buNone/>
            </a:pPr>
            <a:r>
              <a:rPr lang="en-US" sz="1800">
                <a:solidFill>
                  <a:schemeClr val="dk1"/>
                </a:solidFill>
                <a:latin typeface="Rokkitt"/>
                <a:ea typeface="Rokkitt"/>
                <a:cs typeface="Rokkitt"/>
                <a:sym typeface="Rokkitt"/>
              </a:rPr>
              <a:t>Increasing temperature</a:t>
            </a:r>
          </a:p>
          <a:p>
            <a:pPr marL="0" marR="0" lvl="0" indent="0" algn="l" rtl="0">
              <a:spcBef>
                <a:spcPts val="0"/>
              </a:spcBef>
              <a:buSzPct val="25000"/>
              <a:buNone/>
            </a:pPr>
            <a:r>
              <a:rPr lang="en-US" sz="1800">
                <a:solidFill>
                  <a:schemeClr val="dk1"/>
                </a:solidFill>
                <a:latin typeface="Rokkitt"/>
                <a:ea typeface="Rokkitt"/>
                <a:cs typeface="Rokkitt"/>
                <a:sym typeface="Rokkitt"/>
              </a:rPr>
              <a:t>Increasing volume</a:t>
            </a:r>
          </a:p>
          <a:p>
            <a:pPr marL="0" marR="0" lvl="0" indent="0" algn="l" rtl="0">
              <a:spcBef>
                <a:spcPts val="0"/>
              </a:spcBef>
              <a:buSzPct val="25000"/>
              <a:buNone/>
            </a:pPr>
            <a:r>
              <a:rPr lang="en-US" sz="1800">
                <a:solidFill>
                  <a:schemeClr val="dk1"/>
                </a:solidFill>
                <a:latin typeface="Rokkitt"/>
                <a:ea typeface="Rokkitt"/>
                <a:cs typeface="Rokkitt"/>
                <a:sym typeface="Rokkitt"/>
              </a:rPr>
              <a:t>Solid to liquid to gas</a:t>
            </a:r>
          </a:p>
          <a:p>
            <a:pPr marL="0" marR="0" lvl="0" indent="0" algn="l" rtl="0">
              <a:spcBef>
                <a:spcPts val="0"/>
              </a:spcBef>
              <a:buSzPct val="25000"/>
              <a:buNone/>
            </a:pPr>
            <a:r>
              <a:rPr lang="en-US" sz="1800">
                <a:solidFill>
                  <a:schemeClr val="dk1"/>
                </a:solidFill>
                <a:latin typeface="Rokkitt"/>
                <a:ea typeface="Rokkitt"/>
                <a:cs typeface="Rokkitt"/>
                <a:sym typeface="Rokkitt"/>
              </a:rPr>
              <a:t>Forming more complicated molecules. (More moles of electrons)</a:t>
            </a:r>
          </a:p>
        </p:txBody>
      </p:sp>
      <p:sp>
        <p:nvSpPr>
          <p:cNvPr id="1568" name="Shape 1568"/>
          <p:cNvSpPr/>
          <p:nvPr/>
        </p:nvSpPr>
        <p:spPr>
          <a:xfrm>
            <a:off x="1007917" y="1084998"/>
            <a:ext cx="218208" cy="278306"/>
          </a:xfrm>
          <a:prstGeom prst="triangle">
            <a:avLst>
              <a:gd name="adj"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pic>
        <p:nvPicPr>
          <p:cNvPr id="1573" name="Shape 1573"/>
          <p:cNvPicPr preferRelativeResize="0"/>
          <p:nvPr/>
        </p:nvPicPr>
        <p:blipFill rotWithShape="1">
          <a:blip r:embed="rId3">
            <a:alphaModFix/>
          </a:blip>
          <a:srcRect/>
          <a:stretch/>
        </p:blipFill>
        <p:spPr>
          <a:xfrm>
            <a:off x="-190500" y="-1584020"/>
            <a:ext cx="9524999" cy="9524999"/>
          </a:xfrm>
          <a:prstGeom prst="rect">
            <a:avLst/>
          </a:prstGeom>
          <a:noFill/>
          <a:ln>
            <a:noFill/>
          </a:ln>
        </p:spPr>
      </p:pic>
      <p:sp>
        <p:nvSpPr>
          <p:cNvPr id="1574" name="Shape 1574"/>
          <p:cNvSpPr txBox="1">
            <a:spLocks noGrp="1"/>
          </p:cNvSpPr>
          <p:nvPr>
            <p:ph type="title"/>
          </p:nvPr>
        </p:nvSpPr>
        <p:spPr>
          <a:xfrm>
            <a:off x="35976" y="-42945"/>
            <a:ext cx="7556312" cy="1116105"/>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Clr>
                <a:schemeClr val="lt1"/>
              </a:buClr>
              <a:buSzPct val="25000"/>
              <a:buFont typeface="Rokkitt"/>
              <a:buNone/>
            </a:pPr>
            <a:r>
              <a:rPr lang="en-US" sz="3200" b="1" i="0" u="none" strike="noStrike" cap="none">
                <a:solidFill>
                  <a:schemeClr val="lt1"/>
                </a:solidFill>
                <a:latin typeface="Rokkitt"/>
                <a:ea typeface="Rokkitt"/>
                <a:cs typeface="Rokkitt"/>
                <a:sym typeface="Rokkitt"/>
              </a:rPr>
              <a:t>Predicting How Reactions Will Go</a:t>
            </a:r>
          </a:p>
        </p:txBody>
      </p:sp>
      <p:pic>
        <p:nvPicPr>
          <p:cNvPr id="1575" name="Shape 1575"/>
          <p:cNvPicPr preferRelativeResize="0">
            <a:picLocks noGrp="1"/>
          </p:cNvPicPr>
          <p:nvPr>
            <p:ph type="body" idx="1"/>
          </p:nvPr>
        </p:nvPicPr>
        <p:blipFill rotWithShape="1">
          <a:blip r:embed="rId4">
            <a:alphaModFix/>
          </a:blip>
          <a:srcRect/>
          <a:stretch/>
        </p:blipFill>
        <p:spPr>
          <a:xfrm>
            <a:off x="-190500" y="608475"/>
            <a:ext cx="6040580" cy="3151607"/>
          </a:xfrm>
          <a:prstGeom prst="rect">
            <a:avLst/>
          </a:prstGeom>
          <a:noFill/>
          <a:ln w="38100" cap="flat" cmpd="sng">
            <a:solidFill>
              <a:schemeClr val="accent2"/>
            </a:solidFill>
            <a:prstDash val="solid"/>
            <a:round/>
            <a:headEnd type="none" w="med" len="med"/>
            <a:tailEnd type="none" w="med" len="med"/>
          </a:ln>
        </p:spPr>
      </p:pic>
      <p:sp>
        <p:nvSpPr>
          <p:cNvPr id="1576" name="Shape 1576"/>
          <p:cNvSpPr txBox="1"/>
          <p:nvPr/>
        </p:nvSpPr>
        <p:spPr>
          <a:xfrm>
            <a:off x="0" y="5689217"/>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5.13:  The student is able to predict whether or not a physical or chemical process is thermodynamically favored by determination of (either quantitatively or qualitatively) the signs of both delta Hº and delta Sº, and calculation or estimation of delta Gº when needed. 															</a:t>
            </a:r>
          </a:p>
        </p:txBody>
      </p:sp>
      <p:sp>
        <p:nvSpPr>
          <p:cNvPr id="1577" name="Shape 1577"/>
          <p:cNvSpPr txBox="1"/>
          <p:nvPr/>
        </p:nvSpPr>
        <p:spPr>
          <a:xfrm>
            <a:off x="6787014" y="1199767"/>
            <a:ext cx="1171351"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5"/>
              </a:rPr>
              <a:t>Video #1</a:t>
            </a:r>
          </a:p>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6"/>
              </a:rPr>
              <a:t>Video #2</a:t>
            </a:r>
          </a:p>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7"/>
              </a:rPr>
              <a:t>Source</a:t>
            </a:r>
          </a:p>
        </p:txBody>
      </p:sp>
      <p:pic>
        <p:nvPicPr>
          <p:cNvPr id="1578" name="Shape 1578"/>
          <p:cNvPicPr preferRelativeResize="0">
            <a:picLocks noGrp="1"/>
          </p:cNvPicPr>
          <p:nvPr>
            <p:ph type="body" idx="2"/>
          </p:nvPr>
        </p:nvPicPr>
        <p:blipFill rotWithShape="1">
          <a:blip r:embed="rId8">
            <a:alphaModFix/>
          </a:blip>
          <a:srcRect/>
          <a:stretch/>
        </p:blipFill>
        <p:spPr>
          <a:xfrm>
            <a:off x="4884103" y="2240756"/>
            <a:ext cx="4450395" cy="3170235"/>
          </a:xfrm>
          <a:prstGeom prst="rect">
            <a:avLst/>
          </a:prstGeom>
          <a:noFill/>
          <a:ln>
            <a:noFill/>
          </a:ln>
        </p:spPr>
      </p:pic>
      <p:pic>
        <p:nvPicPr>
          <p:cNvPr id="1579" name="Shape 1579"/>
          <p:cNvPicPr preferRelativeResize="0"/>
          <p:nvPr/>
        </p:nvPicPr>
        <p:blipFill rotWithShape="1">
          <a:blip r:embed="rId9">
            <a:alphaModFix/>
          </a:blip>
          <a:srcRect/>
          <a:stretch/>
        </p:blipFill>
        <p:spPr>
          <a:xfrm>
            <a:off x="892123" y="3875682"/>
            <a:ext cx="2543174" cy="1800225"/>
          </a:xfrm>
          <a:prstGeom prst="rect">
            <a:avLst/>
          </a:prstGeom>
          <a:noFill/>
          <a:ln>
            <a:noFill/>
          </a:ln>
        </p:spPr>
      </p:pic>
      <p:sp>
        <p:nvSpPr>
          <p:cNvPr id="1580" name="Shape 1580"/>
          <p:cNvSpPr txBox="1"/>
          <p:nvPr/>
        </p:nvSpPr>
        <p:spPr>
          <a:xfrm>
            <a:off x="1112567" y="4387198"/>
            <a:ext cx="2021276"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Rokkitt"/>
                <a:ea typeface="Rokkitt"/>
                <a:cs typeface="Rokkitt"/>
                <a:sym typeface="Rokkitt"/>
              </a:rPr>
              <a:t>Entropy is typically given in J/K so you MUST convert to kJ!</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pic>
        <p:nvPicPr>
          <p:cNvPr id="1585" name="Shape 1585"/>
          <p:cNvPicPr preferRelativeResize="0"/>
          <p:nvPr/>
        </p:nvPicPr>
        <p:blipFill rotWithShape="1">
          <a:blip r:embed="rId3">
            <a:alphaModFix/>
          </a:blip>
          <a:srcRect/>
          <a:stretch/>
        </p:blipFill>
        <p:spPr>
          <a:xfrm>
            <a:off x="425027" y="0"/>
            <a:ext cx="1606759" cy="1192111"/>
          </a:xfrm>
          <a:prstGeom prst="rect">
            <a:avLst/>
          </a:prstGeom>
          <a:noFill/>
          <a:ln>
            <a:noFill/>
          </a:ln>
        </p:spPr>
      </p:pic>
      <p:pic>
        <p:nvPicPr>
          <p:cNvPr id="1586" name="Shape 1586"/>
          <p:cNvPicPr preferRelativeResize="0"/>
          <p:nvPr/>
        </p:nvPicPr>
        <p:blipFill rotWithShape="1">
          <a:blip r:embed="rId4">
            <a:alphaModFix/>
          </a:blip>
          <a:srcRect/>
          <a:stretch/>
        </p:blipFill>
        <p:spPr>
          <a:xfrm>
            <a:off x="2838918" y="481129"/>
            <a:ext cx="5260869" cy="2021745"/>
          </a:xfrm>
          <a:prstGeom prst="rect">
            <a:avLst/>
          </a:prstGeom>
          <a:noFill/>
          <a:ln w="38100" cap="flat" cmpd="sng">
            <a:solidFill>
              <a:srgbClr val="4C4C32"/>
            </a:solidFill>
            <a:prstDash val="solid"/>
            <a:round/>
            <a:headEnd type="none" w="med" len="med"/>
            <a:tailEnd type="none" w="med" len="med"/>
          </a:ln>
        </p:spPr>
      </p:pic>
      <p:pic>
        <p:nvPicPr>
          <p:cNvPr id="1587" name="Shape 1587"/>
          <p:cNvPicPr preferRelativeResize="0"/>
          <p:nvPr/>
        </p:nvPicPr>
        <p:blipFill rotWithShape="1">
          <a:blip r:embed="rId5">
            <a:alphaModFix/>
          </a:blip>
          <a:srcRect t="6078" r="2677" b="11723"/>
          <a:stretch/>
        </p:blipFill>
        <p:spPr>
          <a:xfrm>
            <a:off x="107727" y="2689655"/>
            <a:ext cx="5333536" cy="3378507"/>
          </a:xfrm>
          <a:prstGeom prst="rect">
            <a:avLst/>
          </a:prstGeom>
          <a:noFill/>
          <a:ln w="38100" cap="flat" cmpd="sng">
            <a:solidFill>
              <a:schemeClr val="accent1"/>
            </a:solidFill>
            <a:prstDash val="solid"/>
            <a:round/>
            <a:headEnd type="none" w="med" len="med"/>
            <a:tailEnd type="none" w="med" len="med"/>
          </a:ln>
        </p:spPr>
      </p:pic>
      <p:sp>
        <p:nvSpPr>
          <p:cNvPr id="1588" name="Shape 1588"/>
          <p:cNvSpPr txBox="1">
            <a:spLocks noGrp="1"/>
          </p:cNvSpPr>
          <p:nvPr>
            <p:ph type="title"/>
          </p:nvPr>
        </p:nvSpPr>
        <p:spPr>
          <a:xfrm>
            <a:off x="-228450" y="328441"/>
            <a:ext cx="2801188"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                 </a:t>
            </a:r>
            <a:r>
              <a:rPr lang="en-US" sz="3600" b="1" i="0" u="none" strike="noStrike" cap="none">
                <a:solidFill>
                  <a:srgbClr val="00B0F0"/>
                </a:solidFill>
                <a:latin typeface="Rokkitt"/>
                <a:ea typeface="Rokkitt"/>
                <a:cs typeface="Rokkitt"/>
                <a:sym typeface="Rokkitt"/>
              </a:rPr>
              <a:t>How can I calculate </a:t>
            </a:r>
            <a:r>
              <a:rPr lang="en-US" sz="3600" b="1" i="0" u="none" strike="noStrike" cap="none">
                <a:solidFill>
                  <a:srgbClr val="00B0F0"/>
                </a:solidFill>
                <a:latin typeface="Times New Roman"/>
                <a:ea typeface="Times New Roman"/>
                <a:cs typeface="Times New Roman"/>
                <a:sym typeface="Times New Roman"/>
              </a:rPr>
              <a:t>ΔG?</a:t>
            </a:r>
          </a:p>
        </p:txBody>
      </p:sp>
      <p:sp>
        <p:nvSpPr>
          <p:cNvPr id="1589" name="Shape 158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kkitt"/>
              <a:ea typeface="Rokkitt"/>
              <a:cs typeface="Rokkitt"/>
              <a:sym typeface="Rokkitt"/>
            </a:endParaRPr>
          </a:p>
        </p:txBody>
      </p:sp>
      <p:sp>
        <p:nvSpPr>
          <p:cNvPr id="1590" name="Shape 1590"/>
          <p:cNvSpPr txBox="1"/>
          <p:nvPr/>
        </p:nvSpPr>
        <p:spPr>
          <a:xfrm>
            <a:off x="0" y="6180230"/>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5.14: Determine whether a chemical or physical process is thermodynamically favorable by calculating the change in standard Gibbs free energy 															</a:t>
            </a:r>
          </a:p>
        </p:txBody>
      </p:sp>
      <p:sp>
        <p:nvSpPr>
          <p:cNvPr id="1591" name="Shape 1591"/>
          <p:cNvSpPr txBox="1"/>
          <p:nvPr/>
        </p:nvSpPr>
        <p:spPr>
          <a:xfrm>
            <a:off x="8090695" y="201850"/>
            <a:ext cx="986462"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8"/>
              </a:rPr>
              <a:t>Video</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9"/>
              </a:rPr>
              <a:t>Video</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10"/>
              </a:rPr>
              <a:t>Video</a:t>
            </a:r>
          </a:p>
        </p:txBody>
      </p:sp>
      <p:sp>
        <p:nvSpPr>
          <p:cNvPr id="1592" name="Shape 1592"/>
          <p:cNvSpPr txBox="1">
            <a:spLocks noGrp="1"/>
          </p:cNvSpPr>
          <p:nvPr>
            <p:ph type="body" idx="2"/>
          </p:nvPr>
        </p:nvSpPr>
        <p:spPr>
          <a:xfrm>
            <a:off x="412202" y="3998805"/>
            <a:ext cx="3657413" cy="196595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pic>
        <p:nvPicPr>
          <p:cNvPr id="1593" name="Shape 1593"/>
          <p:cNvPicPr preferRelativeResize="0"/>
          <p:nvPr/>
        </p:nvPicPr>
        <p:blipFill rotWithShape="1">
          <a:blip r:embed="rId11">
            <a:alphaModFix/>
          </a:blip>
          <a:srcRect/>
          <a:stretch/>
        </p:blipFill>
        <p:spPr>
          <a:xfrm>
            <a:off x="5619582" y="3865632"/>
            <a:ext cx="3457574" cy="447674"/>
          </a:xfrm>
          <a:prstGeom prst="rect">
            <a:avLst/>
          </a:prstGeom>
          <a:noFill/>
          <a:ln>
            <a:noFill/>
          </a:ln>
        </p:spPr>
      </p:pic>
      <p:pic>
        <p:nvPicPr>
          <p:cNvPr id="1594" name="Shape 1594"/>
          <p:cNvPicPr preferRelativeResize="0"/>
          <p:nvPr/>
        </p:nvPicPr>
        <p:blipFill rotWithShape="1">
          <a:blip r:embed="rId12">
            <a:alphaModFix/>
          </a:blip>
          <a:srcRect/>
          <a:stretch/>
        </p:blipFill>
        <p:spPr>
          <a:xfrm>
            <a:off x="5603135" y="3347889"/>
            <a:ext cx="3605198" cy="487747"/>
          </a:xfrm>
          <a:prstGeom prst="rect">
            <a:avLst/>
          </a:prstGeom>
          <a:noFill/>
          <a:ln>
            <a:noFill/>
          </a:ln>
        </p:spPr>
      </p:pic>
      <p:sp>
        <p:nvSpPr>
          <p:cNvPr id="1595" name="Shape 1595"/>
          <p:cNvSpPr/>
          <p:nvPr/>
        </p:nvSpPr>
        <p:spPr>
          <a:xfrm>
            <a:off x="5084778" y="4201239"/>
            <a:ext cx="4525708" cy="923329"/>
          </a:xfrm>
          <a:prstGeom prst="rect">
            <a:avLst/>
          </a:prstGeom>
          <a:blipFill rotWithShape="1">
            <a:blip r:embed="rId13">
              <a:alphaModFix/>
            </a:blip>
            <a:stretch>
              <a:fillRect t="-657" b="-6577"/>
            </a:stretch>
          </a:blipFill>
          <a:ln>
            <a:noFill/>
          </a:ln>
        </p:spPr>
        <p:txBody>
          <a:bodyPr lIns="91425" tIns="45700" rIns="91425" bIns="45700" anchor="t" anchorCtr="0">
            <a:noAutofit/>
          </a:bodyPr>
          <a:lstStyle/>
          <a:p>
            <a:pPr marL="0" marR="0" lvl="0" indent="0" algn="l" rtl="0">
              <a:spcBef>
                <a:spcPts val="0"/>
              </a:spcBef>
              <a:buSzPct val="25000"/>
              <a:buNone/>
            </a:pPr>
            <a:r>
              <a:rPr lang="en-US" sz="1800">
                <a:latin typeface="Rokkitt"/>
                <a:ea typeface="Rokkitt"/>
                <a:cs typeface="Rokkitt"/>
                <a:sym typeface="Rokkitt"/>
              </a:rPr>
              <a:t> </a:t>
            </a:r>
          </a:p>
        </p:txBody>
      </p:sp>
      <p:pic>
        <p:nvPicPr>
          <p:cNvPr id="1596" name="Shape 1596"/>
          <p:cNvPicPr preferRelativeResize="0"/>
          <p:nvPr/>
        </p:nvPicPr>
        <p:blipFill rotWithShape="1">
          <a:blip r:embed="rId14">
            <a:alphaModFix/>
          </a:blip>
          <a:srcRect/>
          <a:stretch/>
        </p:blipFill>
        <p:spPr>
          <a:xfrm>
            <a:off x="-141419" y="24616"/>
            <a:ext cx="950863" cy="95086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pic>
        <p:nvPicPr>
          <p:cNvPr id="1601" name="Shape 1601"/>
          <p:cNvPicPr preferRelativeResize="0"/>
          <p:nvPr/>
        </p:nvPicPr>
        <p:blipFill rotWithShape="1">
          <a:blip r:embed="rId3">
            <a:alphaModFix/>
          </a:blip>
          <a:srcRect/>
          <a:stretch/>
        </p:blipFill>
        <p:spPr>
          <a:xfrm>
            <a:off x="410189" y="-1282140"/>
            <a:ext cx="8765782" cy="4886922"/>
          </a:xfrm>
          <a:prstGeom prst="rect">
            <a:avLst/>
          </a:prstGeom>
          <a:noFill/>
          <a:ln>
            <a:noFill/>
          </a:ln>
        </p:spPr>
      </p:pic>
      <p:pic>
        <p:nvPicPr>
          <p:cNvPr id="1602" name="Shape 1602"/>
          <p:cNvPicPr preferRelativeResize="0"/>
          <p:nvPr/>
        </p:nvPicPr>
        <p:blipFill rotWithShape="1">
          <a:blip r:embed="rId4">
            <a:alphaModFix/>
          </a:blip>
          <a:srcRect/>
          <a:stretch/>
        </p:blipFill>
        <p:spPr>
          <a:xfrm>
            <a:off x="2669490" y="3160656"/>
            <a:ext cx="6081328" cy="3045372"/>
          </a:xfrm>
          <a:prstGeom prst="rect">
            <a:avLst/>
          </a:prstGeom>
          <a:noFill/>
          <a:ln w="38100" cap="flat" cmpd="sng">
            <a:solidFill>
              <a:srgbClr val="000090"/>
            </a:solidFill>
            <a:prstDash val="solid"/>
            <a:round/>
            <a:headEnd type="none" w="med" len="med"/>
            <a:tailEnd type="none" w="med" len="med"/>
          </a:ln>
        </p:spPr>
      </p:pic>
      <p:sp>
        <p:nvSpPr>
          <p:cNvPr id="1603" name="Shape 1603"/>
          <p:cNvSpPr txBox="1">
            <a:spLocks noGrp="1"/>
          </p:cNvSpPr>
          <p:nvPr>
            <p:ph type="title"/>
          </p:nvPr>
        </p:nvSpPr>
        <p:spPr>
          <a:xfrm>
            <a:off x="-43360" y="-4894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               </a:t>
            </a:r>
            <a:r>
              <a:rPr lang="en-US" sz="3600" b="1" i="0" u="none" strike="noStrike" cap="none">
                <a:solidFill>
                  <a:srgbClr val="00B0F0"/>
                </a:solidFill>
                <a:latin typeface="Rokkitt"/>
                <a:ea typeface="Rokkitt"/>
                <a:cs typeface="Rokkitt"/>
                <a:sym typeface="Rokkitt"/>
              </a:rPr>
              <a:t>Coupling </a:t>
            </a:r>
            <a:br>
              <a:rPr lang="en-US" sz="3600" b="1" i="0" u="none" strike="noStrike" cap="none">
                <a:solidFill>
                  <a:srgbClr val="00B0F0"/>
                </a:solidFill>
                <a:latin typeface="Rokkitt"/>
                <a:ea typeface="Rokkitt"/>
                <a:cs typeface="Rokkitt"/>
                <a:sym typeface="Rokkitt"/>
              </a:rPr>
            </a:br>
            <a:r>
              <a:rPr lang="en-US" sz="3600" b="1" i="0" u="none" strike="noStrike" cap="none">
                <a:solidFill>
                  <a:srgbClr val="00B0F0"/>
                </a:solidFill>
                <a:latin typeface="Rokkitt"/>
                <a:ea typeface="Rokkitt"/>
                <a:cs typeface="Rokkitt"/>
                <a:sym typeface="Rokkitt"/>
              </a:rPr>
              <a:t>		Reactions</a:t>
            </a:r>
          </a:p>
        </p:txBody>
      </p:sp>
      <p:sp>
        <p:nvSpPr>
          <p:cNvPr id="1604" name="Shape 1604"/>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605" name="Shape 1605"/>
          <p:cNvSpPr txBox="1">
            <a:spLocks noGrp="1"/>
          </p:cNvSpPr>
          <p:nvPr>
            <p:ph type="body" idx="2"/>
          </p:nvPr>
        </p:nvSpPr>
        <p:spPr>
          <a:xfrm>
            <a:off x="4399878" y="1985963"/>
            <a:ext cx="3657600"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606" name="Shape 1606"/>
          <p:cNvSpPr txBox="1"/>
          <p:nvPr/>
        </p:nvSpPr>
        <p:spPr>
          <a:xfrm>
            <a:off x="796799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p:txBody>
      </p:sp>
      <p:sp>
        <p:nvSpPr>
          <p:cNvPr id="1607" name="Shape 1607"/>
          <p:cNvSpPr txBox="1"/>
          <p:nvPr/>
        </p:nvSpPr>
        <p:spPr>
          <a:xfrm>
            <a:off x="112146" y="6166953"/>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5.15  The student is able to explain the application the coupling of favorable with unfavorable reactions to cause processes that are not favorable to become favorable. 															</a:t>
            </a:r>
          </a:p>
        </p:txBody>
      </p:sp>
      <p:sp>
        <p:nvSpPr>
          <p:cNvPr id="1608" name="Shape 1608"/>
          <p:cNvSpPr txBox="1"/>
          <p:nvPr/>
        </p:nvSpPr>
        <p:spPr>
          <a:xfrm>
            <a:off x="7920654" y="194142"/>
            <a:ext cx="894959"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Video #1</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ChooChoo</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None/>
            </a:pPr>
            <a:endParaRPr sz="1800">
              <a:solidFill>
                <a:schemeClr val="dk1"/>
              </a:solidFill>
              <a:latin typeface="Rokkitt"/>
              <a:ea typeface="Rokkitt"/>
              <a:cs typeface="Rokkitt"/>
              <a:sym typeface="Rokkitt"/>
            </a:endParaRPr>
          </a:p>
        </p:txBody>
      </p:sp>
      <p:pic>
        <p:nvPicPr>
          <p:cNvPr id="1609" name="Shape 1609"/>
          <p:cNvPicPr preferRelativeResize="0"/>
          <p:nvPr/>
        </p:nvPicPr>
        <p:blipFill rotWithShape="1">
          <a:blip r:embed="rId8">
            <a:alphaModFix/>
          </a:blip>
          <a:srcRect/>
          <a:stretch/>
        </p:blipFill>
        <p:spPr>
          <a:xfrm>
            <a:off x="280578" y="21411"/>
            <a:ext cx="1447763" cy="2216722"/>
          </a:xfrm>
          <a:prstGeom prst="rect">
            <a:avLst/>
          </a:prstGeom>
          <a:noFill/>
          <a:ln>
            <a:noFill/>
          </a:ln>
        </p:spPr>
      </p:pic>
      <p:pic>
        <p:nvPicPr>
          <p:cNvPr id="1610" name="Shape 1610"/>
          <p:cNvPicPr preferRelativeResize="0"/>
          <p:nvPr/>
        </p:nvPicPr>
        <p:blipFill rotWithShape="1">
          <a:blip r:embed="rId9">
            <a:alphaModFix/>
          </a:blip>
          <a:srcRect/>
          <a:stretch/>
        </p:blipFill>
        <p:spPr>
          <a:xfrm>
            <a:off x="193738" y="2773031"/>
            <a:ext cx="8671933" cy="2228769"/>
          </a:xfrm>
          <a:prstGeom prst="rect">
            <a:avLst/>
          </a:prstGeom>
          <a:noFill/>
          <a:ln w="38100" cap="flat" cmpd="sng">
            <a:solidFill>
              <a:schemeClr val="dk1"/>
            </a:solidFill>
            <a:prstDash val="solid"/>
            <a:round/>
            <a:headEnd type="none" w="med" len="med"/>
            <a:tailEnd type="none" w="med" len="med"/>
          </a:ln>
        </p:spPr>
      </p:pic>
      <p:sp>
        <p:nvSpPr>
          <p:cNvPr id="1611" name="Shape 1611"/>
          <p:cNvSpPr txBox="1"/>
          <p:nvPr/>
        </p:nvSpPr>
        <p:spPr>
          <a:xfrm rot="-988535">
            <a:off x="1338482" y="1791077"/>
            <a:ext cx="1649544" cy="646331"/>
          </a:xfrm>
          <a:prstGeom prst="rect">
            <a:avLst/>
          </a:prstGeom>
          <a:solidFill>
            <a:srgbClr val="0070C0"/>
          </a:solidFill>
          <a:ln w="38100"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Endothermic Reaction</a:t>
            </a:r>
          </a:p>
        </p:txBody>
      </p:sp>
      <p:pic>
        <p:nvPicPr>
          <p:cNvPr id="1612" name="Shape 1612"/>
          <p:cNvPicPr preferRelativeResize="0"/>
          <p:nvPr/>
        </p:nvPicPr>
        <p:blipFill rotWithShape="1">
          <a:blip r:embed="rId10">
            <a:alphaModFix/>
          </a:blip>
          <a:srcRect/>
          <a:stretch/>
        </p:blipFill>
        <p:spPr>
          <a:xfrm>
            <a:off x="521654" y="2594382"/>
            <a:ext cx="7774254" cy="4351109"/>
          </a:xfrm>
          <a:prstGeom prst="rect">
            <a:avLst/>
          </a:prstGeom>
          <a:noFill/>
          <a:ln w="38100" cap="flat" cmpd="sng">
            <a:solidFill>
              <a:schemeClr val="accent2"/>
            </a:solidFill>
            <a:prstDash val="solid"/>
            <a:round/>
            <a:headEnd type="none" w="med" len="med"/>
            <a:tailEnd type="none" w="med" len="med"/>
          </a:ln>
        </p:spPr>
      </p:pic>
      <p:pic>
        <p:nvPicPr>
          <p:cNvPr id="1613" name="Shape 1613"/>
          <p:cNvPicPr preferRelativeResize="0"/>
          <p:nvPr/>
        </p:nvPicPr>
        <p:blipFill rotWithShape="1">
          <a:blip r:embed="rId11">
            <a:alphaModFix/>
          </a:blip>
          <a:srcRect/>
          <a:stretch/>
        </p:blipFill>
        <p:spPr>
          <a:xfrm>
            <a:off x="5920248" y="138446"/>
            <a:ext cx="1865606" cy="1252698"/>
          </a:xfrm>
          <a:prstGeom prst="rect">
            <a:avLst/>
          </a:prstGeom>
          <a:noFill/>
          <a:ln>
            <a:noFill/>
          </a:ln>
        </p:spPr>
      </p:pic>
      <p:sp>
        <p:nvSpPr>
          <p:cNvPr id="1614" name="Shape 1614"/>
          <p:cNvSpPr txBox="1"/>
          <p:nvPr/>
        </p:nvSpPr>
        <p:spPr>
          <a:xfrm rot="-950693">
            <a:off x="5990143" y="350021"/>
            <a:ext cx="1540369" cy="646331"/>
          </a:xfrm>
          <a:prstGeom prst="rect">
            <a:avLst/>
          </a:prstGeom>
          <a:noFill/>
          <a:ln w="38100"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Exothermic Reaction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Shape 1619"/>
          <p:cNvSpPr txBox="1"/>
          <p:nvPr/>
        </p:nvSpPr>
        <p:spPr>
          <a:xfrm>
            <a:off x="8097582" y="-32651"/>
            <a:ext cx="979575" cy="64633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620" name="Shape 1620"/>
          <p:cNvSpPr txBox="1"/>
          <p:nvPr/>
        </p:nvSpPr>
        <p:spPr>
          <a:xfrm>
            <a:off x="21994" y="593466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5.16  The student can use LeChatelier's principle to make qualitative predictions for systems in which coupled reactions that share a common intermediate drive formation of a product. </a:t>
            </a:r>
          </a:p>
        </p:txBody>
      </p:sp>
      <p:sp>
        <p:nvSpPr>
          <p:cNvPr id="1621" name="Shape 1621"/>
          <p:cNvSpPr txBox="1"/>
          <p:nvPr/>
        </p:nvSpPr>
        <p:spPr>
          <a:xfrm>
            <a:off x="8097582" y="1528311"/>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622" name="Shape 1622"/>
          <p:cNvPicPr preferRelativeResize="0"/>
          <p:nvPr/>
        </p:nvPicPr>
        <p:blipFill rotWithShape="1">
          <a:blip r:embed="rId5">
            <a:alphaModFix/>
          </a:blip>
          <a:srcRect/>
          <a:stretch/>
        </p:blipFill>
        <p:spPr>
          <a:xfrm>
            <a:off x="77753" y="1837825"/>
            <a:ext cx="9036867" cy="2989893"/>
          </a:xfrm>
          <a:prstGeom prst="rect">
            <a:avLst/>
          </a:prstGeom>
          <a:noFill/>
          <a:ln w="38100" cap="flat" cmpd="sng">
            <a:solidFill>
              <a:srgbClr val="4C264C"/>
            </a:solidFill>
            <a:prstDash val="solid"/>
            <a:round/>
            <a:headEnd type="none" w="med" len="med"/>
            <a:tailEnd type="none" w="med" len="med"/>
          </a:ln>
        </p:spPr>
      </p:pic>
      <p:sp>
        <p:nvSpPr>
          <p:cNvPr id="1623" name="Shape 1623"/>
          <p:cNvSpPr txBox="1"/>
          <p:nvPr/>
        </p:nvSpPr>
        <p:spPr>
          <a:xfrm>
            <a:off x="568689" y="280705"/>
            <a:ext cx="7784154"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500" b="1">
                <a:solidFill>
                  <a:schemeClr val="accent1"/>
                </a:solidFill>
                <a:latin typeface="Rokkitt"/>
                <a:ea typeface="Rokkitt"/>
                <a:cs typeface="Rokkitt"/>
                <a:sym typeface="Rokkitt"/>
              </a:rPr>
              <a:t>Coupled Reactions and LeChatelier</a:t>
            </a:r>
          </a:p>
        </p:txBody>
      </p:sp>
      <p:pic>
        <p:nvPicPr>
          <p:cNvPr id="1624" name="Shape 1624"/>
          <p:cNvPicPr preferRelativeResize="0">
            <a:picLocks noGrp="1"/>
          </p:cNvPicPr>
          <p:nvPr>
            <p:ph type="body" idx="1"/>
          </p:nvPr>
        </p:nvPicPr>
        <p:blipFill rotWithShape="1">
          <a:blip r:embed="rId6">
            <a:alphaModFix/>
          </a:blip>
          <a:srcRect/>
          <a:stretch/>
        </p:blipFill>
        <p:spPr>
          <a:xfrm>
            <a:off x="77753" y="1977434"/>
            <a:ext cx="9162227" cy="3309303"/>
          </a:xfrm>
          <a:prstGeom prst="rect">
            <a:avLst/>
          </a:prstGeom>
          <a:noFill/>
          <a:ln w="38100" cap="flat" cmpd="sng">
            <a:solidFill>
              <a:srgbClr val="4C4C32"/>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4"/>
                                        </p:tgtEl>
                                        <p:attrNameLst>
                                          <p:attrName>style.visibility</p:attrName>
                                        </p:attrNameLst>
                                      </p:cBhvr>
                                      <p:to>
                                        <p:strVal val="visible"/>
                                      </p:to>
                                    </p:set>
                                    <p:anim calcmode="lin" valueType="num">
                                      <p:cBhvr additive="base">
                                        <p:cTn id="7" dur="500"/>
                                        <p:tgtEl>
                                          <p:spTgt spid="16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Shape 1629"/>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D6C7D6"/>
              </a:buClr>
              <a:buSzPct val="25000"/>
              <a:buFont typeface="Rokkitt"/>
              <a:buNone/>
            </a:pPr>
            <a:r>
              <a:rPr lang="en-US" sz="3600" b="1" i="0" u="none" strike="noStrike" cap="none">
                <a:solidFill>
                  <a:srgbClr val="D6C7D6"/>
                </a:solidFill>
                <a:latin typeface="Rokkitt"/>
                <a:ea typeface="Rokkitt"/>
                <a:cs typeface="Rokkitt"/>
                <a:sym typeface="Rokkitt"/>
              </a:rPr>
              <a:t>COUPLING OF REACTIONS</a:t>
            </a:r>
          </a:p>
        </p:txBody>
      </p:sp>
      <p:sp>
        <p:nvSpPr>
          <p:cNvPr id="1630" name="Shape 1630"/>
          <p:cNvSpPr txBox="1">
            <a:spLocks noGrp="1"/>
          </p:cNvSpPr>
          <p:nvPr>
            <p:ph type="body" idx="1"/>
          </p:nvPr>
        </p:nvSpPr>
        <p:spPr>
          <a:xfrm>
            <a:off x="498474" y="1057924"/>
            <a:ext cx="7556312" cy="1907217"/>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2000" b="1" i="0" u="none" strike="noStrike" cap="none">
                <a:solidFill>
                  <a:srgbClr val="D6C7D6"/>
                </a:solidFill>
                <a:latin typeface="Rokkitt"/>
                <a:ea typeface="Rokkitt"/>
                <a:cs typeface="Rokkitt"/>
                <a:sym typeface="Rokkitt"/>
              </a:rPr>
              <a:t>Reactions with known values can be COUPLED to produce a new reaction.  </a:t>
            </a:r>
          </a:p>
          <a:p>
            <a:pPr marL="228600" marR="0" lvl="0" indent="-228600" algn="l" rtl="0">
              <a:spcBef>
                <a:spcPts val="2000"/>
              </a:spcBef>
              <a:buClr>
                <a:schemeClr val="accent1"/>
              </a:buClr>
              <a:buSzPct val="75000"/>
              <a:buFont typeface="Noto Sans Symbols"/>
              <a:buChar char="■"/>
            </a:pPr>
            <a:r>
              <a:rPr lang="en-US" sz="2000" b="1" i="0" u="none" strike="noStrike" cap="none">
                <a:solidFill>
                  <a:srgbClr val="D6C7D6"/>
                </a:solidFill>
                <a:latin typeface="Rokkitt"/>
                <a:ea typeface="Rokkitt"/>
                <a:cs typeface="Rokkitt"/>
                <a:sym typeface="Rokkitt"/>
              </a:rPr>
              <a:t>When we couple reactions (or half-reactions), we may multiple by a factor or reverse the reaction before we couple or add them together.</a:t>
            </a:r>
          </a:p>
        </p:txBody>
      </p:sp>
      <p:sp>
        <p:nvSpPr>
          <p:cNvPr id="1631" name="Shape 1631"/>
          <p:cNvSpPr txBox="1"/>
          <p:nvPr/>
        </p:nvSpPr>
        <p:spPr>
          <a:xfrm>
            <a:off x="217311" y="5881401"/>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5.17:   The student can make quantitative predictions for systems involving coupled reactions that share a common intermediate, based on the equilibrium constant for the combined reaction.  </a:t>
            </a:r>
          </a:p>
        </p:txBody>
      </p:sp>
      <p:graphicFrame>
        <p:nvGraphicFramePr>
          <p:cNvPr id="1632" name="Shape 1632"/>
          <p:cNvGraphicFramePr/>
          <p:nvPr/>
        </p:nvGraphicFramePr>
        <p:xfrm>
          <a:off x="284084" y="2991775"/>
          <a:ext cx="3000000" cy="3000000"/>
        </p:xfrm>
        <a:graphic>
          <a:graphicData uri="http://schemas.openxmlformats.org/drawingml/2006/table">
            <a:tbl>
              <a:tblPr firstRow="1" bandRow="1">
                <a:noFill/>
                <a:tableStyleId>{1A6FC3C2-D3A7-49DA-A32B-A970C30729E0}</a:tableStyleId>
              </a:tblPr>
              <a:tblGrid>
                <a:gridCol w="2152825"/>
                <a:gridCol w="2152825"/>
                <a:gridCol w="2152825"/>
                <a:gridCol w="2152825"/>
              </a:tblGrid>
              <a:tr h="914400">
                <a:tc>
                  <a:txBody>
                    <a:bodyPr/>
                    <a:lstStyle/>
                    <a:p>
                      <a:pPr marL="0" marR="0" lvl="0" indent="0" algn="l" rtl="0">
                        <a:spcBef>
                          <a:spcPts val="0"/>
                        </a:spcBef>
                        <a:buSzPct val="25000"/>
                        <a:buNone/>
                      </a:pPr>
                      <a:r>
                        <a:rPr lang="en-US" sz="1800"/>
                        <a:t>Manipulation</a:t>
                      </a:r>
                    </a:p>
                  </a:txBody>
                  <a:tcPr marL="91450" marR="91450" marT="45725" marB="45725"/>
                </a:tc>
                <a:tc>
                  <a:txBody>
                    <a:bodyPr/>
                    <a:lstStyle/>
                    <a:p>
                      <a:pPr marL="0" marR="0" lvl="0" indent="0" algn="l" rtl="0">
                        <a:spcBef>
                          <a:spcPts val="0"/>
                        </a:spcBef>
                        <a:buSzPct val="25000"/>
                        <a:buNone/>
                      </a:pPr>
                      <a:r>
                        <a:rPr lang="en-US" sz="1800"/>
                        <a:t>Equilibrium constants (</a:t>
                      </a:r>
                      <a:r>
                        <a:rPr lang="en-US" sz="1800" i="1"/>
                        <a:t>K</a:t>
                      </a:r>
                      <a:r>
                        <a:rPr lang="en-US" sz="1800" i="0"/>
                        <a:t>)</a:t>
                      </a:r>
                    </a:p>
                  </a:txBody>
                  <a:tcPr marL="91450" marR="91450" marT="45725" marB="45725"/>
                </a:tc>
                <a:tc>
                  <a:txBody>
                    <a:bodyPr/>
                    <a:lstStyle/>
                    <a:p>
                      <a:pPr marL="0" marR="0" lvl="0" indent="0" algn="l" rtl="0">
                        <a:spcBef>
                          <a:spcPts val="0"/>
                        </a:spcBef>
                        <a:buSzPct val="25000"/>
                        <a:buNone/>
                      </a:pPr>
                      <a:r>
                        <a:rPr lang="en-US" sz="1800"/>
                        <a:t>Free energy, enthalpy or entropy</a:t>
                      </a:r>
                    </a:p>
                  </a:txBody>
                  <a:tcPr marL="91450" marR="91450" marT="45725" marB="45725"/>
                </a:tc>
                <a:tc>
                  <a:txBody>
                    <a:bodyPr/>
                    <a:lstStyle/>
                    <a:p>
                      <a:pPr marL="0" marR="0" lvl="0" indent="0" algn="l" rtl="0">
                        <a:spcBef>
                          <a:spcPts val="0"/>
                        </a:spcBef>
                        <a:buSzPct val="25000"/>
                        <a:buNone/>
                      </a:pPr>
                      <a:r>
                        <a:rPr lang="en-US" sz="1800"/>
                        <a:t>Standard Reduction potential (E</a:t>
                      </a:r>
                      <a:r>
                        <a:rPr lang="en-US" sz="1800" baseline="30000"/>
                        <a:t>o</a:t>
                      </a:r>
                      <a:r>
                        <a:rPr lang="en-US" sz="1800"/>
                        <a:t>)</a:t>
                      </a:r>
                    </a:p>
                  </a:txBody>
                  <a:tcPr marL="91450" marR="91450" marT="45725" marB="45725"/>
                </a:tc>
              </a:tr>
              <a:tr h="623650">
                <a:tc>
                  <a:txBody>
                    <a:bodyPr/>
                    <a:lstStyle/>
                    <a:p>
                      <a:pPr marL="0" marR="0" lvl="0" indent="0" algn="l" rtl="0">
                        <a:spcBef>
                          <a:spcPts val="0"/>
                        </a:spcBef>
                        <a:buSzPct val="25000"/>
                        <a:buNone/>
                      </a:pPr>
                      <a:r>
                        <a:rPr lang="en-US" sz="1800"/>
                        <a:t>Multiply by factor</a:t>
                      </a:r>
                    </a:p>
                  </a:txBody>
                  <a:tcPr marL="91450" marR="91450" marT="45725" marB="45725"/>
                </a:tc>
                <a:tc>
                  <a:txBody>
                    <a:bodyPr/>
                    <a:lstStyle/>
                    <a:p>
                      <a:pPr marL="0" marR="0" lvl="0" indent="0" algn="l" rtl="0">
                        <a:spcBef>
                          <a:spcPts val="0"/>
                        </a:spcBef>
                        <a:buSzPct val="25000"/>
                        <a:buNone/>
                      </a:pPr>
                      <a:r>
                        <a:rPr lang="en-US" sz="1800"/>
                        <a:t>Raise </a:t>
                      </a:r>
                      <a:r>
                        <a:rPr lang="en-US" sz="1800" i="1"/>
                        <a:t>K</a:t>
                      </a:r>
                      <a:r>
                        <a:rPr lang="en-US" sz="1800" i="0"/>
                        <a:t> to power of factor</a:t>
                      </a:r>
                    </a:p>
                  </a:txBody>
                  <a:tcPr marL="91450" marR="91450" marT="45725" marB="45725"/>
                </a:tc>
                <a:tc>
                  <a:txBody>
                    <a:bodyPr/>
                    <a:lstStyle/>
                    <a:p>
                      <a:pPr marL="0" marR="0" lvl="0" indent="0" algn="l" rtl="0">
                        <a:spcBef>
                          <a:spcPts val="0"/>
                        </a:spcBef>
                        <a:buSzPct val="25000"/>
                        <a:buNone/>
                      </a:pPr>
                      <a:r>
                        <a:rPr lang="en-US" sz="1800"/>
                        <a:t>Multiply by factor</a:t>
                      </a:r>
                    </a:p>
                  </a:txBody>
                  <a:tcPr marL="91450" marR="91450" marT="45725" marB="45725"/>
                </a:tc>
                <a:tc>
                  <a:txBody>
                    <a:bodyPr/>
                    <a:lstStyle/>
                    <a:p>
                      <a:pPr marL="0" marR="0" lvl="0" indent="0" algn="l" rtl="0">
                        <a:spcBef>
                          <a:spcPts val="0"/>
                        </a:spcBef>
                        <a:buSzPct val="25000"/>
                        <a:buNone/>
                      </a:pPr>
                      <a:r>
                        <a:rPr lang="en-US" sz="1800"/>
                        <a:t>NOTHING!</a:t>
                      </a:r>
                    </a:p>
                  </a:txBody>
                  <a:tcPr marL="91450" marR="91450" marT="45725" marB="45725"/>
                </a:tc>
              </a:tr>
              <a:tr h="623650">
                <a:tc>
                  <a:txBody>
                    <a:bodyPr/>
                    <a:lstStyle/>
                    <a:p>
                      <a:pPr marL="0" marR="0" lvl="0" indent="0" algn="l" rtl="0">
                        <a:spcBef>
                          <a:spcPts val="0"/>
                        </a:spcBef>
                        <a:buSzPct val="25000"/>
                        <a:buNone/>
                      </a:pPr>
                      <a:r>
                        <a:rPr lang="en-US" sz="1800"/>
                        <a:t>Flip/reverse rxn</a:t>
                      </a:r>
                    </a:p>
                  </a:txBody>
                  <a:tcPr marL="91450" marR="91450" marT="45725" marB="45725"/>
                </a:tc>
                <a:tc>
                  <a:txBody>
                    <a:bodyPr/>
                    <a:lstStyle/>
                    <a:p>
                      <a:pPr marL="0" marR="0" lvl="0" indent="0" algn="l" rtl="0">
                        <a:spcBef>
                          <a:spcPts val="0"/>
                        </a:spcBef>
                        <a:buSzPct val="25000"/>
                        <a:buNone/>
                      </a:pPr>
                      <a:r>
                        <a:rPr lang="en-US" sz="1800"/>
                        <a:t>Inverse of </a:t>
                      </a:r>
                      <a:r>
                        <a:rPr lang="en-US" sz="1800" i="1"/>
                        <a:t>K</a:t>
                      </a:r>
                    </a:p>
                  </a:txBody>
                  <a:tcPr marL="91450" marR="91450" marT="45725" marB="45725"/>
                </a:tc>
                <a:tc>
                  <a:txBody>
                    <a:bodyPr/>
                    <a:lstStyle/>
                    <a:p>
                      <a:pPr marL="0" marR="0" lvl="0" indent="0" algn="l" rtl="0">
                        <a:spcBef>
                          <a:spcPts val="0"/>
                        </a:spcBef>
                        <a:buSzPct val="25000"/>
                        <a:buNone/>
                      </a:pPr>
                      <a:r>
                        <a:rPr lang="en-US" sz="1800"/>
                        <a:t>Change sign</a:t>
                      </a:r>
                    </a:p>
                  </a:txBody>
                  <a:tcPr marL="91450" marR="91450" marT="45725" marB="45725"/>
                </a:tc>
                <a:tc>
                  <a:txBody>
                    <a:bodyPr/>
                    <a:lstStyle/>
                    <a:p>
                      <a:pPr marL="0" marR="0" lvl="0" indent="0" algn="l" rtl="0">
                        <a:spcBef>
                          <a:spcPts val="0"/>
                        </a:spcBef>
                        <a:buSzPct val="25000"/>
                        <a:buNone/>
                      </a:pPr>
                      <a:r>
                        <a:rPr lang="en-US" sz="1800"/>
                        <a:t>Change sign</a:t>
                      </a:r>
                    </a:p>
                  </a:txBody>
                  <a:tcPr marL="91450" marR="91450" marT="45725" marB="45725"/>
                </a:tc>
              </a:tr>
              <a:tr h="623650">
                <a:tc>
                  <a:txBody>
                    <a:bodyPr/>
                    <a:lstStyle/>
                    <a:p>
                      <a:pPr marL="0" marR="0" lvl="0" indent="0" algn="l" rtl="0">
                        <a:spcBef>
                          <a:spcPts val="0"/>
                        </a:spcBef>
                        <a:buSzPct val="25000"/>
                        <a:buNone/>
                      </a:pPr>
                      <a:r>
                        <a:rPr lang="en-US" sz="1800"/>
                        <a:t>Add Reactions</a:t>
                      </a:r>
                    </a:p>
                  </a:txBody>
                  <a:tcPr marL="91450" marR="91450" marT="45725" marB="45725"/>
                </a:tc>
                <a:tc>
                  <a:txBody>
                    <a:bodyPr/>
                    <a:lstStyle/>
                    <a:p>
                      <a:pPr marL="0" marR="0" lvl="0" indent="0" algn="l" rtl="0">
                        <a:spcBef>
                          <a:spcPts val="0"/>
                        </a:spcBef>
                        <a:buSzPct val="25000"/>
                        <a:buNone/>
                      </a:pPr>
                      <a:r>
                        <a:rPr lang="en-US" sz="1800"/>
                        <a:t>Multiply values</a:t>
                      </a:r>
                    </a:p>
                  </a:txBody>
                  <a:tcPr marL="91450" marR="91450" marT="45725" marB="45725"/>
                </a:tc>
                <a:tc>
                  <a:txBody>
                    <a:bodyPr/>
                    <a:lstStyle/>
                    <a:p>
                      <a:pPr marL="0" marR="0" lvl="0" indent="0" algn="l" rtl="0">
                        <a:spcBef>
                          <a:spcPts val="0"/>
                        </a:spcBef>
                        <a:buSzPct val="25000"/>
                        <a:buNone/>
                      </a:pPr>
                      <a:r>
                        <a:rPr lang="en-US" sz="1800"/>
                        <a:t>Add Values</a:t>
                      </a:r>
                    </a:p>
                  </a:txBody>
                  <a:tcPr marL="91450" marR="91450" marT="45725" marB="45725"/>
                </a:tc>
                <a:tc>
                  <a:txBody>
                    <a:bodyPr/>
                    <a:lstStyle/>
                    <a:p>
                      <a:pPr marL="0" marR="0" lvl="0" indent="0" algn="l" rtl="0">
                        <a:spcBef>
                          <a:spcPts val="0"/>
                        </a:spcBef>
                        <a:buSzPct val="25000"/>
                        <a:buNone/>
                      </a:pPr>
                      <a:r>
                        <a:rPr lang="en-US" sz="1800"/>
                        <a:t>Add values</a:t>
                      </a:r>
                    </a:p>
                  </a:txBody>
                  <a:tcPr marL="91450" marR="91450" marT="45725" marB="45725"/>
                </a:tc>
              </a:tr>
            </a:tbl>
          </a:graphicData>
        </a:graphic>
      </p:graphicFrame>
      <p:sp>
        <p:nvSpPr>
          <p:cNvPr id="1633" name="Shape 1633"/>
          <p:cNvSpPr txBox="1"/>
          <p:nvPr/>
        </p:nvSpPr>
        <p:spPr>
          <a:xfrm>
            <a:off x="764858" y="2607423"/>
            <a:ext cx="3657600" cy="414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Font typeface="Noto Sans Symbols"/>
              <a:buNone/>
            </a:pPr>
            <a:endParaRPr sz="2000">
              <a:solidFill>
                <a:srgbClr val="595959"/>
              </a:solidFill>
              <a:latin typeface="Rokkitt"/>
              <a:ea typeface="Rokkitt"/>
              <a:cs typeface="Rokkitt"/>
              <a:sym typeface="Rokkitt"/>
            </a:endParaRPr>
          </a:p>
          <a:p>
            <a:pPr marL="228600" marR="0" lvl="0" indent="-228600" algn="l" rtl="0">
              <a:spcBef>
                <a:spcPts val="2000"/>
              </a:spcBef>
              <a:buClr>
                <a:schemeClr val="accent1"/>
              </a:buClr>
              <a:buFont typeface="Noto Sans Symbols"/>
              <a:buNone/>
            </a:pPr>
            <a:endParaRPr sz="2000">
              <a:solidFill>
                <a:srgbClr val="595959"/>
              </a:solidFill>
              <a:latin typeface="Rokkitt"/>
              <a:ea typeface="Rokkitt"/>
              <a:cs typeface="Rokkitt"/>
              <a:sym typeface="Rokkitt"/>
            </a:endParaRPr>
          </a:p>
        </p:txBody>
      </p:sp>
      <p:grpSp>
        <p:nvGrpSpPr>
          <p:cNvPr id="1634" name="Shape 1634"/>
          <p:cNvGrpSpPr/>
          <p:nvPr/>
        </p:nvGrpSpPr>
        <p:grpSpPr>
          <a:xfrm>
            <a:off x="0" y="1111243"/>
            <a:ext cx="9117367" cy="5677216"/>
            <a:chOff x="3719061" y="659867"/>
            <a:chExt cx="9117367" cy="5677216"/>
          </a:xfrm>
        </p:grpSpPr>
        <p:grpSp>
          <p:nvGrpSpPr>
            <p:cNvPr id="1635" name="Shape 1635"/>
            <p:cNvGrpSpPr/>
            <p:nvPr/>
          </p:nvGrpSpPr>
          <p:grpSpPr>
            <a:xfrm>
              <a:off x="3719061" y="659867"/>
              <a:ext cx="9117367" cy="5677216"/>
              <a:chOff x="17072" y="204185"/>
              <a:chExt cx="9117367" cy="5677216"/>
            </a:xfrm>
          </p:grpSpPr>
          <p:sp>
            <p:nvSpPr>
              <p:cNvPr id="1636" name="Shape 1636"/>
              <p:cNvSpPr/>
              <p:nvPr/>
            </p:nvSpPr>
            <p:spPr>
              <a:xfrm>
                <a:off x="17072" y="204185"/>
                <a:ext cx="9117367" cy="5677216"/>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1637" name="Shape 1637"/>
              <p:cNvPicPr preferRelativeResize="0"/>
              <p:nvPr/>
            </p:nvPicPr>
            <p:blipFill rotWithShape="1">
              <a:blip r:embed="rId3">
                <a:alphaModFix/>
              </a:blip>
              <a:srcRect/>
              <a:stretch/>
            </p:blipFill>
            <p:spPr>
              <a:xfrm>
                <a:off x="5185692" y="2502371"/>
                <a:ext cx="3720919" cy="2793604"/>
              </a:xfrm>
              <a:prstGeom prst="rect">
                <a:avLst/>
              </a:prstGeom>
              <a:noFill/>
              <a:ln>
                <a:noFill/>
              </a:ln>
            </p:spPr>
          </p:pic>
          <p:pic>
            <p:nvPicPr>
              <p:cNvPr id="1638" name="Shape 1638"/>
              <p:cNvPicPr preferRelativeResize="0"/>
              <p:nvPr/>
            </p:nvPicPr>
            <p:blipFill rotWithShape="1">
              <a:blip r:embed="rId4">
                <a:alphaModFix/>
              </a:blip>
              <a:srcRect/>
              <a:stretch/>
            </p:blipFill>
            <p:spPr>
              <a:xfrm>
                <a:off x="118972" y="2093768"/>
                <a:ext cx="4814412" cy="3610809"/>
              </a:xfrm>
              <a:prstGeom prst="rect">
                <a:avLst/>
              </a:prstGeom>
              <a:noFill/>
              <a:ln>
                <a:noFill/>
              </a:ln>
            </p:spPr>
          </p:pic>
        </p:grpSp>
        <p:sp>
          <p:nvSpPr>
            <p:cNvPr id="1639" name="Shape 1639"/>
            <p:cNvSpPr txBox="1"/>
            <p:nvPr/>
          </p:nvSpPr>
          <p:spPr>
            <a:xfrm>
              <a:off x="10748142" y="1138534"/>
              <a:ext cx="979575"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a:p>
              <a:pPr marL="0" marR="0" lvl="0" indent="0" algn="l" rtl="0">
                <a:spcBef>
                  <a:spcPts val="0"/>
                </a:spcBef>
                <a:buSzPct val="25000"/>
                <a:buNone/>
              </a:pPr>
              <a:r>
                <a:rPr lang="en-US" sz="1800">
                  <a:solidFill>
                    <a:schemeClr val="dk1"/>
                  </a:solidFill>
                  <a:latin typeface="Rokkitt"/>
                  <a:ea typeface="Rokkitt"/>
                  <a:cs typeface="Rokkitt"/>
                  <a:sym typeface="Rokkitt"/>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Source</a:t>
              </a:r>
            </a:p>
          </p:txBody>
        </p:sp>
        <p:sp>
          <p:nvSpPr>
            <p:cNvPr id="1640" name="Shape 1640"/>
            <p:cNvSpPr txBox="1"/>
            <p:nvPr/>
          </p:nvSpPr>
          <p:spPr>
            <a:xfrm>
              <a:off x="10705428" y="898962"/>
              <a:ext cx="114658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Video</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1641" name="Shape 1641"/>
            <p:cNvSpPr/>
            <p:nvPr/>
          </p:nvSpPr>
          <p:spPr>
            <a:xfrm>
              <a:off x="4624639" y="1057924"/>
              <a:ext cx="526297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cap="none">
                  <a:solidFill>
                    <a:srgbClr val="BE73DE"/>
                  </a:solidFill>
                  <a:latin typeface="Rokkitt"/>
                  <a:ea typeface="Rokkitt"/>
                  <a:cs typeface="Rokkitt"/>
                  <a:sym typeface="Rokkitt"/>
                </a:rPr>
                <a:t>Coupled Reactions and K</a:t>
              </a: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Shape 1646"/>
          <p:cNvSpPr txBox="1">
            <a:spLocks noGrp="1"/>
          </p:cNvSpPr>
          <p:nvPr>
            <p:ph type="title"/>
          </p:nvPr>
        </p:nvSpPr>
        <p:spPr>
          <a:xfrm>
            <a:off x="-326979" y="-13186"/>
            <a:ext cx="8863004"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1" i="0" u="none" strike="noStrike" cap="none">
                <a:solidFill>
                  <a:schemeClr val="accent1"/>
                </a:solidFill>
                <a:latin typeface="Rokkitt"/>
                <a:ea typeface="Rokkitt"/>
                <a:cs typeface="Rokkitt"/>
                <a:sym typeface="Rokkitt"/>
              </a:rPr>
              <a:t>               Is it thermo, kinetics, or K?	</a:t>
            </a:r>
            <a:r>
              <a:rPr lang="en-US" sz="3600" b="0" i="0" u="none" strike="noStrike" cap="none">
                <a:solidFill>
                  <a:schemeClr val="accent1"/>
                </a:solidFill>
                <a:latin typeface="Rokkitt"/>
                <a:ea typeface="Rokkitt"/>
                <a:cs typeface="Rokkitt"/>
                <a:sym typeface="Rokkitt"/>
              </a:rPr>
              <a:t>				</a:t>
            </a:r>
          </a:p>
        </p:txBody>
      </p:sp>
      <p:sp>
        <p:nvSpPr>
          <p:cNvPr id="1647" name="Shape 1647"/>
          <p:cNvSpPr txBox="1"/>
          <p:nvPr/>
        </p:nvSpPr>
        <p:spPr>
          <a:xfrm>
            <a:off x="8016381" y="2036449"/>
            <a:ext cx="979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648" name="Shape 1648"/>
          <p:cNvSpPr txBox="1"/>
          <p:nvPr/>
        </p:nvSpPr>
        <p:spPr>
          <a:xfrm>
            <a:off x="8088546" y="1534837"/>
            <a:ext cx="894959" cy="64633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649" name="Shape 1649"/>
          <p:cNvSpPr/>
          <p:nvPr/>
        </p:nvSpPr>
        <p:spPr>
          <a:xfrm>
            <a:off x="3427442" y="4207266"/>
            <a:ext cx="518090" cy="369332"/>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ΔH</a:t>
            </a:r>
          </a:p>
        </p:txBody>
      </p:sp>
      <p:grpSp>
        <p:nvGrpSpPr>
          <p:cNvPr id="1650" name="Shape 1650"/>
          <p:cNvGrpSpPr/>
          <p:nvPr/>
        </p:nvGrpSpPr>
        <p:grpSpPr>
          <a:xfrm>
            <a:off x="0" y="652092"/>
            <a:ext cx="9144000" cy="6256758"/>
            <a:chOff x="953909" y="5388625"/>
            <a:chExt cx="9144000" cy="6256758"/>
          </a:xfrm>
        </p:grpSpPr>
        <p:sp>
          <p:nvSpPr>
            <p:cNvPr id="1651" name="Shape 1651"/>
            <p:cNvSpPr txBox="1"/>
            <p:nvPr/>
          </p:nvSpPr>
          <p:spPr>
            <a:xfrm>
              <a:off x="953909" y="10445054"/>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 5.18:    Explain why a thermodynamically favored chemical reaction may not produce large amounts of product (based on consideration of both initial conditions and kinetic effects), or why a thermodynamically unfavored chemical reaction can produce large amounts of product for certain sets of initial conditions. </a:t>
              </a:r>
            </a:p>
          </p:txBody>
        </p:sp>
        <p:sp>
          <p:nvSpPr>
            <p:cNvPr id="1652" name="Shape 1652"/>
            <p:cNvSpPr/>
            <p:nvPr/>
          </p:nvSpPr>
          <p:spPr>
            <a:xfrm>
              <a:off x="2009733" y="5388625"/>
              <a:ext cx="6816709" cy="5120892"/>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ctr" rtl="0">
                <a:spcBef>
                  <a:spcPts val="0"/>
                </a:spcBef>
                <a:buNone/>
              </a:pPr>
              <a:endParaRPr sz="1800" b="1">
                <a:solidFill>
                  <a:schemeClr val="lt1"/>
                </a:solidFill>
                <a:latin typeface="Rokkitt"/>
                <a:ea typeface="Rokkitt"/>
                <a:cs typeface="Rokkitt"/>
                <a:sym typeface="Rokkitt"/>
              </a:endParaRPr>
            </a:p>
            <a:p>
              <a:pPr marL="0" marR="0" lvl="0" indent="0" algn="ctr" rtl="0">
                <a:spcBef>
                  <a:spcPts val="0"/>
                </a:spcBef>
                <a:buSzPct val="25000"/>
                <a:buNone/>
              </a:pPr>
              <a:r>
                <a:rPr lang="en-US" sz="2000" b="1">
                  <a:solidFill>
                    <a:schemeClr val="lt1"/>
                  </a:solidFill>
                  <a:latin typeface="Rokkitt"/>
                  <a:ea typeface="Rokkitt"/>
                  <a:cs typeface="Rokkitt"/>
                  <a:sym typeface="Rokkitt"/>
                </a:rPr>
                <a:t>THERMODYNAMICALLY  FAVORABLE</a:t>
              </a:r>
            </a:p>
            <a:p>
              <a:pPr marL="0" marR="0" lvl="0" indent="0" algn="ctr" rtl="0">
                <a:spcBef>
                  <a:spcPts val="0"/>
                </a:spcBef>
                <a:buNone/>
              </a:pPr>
              <a:endParaRPr sz="2000" b="1">
                <a:solidFill>
                  <a:schemeClr val="lt1"/>
                </a:solidFill>
                <a:latin typeface="Rokkitt"/>
                <a:ea typeface="Rokkitt"/>
                <a:cs typeface="Rokkitt"/>
                <a:sym typeface="Rokkitt"/>
              </a:endParaRPr>
            </a:p>
            <a:p>
              <a:pPr marL="0" marR="0" lvl="0" indent="0" algn="ctr" rtl="0">
                <a:spcBef>
                  <a:spcPts val="0"/>
                </a:spcBef>
                <a:buSzPct val="25000"/>
                <a:buNone/>
              </a:pPr>
              <a:r>
                <a:rPr lang="en-US" sz="2000" b="1">
                  <a:solidFill>
                    <a:schemeClr val="lt1"/>
                  </a:solidFill>
                  <a:latin typeface="Rokkitt"/>
                  <a:ea typeface="Rokkitt"/>
                  <a:cs typeface="Rokkitt"/>
                  <a:sym typeface="Rokkitt"/>
                </a:rPr>
                <a:t>Kinetics tells us how </a:t>
              </a:r>
              <a:r>
                <a:rPr lang="en-US" sz="2000" b="1">
                  <a:solidFill>
                    <a:srgbClr val="FFFC2D"/>
                  </a:solidFill>
                  <a:latin typeface="Rokkitt"/>
                  <a:ea typeface="Rokkitt"/>
                  <a:cs typeface="Rokkitt"/>
                  <a:sym typeface="Rokkitt"/>
                </a:rPr>
                <a:t>FAST</a:t>
              </a:r>
              <a:r>
                <a:rPr lang="en-US" sz="2000" b="1">
                  <a:solidFill>
                    <a:schemeClr val="lt1"/>
                  </a:solidFill>
                  <a:latin typeface="Rokkitt"/>
                  <a:ea typeface="Rokkitt"/>
                  <a:cs typeface="Rokkitt"/>
                  <a:sym typeface="Rokkitt"/>
                </a:rPr>
                <a:t> a reaction will proceed.</a:t>
              </a:r>
            </a:p>
            <a:p>
              <a:pPr marL="0" marR="0" lvl="0" indent="0" algn="ctr" rtl="0">
                <a:spcBef>
                  <a:spcPts val="0"/>
                </a:spcBef>
                <a:buSzPct val="25000"/>
                <a:buNone/>
              </a:pPr>
              <a:r>
                <a:rPr lang="en-US" sz="2000" b="1">
                  <a:solidFill>
                    <a:schemeClr val="lt1"/>
                  </a:solidFill>
                  <a:latin typeface="Rokkitt"/>
                  <a:ea typeface="Rokkitt"/>
                  <a:cs typeface="Rokkitt"/>
                  <a:sym typeface="Rokkitt"/>
                </a:rPr>
                <a:t>Equilibrium tells us how </a:t>
              </a:r>
              <a:r>
                <a:rPr lang="en-US" sz="2000" b="1">
                  <a:solidFill>
                    <a:srgbClr val="FFFC2D"/>
                  </a:solidFill>
                  <a:latin typeface="Rokkitt"/>
                  <a:ea typeface="Rokkitt"/>
                  <a:cs typeface="Rokkitt"/>
                  <a:sym typeface="Rokkitt"/>
                </a:rPr>
                <a:t>FAR</a:t>
              </a:r>
              <a:r>
                <a:rPr lang="en-US" sz="2000" b="1">
                  <a:solidFill>
                    <a:schemeClr val="lt1"/>
                  </a:solidFill>
                  <a:latin typeface="Rokkitt"/>
                  <a:ea typeface="Rokkitt"/>
                  <a:cs typeface="Rokkitt"/>
                  <a:sym typeface="Rokkitt"/>
                </a:rPr>
                <a:t> a reaction proceeds.</a:t>
              </a:r>
            </a:p>
            <a:p>
              <a:pPr marL="0" marR="0" lvl="0" indent="0" algn="ctr" rtl="0">
                <a:spcBef>
                  <a:spcPts val="0"/>
                </a:spcBef>
                <a:buSzPct val="25000"/>
                <a:buNone/>
              </a:pPr>
              <a:r>
                <a:rPr lang="en-US" sz="2000" b="1">
                  <a:solidFill>
                    <a:schemeClr val="lt1"/>
                  </a:solidFill>
                  <a:latin typeface="Rokkitt"/>
                  <a:ea typeface="Rokkitt"/>
                  <a:cs typeface="Rokkitt"/>
                  <a:sym typeface="Rokkitt"/>
                </a:rPr>
                <a:t>Thermodynamics tells us whether or not the reaction is </a:t>
              </a:r>
              <a:r>
                <a:rPr lang="en-US" sz="2000" b="1">
                  <a:solidFill>
                    <a:srgbClr val="FFFC2D"/>
                  </a:solidFill>
                  <a:latin typeface="Rokkitt"/>
                  <a:ea typeface="Rokkitt"/>
                  <a:cs typeface="Rokkitt"/>
                  <a:sym typeface="Rokkitt"/>
                </a:rPr>
                <a:t>FAVORABLE</a:t>
              </a:r>
              <a:r>
                <a:rPr lang="en-US" sz="2000" b="1">
                  <a:solidFill>
                    <a:schemeClr val="lt1"/>
                  </a:solidFill>
                  <a:latin typeface="Rokkitt"/>
                  <a:ea typeface="Rokkitt"/>
                  <a:cs typeface="Rokkitt"/>
                  <a:sym typeface="Rokkitt"/>
                </a:rPr>
                <a:t> at a given temperature.</a:t>
              </a:r>
            </a:p>
            <a:p>
              <a:pPr marL="0" marR="0" lvl="0" indent="0" algn="ctr" rtl="0">
                <a:spcBef>
                  <a:spcPts val="0"/>
                </a:spcBef>
                <a:buNone/>
              </a:pPr>
              <a:endParaRPr sz="2000" b="1">
                <a:solidFill>
                  <a:schemeClr val="lt1"/>
                </a:solidFill>
                <a:latin typeface="Rokkitt"/>
                <a:ea typeface="Rokkitt"/>
                <a:cs typeface="Rokkitt"/>
                <a:sym typeface="Rokkitt"/>
              </a:endParaRPr>
            </a:p>
            <a:p>
              <a:pPr marL="0" marR="0" lvl="0" indent="0" algn="ctr" rtl="0">
                <a:spcBef>
                  <a:spcPts val="0"/>
                </a:spcBef>
                <a:buNone/>
              </a:pPr>
              <a:endParaRPr sz="2000" b="1">
                <a:solidFill>
                  <a:schemeClr val="lt1"/>
                </a:solidFill>
                <a:latin typeface="Rokkitt"/>
                <a:ea typeface="Rokkitt"/>
                <a:cs typeface="Rokkitt"/>
                <a:sym typeface="Rokkitt"/>
              </a:endParaRPr>
            </a:p>
            <a:p>
              <a:pPr marL="0" marR="0" lvl="0" indent="0" algn="ctr" rtl="0">
                <a:spcBef>
                  <a:spcPts val="0"/>
                </a:spcBef>
                <a:buSzPct val="25000"/>
                <a:buNone/>
              </a:pPr>
              <a:r>
                <a:rPr lang="en-US" sz="2000" b="1">
                  <a:solidFill>
                    <a:schemeClr val="lt1"/>
                  </a:solidFill>
                  <a:latin typeface="Rokkitt"/>
                  <a:ea typeface="Rokkitt"/>
                  <a:cs typeface="Rokkitt"/>
                  <a:sym typeface="Rokkitt"/>
                </a:rPr>
                <a:t>A reaction that is thermodynamically favorable will form more products at equilibrium </a:t>
              </a:r>
              <a:r>
                <a:rPr lang="en-US" sz="2000" b="1">
                  <a:solidFill>
                    <a:srgbClr val="FFFC2D"/>
                  </a:solidFill>
                  <a:latin typeface="Rokkitt"/>
                  <a:ea typeface="Rokkitt"/>
                  <a:cs typeface="Rokkitt"/>
                  <a:sym typeface="Rokkitt"/>
                </a:rPr>
                <a:t>BUT</a:t>
              </a:r>
              <a:r>
                <a:rPr lang="en-US" sz="2000" b="1">
                  <a:solidFill>
                    <a:schemeClr val="lt1"/>
                  </a:solidFill>
                  <a:latin typeface="Rokkitt"/>
                  <a:ea typeface="Rokkitt"/>
                  <a:cs typeface="Rokkitt"/>
                  <a:sym typeface="Rokkitt"/>
                </a:rPr>
                <a:t> the reaction may be so </a:t>
              </a:r>
              <a:r>
                <a:rPr lang="en-US" sz="2000" b="1">
                  <a:solidFill>
                    <a:srgbClr val="FFFC2D"/>
                  </a:solidFill>
                  <a:latin typeface="Rokkitt"/>
                  <a:ea typeface="Rokkitt"/>
                  <a:cs typeface="Rokkitt"/>
                  <a:sym typeface="Rokkitt"/>
                </a:rPr>
                <a:t>SLOW</a:t>
              </a:r>
              <a:r>
                <a:rPr lang="en-US" sz="2000" b="1">
                  <a:solidFill>
                    <a:schemeClr val="lt1"/>
                  </a:solidFill>
                  <a:latin typeface="Rokkitt"/>
                  <a:ea typeface="Rokkitt"/>
                  <a:cs typeface="Rokkitt"/>
                  <a:sym typeface="Rokkitt"/>
                </a:rPr>
                <a:t> that few products form in a reasonable amount of time.</a:t>
              </a:r>
            </a:p>
          </p:txBody>
        </p:sp>
      </p:grpSp>
      <p:grpSp>
        <p:nvGrpSpPr>
          <p:cNvPr id="1653" name="Shape 1653"/>
          <p:cNvGrpSpPr/>
          <p:nvPr/>
        </p:nvGrpSpPr>
        <p:grpSpPr>
          <a:xfrm>
            <a:off x="394620" y="590977"/>
            <a:ext cx="7621760" cy="5243122"/>
            <a:chOff x="-692733" y="-542743"/>
            <a:chExt cx="7621760" cy="5243122"/>
          </a:xfrm>
        </p:grpSpPr>
        <p:sp>
          <p:nvSpPr>
            <p:cNvPr id="1654" name="Shape 1654"/>
            <p:cNvSpPr/>
            <p:nvPr/>
          </p:nvSpPr>
          <p:spPr>
            <a:xfrm>
              <a:off x="-692733" y="-542743"/>
              <a:ext cx="7621760" cy="5243122"/>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SzPct val="25000"/>
                <a:buNone/>
              </a:pPr>
              <a:r>
                <a:rPr lang="en-US" sz="1800" b="1">
                  <a:solidFill>
                    <a:schemeClr val="lt1"/>
                  </a:solidFill>
                  <a:latin typeface="Arial"/>
                  <a:ea typeface="Arial"/>
                  <a:cs typeface="Arial"/>
                  <a:sym typeface="Arial"/>
                </a:rPr>
                <a:t>The free energy at non-standard, non-equilibrium states is given by:</a:t>
              </a: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SzPct val="25000"/>
                <a:buNone/>
              </a:pPr>
              <a:r>
                <a:rPr lang="en-US" sz="1800" b="1">
                  <a:solidFill>
                    <a:schemeClr val="lt1"/>
                  </a:solidFill>
                  <a:latin typeface="Arial"/>
                  <a:ea typeface="Arial"/>
                  <a:cs typeface="Arial"/>
                  <a:sym typeface="Arial"/>
                </a:rPr>
                <a:t>At Equilibrium, ΔG = 0 and Q becomes “K”</a:t>
              </a: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SzPct val="25000"/>
                <a:buNone/>
              </a:pPr>
              <a:r>
                <a:rPr lang="en-US" sz="2000" b="1">
                  <a:solidFill>
                    <a:schemeClr val="lt1"/>
                  </a:solidFill>
                  <a:latin typeface="Arial"/>
                  <a:ea typeface="Arial"/>
                  <a:cs typeface="Arial"/>
                  <a:sym typeface="Arial"/>
                </a:rPr>
                <a:t>Thermodynamically favorable (aka spontaneous) means a reaction is PRODUCT favored at a given temperature.</a:t>
              </a: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None/>
              </a:pPr>
              <a:endParaRPr sz="1800" b="1">
                <a:solidFill>
                  <a:schemeClr val="lt1"/>
                </a:solidFill>
                <a:latin typeface="Arial"/>
                <a:ea typeface="Arial"/>
                <a:cs typeface="Arial"/>
                <a:sym typeface="Arial"/>
              </a:endParaRPr>
            </a:p>
            <a:p>
              <a:pPr marL="0" marR="0" lvl="0" indent="0" algn="ctr" rtl="0">
                <a:spcBef>
                  <a:spcPts val="0"/>
                </a:spcBef>
                <a:buSzPct val="25000"/>
                <a:buNone/>
              </a:pPr>
              <a:r>
                <a:rPr lang="en-US" sz="1800">
                  <a:solidFill>
                    <a:schemeClr val="lt1"/>
                  </a:solidFill>
                  <a:latin typeface="Rokkitt"/>
                  <a:ea typeface="Rokkitt"/>
                  <a:cs typeface="Rokkitt"/>
                  <a:sym typeface="Rokkitt"/>
                </a:rPr>
                <a:t> </a:t>
              </a:r>
            </a:p>
          </p:txBody>
        </p:sp>
        <p:sp>
          <p:nvSpPr>
            <p:cNvPr id="1655" name="Shape 1655"/>
            <p:cNvSpPr txBox="1"/>
            <p:nvPr/>
          </p:nvSpPr>
          <p:spPr>
            <a:xfrm>
              <a:off x="2265359" y="1495500"/>
              <a:ext cx="1885452" cy="369332"/>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ΔG</a:t>
              </a:r>
              <a:r>
                <a:rPr lang="en-US" sz="1800" b="1" baseline="30000">
                  <a:solidFill>
                    <a:schemeClr val="dk1"/>
                  </a:solidFill>
                  <a:latin typeface="Arial"/>
                  <a:ea typeface="Arial"/>
                  <a:cs typeface="Arial"/>
                  <a:sym typeface="Arial"/>
                </a:rPr>
                <a:t>o </a:t>
              </a:r>
              <a:r>
                <a:rPr lang="en-US" sz="1800" b="1">
                  <a:solidFill>
                    <a:schemeClr val="dk1"/>
                  </a:solidFill>
                  <a:latin typeface="Arial"/>
                  <a:ea typeface="Arial"/>
                  <a:cs typeface="Arial"/>
                  <a:sym typeface="Arial"/>
                </a:rPr>
                <a:t>= -RT</a:t>
              </a:r>
              <a:r>
                <a:rPr lang="en-US" sz="1800" b="1" i="1">
                  <a:solidFill>
                    <a:schemeClr val="dk1"/>
                  </a:solidFill>
                  <a:latin typeface="Arial"/>
                  <a:ea typeface="Arial"/>
                  <a:cs typeface="Arial"/>
                  <a:sym typeface="Arial"/>
                </a:rPr>
                <a:t>ln</a:t>
              </a:r>
              <a:r>
                <a:rPr lang="en-US" sz="1800" b="1">
                  <a:solidFill>
                    <a:schemeClr val="dk1"/>
                  </a:solidFill>
                  <a:latin typeface="Arial"/>
                  <a:ea typeface="Arial"/>
                  <a:cs typeface="Arial"/>
                  <a:sym typeface="Arial"/>
                </a:rPr>
                <a:t>(</a:t>
              </a:r>
              <a:r>
                <a:rPr lang="en-US" sz="1800" b="1" i="1">
                  <a:solidFill>
                    <a:schemeClr val="dk1"/>
                  </a:solidFill>
                  <a:latin typeface="Arial"/>
                  <a:ea typeface="Arial"/>
                  <a:cs typeface="Arial"/>
                  <a:sym typeface="Arial"/>
                </a:rPr>
                <a:t>K)</a:t>
              </a:r>
              <a:r>
                <a:rPr lang="en-US" sz="1800" b="1">
                  <a:solidFill>
                    <a:schemeClr val="dk1"/>
                  </a:solidFill>
                  <a:latin typeface="Arial"/>
                  <a:ea typeface="Arial"/>
                  <a:cs typeface="Arial"/>
                  <a:sym typeface="Arial"/>
                </a:rPr>
                <a:t> </a:t>
              </a:r>
              <a:r>
                <a:rPr lang="en-US" sz="1800" b="1" baseline="30000">
                  <a:solidFill>
                    <a:schemeClr val="dk1"/>
                  </a:solidFill>
                  <a:latin typeface="Arial"/>
                  <a:ea typeface="Arial"/>
                  <a:cs typeface="Arial"/>
                  <a:sym typeface="Arial"/>
                </a:rPr>
                <a:t> </a:t>
              </a:r>
            </a:p>
          </p:txBody>
        </p:sp>
        <p:sp>
          <p:nvSpPr>
            <p:cNvPr id="1656" name="Shape 1656"/>
            <p:cNvSpPr txBox="1"/>
            <p:nvPr/>
          </p:nvSpPr>
          <p:spPr>
            <a:xfrm>
              <a:off x="670558" y="-285063"/>
              <a:ext cx="5113900" cy="461664"/>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2400" b="1">
                  <a:solidFill>
                    <a:schemeClr val="dk1"/>
                  </a:solidFill>
                  <a:latin typeface="Arial"/>
                  <a:ea typeface="Arial"/>
                  <a:cs typeface="Arial"/>
                  <a:sym typeface="Arial"/>
                </a:rPr>
                <a:t>ΔG</a:t>
              </a:r>
              <a:r>
                <a:rPr lang="en-US" sz="2400" b="1" baseline="30000">
                  <a:solidFill>
                    <a:schemeClr val="dk1"/>
                  </a:solidFill>
                  <a:latin typeface="Arial"/>
                  <a:ea typeface="Arial"/>
                  <a:cs typeface="Arial"/>
                  <a:sym typeface="Arial"/>
                </a:rPr>
                <a:t>o </a:t>
              </a:r>
              <a:r>
                <a:rPr lang="en-US" sz="2400" b="1">
                  <a:solidFill>
                    <a:schemeClr val="dk1"/>
                  </a:solidFill>
                  <a:latin typeface="Arial"/>
                  <a:ea typeface="Arial"/>
                  <a:cs typeface="Arial"/>
                  <a:sym typeface="Arial"/>
                </a:rPr>
                <a:t>and the Equilibrium Constant</a:t>
              </a:r>
            </a:p>
          </p:txBody>
        </p:sp>
        <p:sp>
          <p:nvSpPr>
            <p:cNvPr id="1657" name="Shape 1657"/>
            <p:cNvSpPr txBox="1"/>
            <p:nvPr/>
          </p:nvSpPr>
          <p:spPr>
            <a:xfrm>
              <a:off x="1937172" y="735991"/>
              <a:ext cx="2420278" cy="369332"/>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ΔG</a:t>
              </a:r>
              <a:r>
                <a:rPr lang="en-US" sz="1800" b="1" baseline="30000">
                  <a:solidFill>
                    <a:schemeClr val="dk1"/>
                  </a:solidFill>
                  <a:latin typeface="Arial"/>
                  <a:ea typeface="Arial"/>
                  <a:cs typeface="Arial"/>
                  <a:sym typeface="Arial"/>
                </a:rPr>
                <a:t> =</a:t>
              </a:r>
              <a:r>
                <a:rPr lang="en-US" sz="1800" b="1">
                  <a:solidFill>
                    <a:schemeClr val="dk1"/>
                  </a:solidFill>
                  <a:latin typeface="Arial"/>
                  <a:ea typeface="Arial"/>
                  <a:cs typeface="Arial"/>
                  <a:sym typeface="Arial"/>
                </a:rPr>
                <a:t> ΔG</a:t>
              </a:r>
              <a:r>
                <a:rPr lang="en-US" sz="1800" b="1" baseline="30000">
                  <a:solidFill>
                    <a:schemeClr val="dk1"/>
                  </a:solidFill>
                  <a:latin typeface="Arial"/>
                  <a:ea typeface="Arial"/>
                  <a:cs typeface="Arial"/>
                  <a:sym typeface="Arial"/>
                </a:rPr>
                <a:t>o </a:t>
              </a:r>
              <a:r>
                <a:rPr lang="en-US" sz="1800" b="1">
                  <a:solidFill>
                    <a:schemeClr val="dk1"/>
                  </a:solidFill>
                  <a:latin typeface="Arial"/>
                  <a:ea typeface="Arial"/>
                  <a:cs typeface="Arial"/>
                  <a:sym typeface="Arial"/>
                </a:rPr>
                <a:t> + RT</a:t>
              </a:r>
              <a:r>
                <a:rPr lang="en-US" sz="1800" b="1" i="1">
                  <a:solidFill>
                    <a:schemeClr val="dk1"/>
                  </a:solidFill>
                  <a:latin typeface="Arial"/>
                  <a:ea typeface="Arial"/>
                  <a:cs typeface="Arial"/>
                  <a:sym typeface="Arial"/>
                </a:rPr>
                <a:t>ln</a:t>
              </a:r>
              <a:r>
                <a:rPr lang="en-US" sz="1800" b="1">
                  <a:solidFill>
                    <a:schemeClr val="dk1"/>
                  </a:solidFill>
                  <a:latin typeface="Arial"/>
                  <a:ea typeface="Arial"/>
                  <a:cs typeface="Arial"/>
                  <a:sym typeface="Arial"/>
                </a:rPr>
                <a:t>(</a:t>
              </a:r>
              <a:r>
                <a:rPr lang="en-US" sz="1800" b="1" i="1">
                  <a:solidFill>
                    <a:schemeClr val="dk1"/>
                  </a:solidFill>
                  <a:latin typeface="Arial"/>
                  <a:ea typeface="Arial"/>
                  <a:cs typeface="Arial"/>
                  <a:sym typeface="Arial"/>
                </a:rPr>
                <a:t>Q)</a:t>
              </a:r>
              <a:r>
                <a:rPr lang="en-US" sz="1800" b="1">
                  <a:solidFill>
                    <a:schemeClr val="dk1"/>
                  </a:solidFill>
                  <a:latin typeface="Arial"/>
                  <a:ea typeface="Arial"/>
                  <a:cs typeface="Arial"/>
                  <a:sym typeface="Arial"/>
                </a:rPr>
                <a:t> </a:t>
              </a:r>
              <a:r>
                <a:rPr lang="en-US" sz="1800" b="1" baseline="30000">
                  <a:solidFill>
                    <a:schemeClr val="dk1"/>
                  </a:solidFill>
                  <a:latin typeface="Arial"/>
                  <a:ea typeface="Arial"/>
                  <a:cs typeface="Arial"/>
                  <a:sym typeface="Arial"/>
                </a:rPr>
                <a:t> </a:t>
              </a:r>
            </a:p>
          </p:txBody>
        </p:sp>
        <p:sp>
          <p:nvSpPr>
            <p:cNvPr id="1658" name="Shape 1658"/>
            <p:cNvSpPr txBox="1"/>
            <p:nvPr/>
          </p:nvSpPr>
          <p:spPr>
            <a:xfrm>
              <a:off x="1174786" y="3011175"/>
              <a:ext cx="4458271" cy="369332"/>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K &gt; 1, </a:t>
              </a:r>
              <a:r>
                <a:rPr lang="en-US" sz="1800" b="1" i="1">
                  <a:solidFill>
                    <a:schemeClr val="dk1"/>
                  </a:solidFill>
                  <a:latin typeface="Arial"/>
                  <a:ea typeface="Arial"/>
                  <a:cs typeface="Arial"/>
                  <a:sym typeface="Arial"/>
                </a:rPr>
                <a:t>ln(K) is positive, </a:t>
              </a:r>
              <a:r>
                <a:rPr lang="en-US" sz="1800" b="1">
                  <a:solidFill>
                    <a:schemeClr val="dk1"/>
                  </a:solidFill>
                  <a:latin typeface="Arial"/>
                  <a:ea typeface="Arial"/>
                  <a:cs typeface="Arial"/>
                  <a:sym typeface="Arial"/>
                </a:rPr>
                <a:t>ΔG</a:t>
              </a:r>
              <a:r>
                <a:rPr lang="en-US" sz="1800" b="1" baseline="30000">
                  <a:solidFill>
                    <a:schemeClr val="dk1"/>
                  </a:solidFill>
                  <a:latin typeface="Arial"/>
                  <a:ea typeface="Arial"/>
                  <a:cs typeface="Arial"/>
                  <a:sym typeface="Arial"/>
                </a:rPr>
                <a:t>o</a:t>
              </a:r>
              <a:r>
                <a:rPr lang="en-US" sz="1800" b="1" i="1">
                  <a:solidFill>
                    <a:schemeClr val="dk1"/>
                  </a:solidFill>
                  <a:latin typeface="Arial"/>
                  <a:ea typeface="Arial"/>
                  <a:cs typeface="Arial"/>
                  <a:sym typeface="Arial"/>
                </a:rPr>
                <a:t> is negative</a:t>
              </a:r>
              <a:r>
                <a:rPr lang="en-US" sz="1800" b="1" baseline="30000">
                  <a:solidFill>
                    <a:schemeClr val="dk1"/>
                  </a:solidFill>
                  <a:latin typeface="Arial"/>
                  <a:ea typeface="Arial"/>
                  <a:cs typeface="Arial"/>
                  <a:sym typeface="Arial"/>
                </a:rPr>
                <a:t> </a:t>
              </a:r>
            </a:p>
          </p:txBody>
        </p:sp>
        <p:sp>
          <p:nvSpPr>
            <p:cNvPr id="1659" name="Shape 1659"/>
            <p:cNvSpPr txBox="1"/>
            <p:nvPr/>
          </p:nvSpPr>
          <p:spPr>
            <a:xfrm>
              <a:off x="754214" y="4092107"/>
              <a:ext cx="5092483" cy="369332"/>
            </a:xfrm>
            <a:prstGeom prst="rect">
              <a:avLst/>
            </a:prstGeom>
            <a:solidFill>
              <a:schemeClr val="lt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As </a:t>
              </a:r>
              <a:r>
                <a:rPr lang="en-US" sz="1800" b="1" i="1">
                  <a:solidFill>
                    <a:schemeClr val="dk1"/>
                  </a:solidFill>
                  <a:latin typeface="Arial"/>
                  <a:ea typeface="Arial"/>
                  <a:cs typeface="Arial"/>
                  <a:sym typeface="Arial"/>
                </a:rPr>
                <a:t>K</a:t>
              </a:r>
              <a:r>
                <a:rPr lang="en-US" sz="1800" b="1">
                  <a:solidFill>
                    <a:schemeClr val="dk1"/>
                  </a:solidFill>
                  <a:latin typeface="Arial"/>
                  <a:ea typeface="Arial"/>
                  <a:cs typeface="Arial"/>
                  <a:sym typeface="Arial"/>
                </a:rPr>
                <a:t> decreases, ΔG</a:t>
              </a:r>
              <a:r>
                <a:rPr lang="en-US" sz="1800" b="1" baseline="30000">
                  <a:solidFill>
                    <a:schemeClr val="dk1"/>
                  </a:solidFill>
                  <a:latin typeface="Arial"/>
                  <a:ea typeface="Arial"/>
                  <a:cs typeface="Arial"/>
                  <a:sym typeface="Arial"/>
                </a:rPr>
                <a:t>o</a:t>
              </a:r>
              <a:r>
                <a:rPr lang="en-US" sz="1800" b="1" i="1">
                  <a:solidFill>
                    <a:schemeClr val="dk1"/>
                  </a:solidFill>
                  <a:latin typeface="Arial"/>
                  <a:ea typeface="Arial"/>
                  <a:cs typeface="Arial"/>
                  <a:sym typeface="Arial"/>
                </a:rPr>
                <a:t> becomes more positive</a:t>
              </a:r>
            </a:p>
          </p:txBody>
        </p:sp>
      </p:grpSp>
      <p:grpSp>
        <p:nvGrpSpPr>
          <p:cNvPr id="1660" name="Shape 1660"/>
          <p:cNvGrpSpPr/>
          <p:nvPr/>
        </p:nvGrpSpPr>
        <p:grpSpPr>
          <a:xfrm>
            <a:off x="180702" y="526265"/>
            <a:ext cx="8566951" cy="5182257"/>
            <a:chOff x="136072" y="526968"/>
            <a:chExt cx="8566951" cy="5246719"/>
          </a:xfrm>
        </p:grpSpPr>
        <p:sp>
          <p:nvSpPr>
            <p:cNvPr id="1661" name="Shape 1661"/>
            <p:cNvSpPr/>
            <p:nvPr/>
          </p:nvSpPr>
          <p:spPr>
            <a:xfrm>
              <a:off x="136072" y="526968"/>
              <a:ext cx="8566951" cy="5246719"/>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1662" name="Shape 1662"/>
            <p:cNvPicPr preferRelativeResize="0"/>
            <p:nvPr/>
          </p:nvPicPr>
          <p:blipFill rotWithShape="1">
            <a:blip r:embed="rId6">
              <a:alphaModFix/>
            </a:blip>
            <a:srcRect/>
            <a:stretch/>
          </p:blipFill>
          <p:spPr>
            <a:xfrm>
              <a:off x="644356" y="591429"/>
              <a:ext cx="7550384" cy="5117797"/>
            </a:xfrm>
            <a:prstGeom prst="rect">
              <a:avLst/>
            </a:prstGeom>
            <a:noFill/>
            <a:ln>
              <a:noFill/>
            </a:ln>
          </p:spPr>
        </p:pic>
      </p:grpSp>
      <p:graphicFrame>
        <p:nvGraphicFramePr>
          <p:cNvPr id="1663" name="Shape 1663"/>
          <p:cNvGraphicFramePr/>
          <p:nvPr/>
        </p:nvGraphicFramePr>
        <p:xfrm>
          <a:off x="27876" y="1365416"/>
          <a:ext cx="3000000" cy="3000000"/>
        </p:xfrm>
        <a:graphic>
          <a:graphicData uri="http://schemas.openxmlformats.org/drawingml/2006/table">
            <a:tbl>
              <a:tblPr firstRow="1" bandRow="1">
                <a:noFill/>
                <a:tableStyleId>{1A6FC3C2-D3A7-49DA-A32B-A970C30729E0}</a:tableStyleId>
              </a:tblPr>
              <a:tblGrid>
                <a:gridCol w="3029425"/>
                <a:gridCol w="3029425"/>
                <a:gridCol w="3029425"/>
              </a:tblGrid>
              <a:tr h="1028625">
                <a:tc>
                  <a:txBody>
                    <a:bodyPr/>
                    <a:lstStyle/>
                    <a:p>
                      <a:pPr marL="0" marR="0" lvl="0" indent="0" algn="ctr" rtl="0">
                        <a:spcBef>
                          <a:spcPts val="0"/>
                        </a:spcBef>
                        <a:buSzPct val="25000"/>
                        <a:buNone/>
                      </a:pPr>
                      <a:r>
                        <a:rPr lang="en-US" sz="2400"/>
                        <a:t>Equilibrium constant</a:t>
                      </a:r>
                    </a:p>
                  </a:txBody>
                  <a:tcPr marL="91450" marR="91450" marT="45725" marB="45725"/>
                </a:tc>
                <a:tc>
                  <a:txBody>
                    <a:bodyPr/>
                    <a:lstStyle/>
                    <a:p>
                      <a:pPr marL="0" marR="0" lvl="0" indent="0" algn="ctr" rtl="0">
                        <a:spcBef>
                          <a:spcPts val="0"/>
                        </a:spcBef>
                        <a:buSzPct val="25000"/>
                        <a:buNone/>
                      </a:pPr>
                      <a:r>
                        <a:rPr lang="en-US" sz="2400"/>
                        <a:t>Description</a:t>
                      </a:r>
                    </a:p>
                  </a:txBody>
                  <a:tcPr marL="91450" marR="91450" marT="45725" marB="45725"/>
                </a:tc>
                <a:tc>
                  <a:txBody>
                    <a:bodyPr/>
                    <a:lstStyle/>
                    <a:p>
                      <a:pPr marL="0" marR="0" lvl="0" indent="0" algn="ctr" rtl="0">
                        <a:spcBef>
                          <a:spcPts val="0"/>
                        </a:spcBef>
                        <a:buSzPct val="25000"/>
                        <a:buNone/>
                      </a:pPr>
                      <a:r>
                        <a:rPr lang="en-US" sz="2400"/>
                        <a:t>Standard Gibbs Free Energy</a:t>
                      </a:r>
                    </a:p>
                  </a:txBody>
                  <a:tcPr marL="91450" marR="91450" marT="45725" marB="45725"/>
                </a:tc>
              </a:tr>
              <a:tr h="773500">
                <a:tc>
                  <a:txBody>
                    <a:bodyPr/>
                    <a:lstStyle/>
                    <a:p>
                      <a:pPr marL="0" marR="0" lvl="0" indent="0" algn="ctr" rtl="0">
                        <a:spcBef>
                          <a:spcPts val="0"/>
                        </a:spcBef>
                        <a:buSzPct val="25000"/>
                        <a:buNone/>
                      </a:pPr>
                      <a:r>
                        <a:rPr lang="en-US" sz="2400" b="1"/>
                        <a:t>K = 1</a:t>
                      </a:r>
                    </a:p>
                  </a:txBody>
                  <a:tcPr marL="91450" marR="91450" marT="45725" marB="45725"/>
                </a:tc>
                <a:tc>
                  <a:txBody>
                    <a:bodyPr/>
                    <a:lstStyle/>
                    <a:p>
                      <a:pPr marL="0" marR="0" lvl="0" indent="0" algn="ctr" rtl="0">
                        <a:spcBef>
                          <a:spcPts val="0"/>
                        </a:spcBef>
                        <a:buSzPct val="25000"/>
                        <a:buNone/>
                      </a:pPr>
                      <a:r>
                        <a:rPr lang="en-US" sz="1800" b="1"/>
                        <a:t>Neither reactant nor product favored</a:t>
                      </a:r>
                    </a:p>
                  </a:txBody>
                  <a:tcPr marL="91450" marR="91450" marT="45725" marB="45725"/>
                </a:tc>
                <a:tc>
                  <a:txBody>
                    <a:bodyPr/>
                    <a:lstStyle/>
                    <a:p>
                      <a:pPr marL="0" marR="0" lvl="0" indent="0" algn="ctr" rtl="0">
                        <a:spcBef>
                          <a:spcPts val="0"/>
                        </a:spcBef>
                        <a:buSzPct val="25000"/>
                        <a:buNone/>
                      </a:pPr>
                      <a:r>
                        <a:rPr lang="en-US" sz="2400" b="1">
                          <a:latin typeface="Times New Roman"/>
                          <a:ea typeface="Times New Roman"/>
                          <a:cs typeface="Times New Roman"/>
                          <a:sym typeface="Times New Roman"/>
                        </a:rPr>
                        <a:t>ΔG</a:t>
                      </a:r>
                      <a:r>
                        <a:rPr lang="en-US" sz="2400" b="1" baseline="30000">
                          <a:latin typeface="Times New Roman"/>
                          <a:ea typeface="Times New Roman"/>
                          <a:cs typeface="Times New Roman"/>
                          <a:sym typeface="Times New Roman"/>
                        </a:rPr>
                        <a:t>o</a:t>
                      </a:r>
                      <a:r>
                        <a:rPr lang="en-US" sz="2400" b="1">
                          <a:latin typeface="Times New Roman"/>
                          <a:ea typeface="Times New Roman"/>
                          <a:cs typeface="Times New Roman"/>
                          <a:sym typeface="Times New Roman"/>
                        </a:rPr>
                        <a:t> = 0</a:t>
                      </a:r>
                    </a:p>
                  </a:txBody>
                  <a:tcPr marL="91450" marR="91450" marT="45725" marB="45725"/>
                </a:tc>
              </a:tr>
              <a:tr h="1365000">
                <a:tc>
                  <a:txBody>
                    <a:bodyPr/>
                    <a:lstStyle/>
                    <a:p>
                      <a:pPr marL="0" marR="0" lvl="0" indent="0" algn="ctr" rtl="0">
                        <a:spcBef>
                          <a:spcPts val="0"/>
                        </a:spcBef>
                        <a:buSzPct val="25000"/>
                        <a:buNone/>
                      </a:pPr>
                      <a:r>
                        <a:rPr lang="en-US" sz="2400" b="1"/>
                        <a:t>K &gt; 1</a:t>
                      </a:r>
                    </a:p>
                  </a:txBody>
                  <a:tcPr marL="91450" marR="91450" marT="45725" marB="45725"/>
                </a:tc>
                <a:tc>
                  <a:txBody>
                    <a:bodyPr/>
                    <a:lstStyle/>
                    <a:p>
                      <a:pPr marL="0" marR="0" lvl="0" indent="0" algn="ctr" rtl="0">
                        <a:spcBef>
                          <a:spcPts val="0"/>
                        </a:spcBef>
                        <a:buSzPct val="25000"/>
                        <a:buNone/>
                      </a:pPr>
                      <a:r>
                        <a:rPr lang="en-US" sz="2400" b="1"/>
                        <a:t>Product favored</a:t>
                      </a: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US" sz="2400" b="1">
                          <a:latin typeface="Times New Roman"/>
                          <a:ea typeface="Times New Roman"/>
                          <a:cs typeface="Times New Roman"/>
                          <a:sym typeface="Times New Roman"/>
                        </a:rPr>
                        <a:t>ΔG</a:t>
                      </a:r>
                      <a:r>
                        <a:rPr lang="en-US" sz="2400" b="1" baseline="30000">
                          <a:latin typeface="Times New Roman"/>
                          <a:ea typeface="Times New Roman"/>
                          <a:cs typeface="Times New Roman"/>
                          <a:sym typeface="Times New Roman"/>
                        </a:rPr>
                        <a:t>o</a:t>
                      </a:r>
                      <a:r>
                        <a:rPr lang="en-US" sz="2400" b="1">
                          <a:latin typeface="Times New Roman"/>
                          <a:ea typeface="Times New Roman"/>
                          <a:cs typeface="Times New Roman"/>
                          <a:sym typeface="Times New Roman"/>
                        </a:rPr>
                        <a:t> &lt; 0 (thermodynamically favorable)</a:t>
                      </a:r>
                    </a:p>
                  </a:txBody>
                  <a:tcPr marL="91450" marR="91450" marT="45725" marB="45725"/>
                </a:tc>
              </a:tr>
              <a:tr h="1192725">
                <a:tc>
                  <a:txBody>
                    <a:bodyPr/>
                    <a:lstStyle/>
                    <a:p>
                      <a:pPr marL="0" marR="0" lvl="0" indent="0" algn="ctr" rtl="0">
                        <a:spcBef>
                          <a:spcPts val="0"/>
                        </a:spcBef>
                        <a:buSzPct val="25000"/>
                        <a:buNone/>
                      </a:pPr>
                      <a:r>
                        <a:rPr lang="en-US" sz="2400" b="1"/>
                        <a:t>K &lt; 1</a:t>
                      </a:r>
                    </a:p>
                  </a:txBody>
                  <a:tcPr marL="91450" marR="91450" marT="45725" marB="45725"/>
                </a:tc>
                <a:tc>
                  <a:txBody>
                    <a:bodyPr/>
                    <a:lstStyle/>
                    <a:p>
                      <a:pPr marL="0" marR="0" lvl="0" indent="0" algn="ctr" rtl="0">
                        <a:spcBef>
                          <a:spcPts val="0"/>
                        </a:spcBef>
                        <a:buSzPct val="25000"/>
                        <a:buNone/>
                      </a:pPr>
                      <a:r>
                        <a:rPr lang="en-US" sz="2400" b="1"/>
                        <a:t>Reactant favored</a:t>
                      </a: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Times New Roman"/>
                        <a:buNone/>
                      </a:pPr>
                      <a:r>
                        <a:rPr lang="en-US" sz="2400" b="1">
                          <a:latin typeface="Times New Roman"/>
                          <a:ea typeface="Times New Roman"/>
                          <a:cs typeface="Times New Roman"/>
                          <a:sym typeface="Times New Roman"/>
                        </a:rPr>
                        <a:t>ΔG</a:t>
                      </a:r>
                      <a:r>
                        <a:rPr lang="en-US" sz="2400" b="1" baseline="30000">
                          <a:latin typeface="Times New Roman"/>
                          <a:ea typeface="Times New Roman"/>
                          <a:cs typeface="Times New Roman"/>
                          <a:sym typeface="Times New Roman"/>
                        </a:rPr>
                        <a:t>o</a:t>
                      </a:r>
                      <a:r>
                        <a:rPr lang="en-US" sz="2400" b="1">
                          <a:latin typeface="Times New Roman"/>
                          <a:ea typeface="Times New Roman"/>
                          <a:cs typeface="Times New Roman"/>
                          <a:sym typeface="Times New Roman"/>
                        </a:rPr>
                        <a:t> &gt; 0 (thermodynamically unfavorable)</a:t>
                      </a:r>
                    </a:p>
                  </a:txBody>
                  <a:tcPr marL="91450" marR="91450" marT="45725" marB="45725"/>
                </a:tc>
              </a:tr>
            </a:tbl>
          </a:graphicData>
        </a:graphic>
      </p:graphicFrame>
      <p:sp>
        <p:nvSpPr>
          <p:cNvPr id="1664" name="Shape 1664"/>
          <p:cNvSpPr/>
          <p:nvPr/>
        </p:nvSpPr>
        <p:spPr>
          <a:xfrm>
            <a:off x="37995" y="4458069"/>
            <a:ext cx="9088248" cy="1197089"/>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“Thermodynamically </a:t>
            </a:r>
            <a:r>
              <a:rPr lang="en-US" sz="1800" u="sng">
                <a:solidFill>
                  <a:schemeClr val="lt1"/>
                </a:solidFill>
                <a:latin typeface="Rokkitt"/>
                <a:ea typeface="Rokkitt"/>
                <a:cs typeface="Rokkitt"/>
                <a:sym typeface="Rokkitt"/>
              </a:rPr>
              <a:t>UN</a:t>
            </a:r>
            <a:r>
              <a:rPr lang="en-US" sz="1800">
                <a:solidFill>
                  <a:schemeClr val="lt1"/>
                </a:solidFill>
                <a:latin typeface="Rokkitt"/>
                <a:ea typeface="Rokkitt"/>
                <a:cs typeface="Rokkitt"/>
                <a:sym typeface="Rokkitt"/>
              </a:rPr>
              <a:t>FAVORABLE” (aka non-spontaneous) reactions will run in reverse when set up with standard conditions (1M/1atm of ALL reactants and products) BUT can be made to proceed forward under different conditions.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Electronic Structure of the Atom: Photoelectron Spectroscopy (PES)</a:t>
            </a:r>
          </a:p>
        </p:txBody>
      </p:sp>
      <p:sp>
        <p:nvSpPr>
          <p:cNvPr id="332" name="Shape 332"/>
          <p:cNvSpPr txBox="1">
            <a:spLocks noGrp="1"/>
          </p:cNvSpPr>
          <p:nvPr>
            <p:ph type="body" idx="2"/>
          </p:nvPr>
        </p:nvSpPr>
        <p:spPr>
          <a:xfrm>
            <a:off x="4399878" y="1470525"/>
            <a:ext cx="3971976"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PES uses high-energy (X-ray) photon to excite </a:t>
            </a:r>
            <a:r>
              <a:rPr lang="en-US" sz="1800" b="0" i="1" u="none" strike="noStrike" cap="none">
                <a:solidFill>
                  <a:srgbClr val="595959"/>
                </a:solidFill>
                <a:latin typeface="Rokkitt"/>
                <a:ea typeface="Rokkitt"/>
                <a:cs typeface="Rokkitt"/>
                <a:sym typeface="Rokkitt"/>
              </a:rPr>
              <a:t>random</a:t>
            </a:r>
            <a:r>
              <a:rPr lang="en-US" sz="1800" b="0" i="0" u="none" strike="noStrike" cap="none">
                <a:solidFill>
                  <a:srgbClr val="595959"/>
                </a:solidFill>
                <a:latin typeface="Rokkitt"/>
                <a:ea typeface="Rokkitt"/>
                <a:cs typeface="Rokkitt"/>
                <a:sym typeface="Rokkitt"/>
              </a:rPr>
              <a:t> e</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from atom</a:t>
            </a:r>
          </a:p>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KE of ejected electron indicates </a:t>
            </a:r>
            <a:r>
              <a:rPr lang="en-US" sz="1800" b="0" i="1" u="none" strike="noStrike" cap="none">
                <a:solidFill>
                  <a:srgbClr val="595959"/>
                </a:solidFill>
                <a:latin typeface="Rokkitt"/>
                <a:ea typeface="Rokkitt"/>
                <a:cs typeface="Rokkitt"/>
                <a:sym typeface="Rokkitt"/>
              </a:rPr>
              <a:t>binding energy</a:t>
            </a:r>
            <a:r>
              <a:rPr lang="en-US" sz="1800" b="0" i="0" u="none" strike="noStrike" cap="none">
                <a:solidFill>
                  <a:srgbClr val="595959"/>
                </a:solidFill>
                <a:latin typeface="Rokkitt"/>
                <a:ea typeface="Rokkitt"/>
                <a:cs typeface="Rokkitt"/>
                <a:sym typeface="Rokkitt"/>
              </a:rPr>
              <a:t> (coulombic attraction) to nucleus:</a:t>
            </a:r>
          </a:p>
          <a:p>
            <a:pPr marL="0" marR="0" lvl="0" indent="0" algn="ctr"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BE = h</a:t>
            </a:r>
            <a:r>
              <a:rPr lang="en-US" sz="1800" b="0" i="0" u="none" strike="noStrike" cap="none">
                <a:solidFill>
                  <a:srgbClr val="595959"/>
                </a:solidFill>
                <a:latin typeface="Noto Sans Symbols"/>
                <a:ea typeface="Noto Sans Symbols"/>
                <a:cs typeface="Noto Sans Symbols"/>
                <a:sym typeface="Noto Sans Symbols"/>
              </a:rPr>
              <a:t>ϖ</a:t>
            </a:r>
            <a:r>
              <a:rPr lang="en-US" sz="1800" b="0" i="0" u="none" strike="noStrike" cap="none" baseline="-25000">
                <a:solidFill>
                  <a:srgbClr val="595959"/>
                </a:solidFill>
                <a:latin typeface="Rokkitt"/>
                <a:ea typeface="Rokkitt"/>
                <a:cs typeface="Rokkitt"/>
                <a:sym typeface="Rokkitt"/>
              </a:rPr>
              <a:t>photon</a:t>
            </a:r>
            <a:r>
              <a:rPr lang="en-US" sz="1800" b="0" i="0" u="none" strike="noStrike" cap="none">
                <a:solidFill>
                  <a:srgbClr val="595959"/>
                </a:solidFill>
                <a:latin typeface="Rokkitt"/>
                <a:ea typeface="Rokkitt"/>
                <a:cs typeface="Rokkitt"/>
                <a:sym typeface="Rokkitt"/>
              </a:rPr>
              <a:t> – KE</a:t>
            </a:r>
          </a:p>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Direct measurement of energy and number of each electron</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Lower energy levels have higher BE</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Signal size proportional to number of e</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in energy level</a:t>
            </a:r>
          </a:p>
          <a:p>
            <a:pPr marL="2286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Elements with more protons have stronger coulombic attraction, higher BE at each energy level</a:t>
            </a:r>
          </a:p>
        </p:txBody>
      </p:sp>
      <p:sp>
        <p:nvSpPr>
          <p:cNvPr id="333" name="Shape 333"/>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334" name="Shape 334"/>
          <p:cNvSpPr txBox="1"/>
          <p:nvPr/>
        </p:nvSpPr>
        <p:spPr>
          <a:xfrm>
            <a:off x="0" y="5924721"/>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1.7:  The student is able to describe the electronic structure of the atom, using PES data, ionization energy data, and/or Coulomb’s law to construct explanations of how the energies of electrons within shells in atoms vary.					</a:t>
            </a:r>
          </a:p>
        </p:txBody>
      </p:sp>
      <p:sp>
        <p:nvSpPr>
          <p:cNvPr id="335" name="Shape 33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336" name="Shape 33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337" name="Shape 337" descr="PES Li.png"/>
          <p:cNvPicPr preferRelativeResize="0"/>
          <p:nvPr/>
        </p:nvPicPr>
        <p:blipFill rotWithShape="1">
          <a:blip r:embed="rId5">
            <a:alphaModFix/>
          </a:blip>
          <a:srcRect/>
          <a:stretch/>
        </p:blipFill>
        <p:spPr>
          <a:xfrm>
            <a:off x="498474" y="1313123"/>
            <a:ext cx="2859023" cy="1932431"/>
          </a:xfrm>
          <a:prstGeom prst="rect">
            <a:avLst/>
          </a:prstGeom>
          <a:noFill/>
          <a:ln>
            <a:noFill/>
          </a:ln>
        </p:spPr>
      </p:pic>
      <p:pic>
        <p:nvPicPr>
          <p:cNvPr id="338" name="Shape 338" descr="PES Ne.png"/>
          <p:cNvPicPr preferRelativeResize="0"/>
          <p:nvPr/>
        </p:nvPicPr>
        <p:blipFill rotWithShape="1">
          <a:blip r:embed="rId6">
            <a:alphaModFix/>
          </a:blip>
          <a:srcRect/>
          <a:stretch/>
        </p:blipFill>
        <p:spPr>
          <a:xfrm>
            <a:off x="498474" y="3325098"/>
            <a:ext cx="4095178" cy="2603177"/>
          </a:xfrm>
          <a:prstGeom prst="rect">
            <a:avLst/>
          </a:prstGeom>
          <a:noFill/>
          <a:ln>
            <a:noFill/>
          </a:ln>
        </p:spPr>
      </p:pic>
      <p:sp>
        <p:nvSpPr>
          <p:cNvPr id="339" name="Shape 339"/>
          <p:cNvSpPr txBox="1"/>
          <p:nvPr/>
        </p:nvSpPr>
        <p:spPr>
          <a:xfrm>
            <a:off x="1066800" y="1752600"/>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1s</a:t>
            </a:r>
            <a:r>
              <a:rPr lang="en-US" sz="1800" baseline="30000">
                <a:solidFill>
                  <a:srgbClr val="FF0000"/>
                </a:solidFill>
                <a:latin typeface="Rokkitt"/>
                <a:ea typeface="Rokkitt"/>
                <a:cs typeface="Rokkitt"/>
                <a:sym typeface="Rokkitt"/>
              </a:rPr>
              <a:t>2</a:t>
            </a:r>
          </a:p>
        </p:txBody>
      </p:sp>
      <p:sp>
        <p:nvSpPr>
          <p:cNvPr id="340" name="Shape 340"/>
          <p:cNvSpPr txBox="1"/>
          <p:nvPr/>
        </p:nvSpPr>
        <p:spPr>
          <a:xfrm>
            <a:off x="2286000" y="2133600"/>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2s</a:t>
            </a:r>
            <a:r>
              <a:rPr lang="en-US" sz="1800" baseline="30000">
                <a:solidFill>
                  <a:srgbClr val="FF0000"/>
                </a:solidFill>
                <a:latin typeface="Rokkitt"/>
                <a:ea typeface="Rokkitt"/>
                <a:cs typeface="Rokkitt"/>
                <a:sym typeface="Rokkitt"/>
              </a:rPr>
              <a:t>1</a:t>
            </a:r>
          </a:p>
        </p:txBody>
      </p:sp>
      <p:sp>
        <p:nvSpPr>
          <p:cNvPr id="341" name="Shape 341"/>
          <p:cNvSpPr txBox="1"/>
          <p:nvPr/>
        </p:nvSpPr>
        <p:spPr>
          <a:xfrm>
            <a:off x="838200" y="4329555"/>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1s</a:t>
            </a:r>
            <a:r>
              <a:rPr lang="en-US" sz="1800" baseline="30000">
                <a:solidFill>
                  <a:srgbClr val="FF0000"/>
                </a:solidFill>
                <a:latin typeface="Rokkitt"/>
                <a:ea typeface="Rokkitt"/>
                <a:cs typeface="Rokkitt"/>
                <a:sym typeface="Rokkitt"/>
              </a:rPr>
              <a:t>2</a:t>
            </a:r>
          </a:p>
        </p:txBody>
      </p:sp>
      <p:sp>
        <p:nvSpPr>
          <p:cNvPr id="342" name="Shape 342"/>
          <p:cNvSpPr txBox="1"/>
          <p:nvPr/>
        </p:nvSpPr>
        <p:spPr>
          <a:xfrm>
            <a:off x="2895600" y="4558155"/>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2s</a:t>
            </a:r>
            <a:r>
              <a:rPr lang="en-US" sz="1800" baseline="30000">
                <a:solidFill>
                  <a:srgbClr val="FF0000"/>
                </a:solidFill>
                <a:latin typeface="Rokkitt"/>
                <a:ea typeface="Rokkitt"/>
                <a:cs typeface="Rokkitt"/>
                <a:sym typeface="Rokkitt"/>
              </a:rPr>
              <a:t>2</a:t>
            </a:r>
          </a:p>
        </p:txBody>
      </p:sp>
      <p:sp>
        <p:nvSpPr>
          <p:cNvPr id="343" name="Shape 343"/>
          <p:cNvSpPr txBox="1"/>
          <p:nvPr/>
        </p:nvSpPr>
        <p:spPr>
          <a:xfrm>
            <a:off x="3810000" y="3719955"/>
            <a:ext cx="53745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2p</a:t>
            </a:r>
            <a:r>
              <a:rPr lang="en-US" sz="1800" baseline="30000">
                <a:solidFill>
                  <a:srgbClr val="FF0000"/>
                </a:solidFill>
                <a:latin typeface="Rokkitt"/>
                <a:ea typeface="Rokkitt"/>
                <a:cs typeface="Rokkitt"/>
                <a:sym typeface="Rokkitt"/>
              </a:rPr>
              <a:t>6</a:t>
            </a:r>
          </a:p>
        </p:txBody>
      </p:sp>
      <p:sp>
        <p:nvSpPr>
          <p:cNvPr id="344" name="Shape 344"/>
          <p:cNvSpPr txBox="1"/>
          <p:nvPr/>
        </p:nvSpPr>
        <p:spPr>
          <a:xfrm>
            <a:off x="685800" y="1371600"/>
            <a:ext cx="37232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Li</a:t>
            </a:r>
          </a:p>
        </p:txBody>
      </p:sp>
      <p:sp>
        <p:nvSpPr>
          <p:cNvPr id="345" name="Shape 345"/>
          <p:cNvSpPr txBox="1"/>
          <p:nvPr/>
        </p:nvSpPr>
        <p:spPr>
          <a:xfrm>
            <a:off x="747354" y="3269861"/>
            <a:ext cx="48301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Ne</a:t>
            </a:r>
          </a:p>
        </p:txBody>
      </p:sp>
      <p:pic>
        <p:nvPicPr>
          <p:cNvPr id="346" name="Shape 346" descr="Basic PES Question.png"/>
          <p:cNvPicPr preferRelativeResize="0"/>
          <p:nvPr/>
        </p:nvPicPr>
        <p:blipFill rotWithShape="1">
          <a:blip r:embed="rId7">
            <a:alphaModFix/>
          </a:blip>
          <a:srcRect/>
          <a:stretch/>
        </p:blipFill>
        <p:spPr>
          <a:xfrm>
            <a:off x="977900" y="787400"/>
            <a:ext cx="7174522" cy="526009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47" name="Shape 347"/>
          <p:cNvSpPr/>
          <p:nvPr/>
        </p:nvSpPr>
        <p:spPr>
          <a:xfrm>
            <a:off x="987146" y="5029200"/>
            <a:ext cx="7165276" cy="100444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par>
                                <p:cTn id="8" presetID="10" presetClass="entr" presetSubtype="0" fill="hold" nodeType="withEffect">
                                  <p:stCondLst>
                                    <p:cond delay="0"/>
                                  </p:stCondLst>
                                  <p:childTnLst>
                                    <p:set>
                                      <p:cBhvr>
                                        <p:cTn id="9" dur="1" fill="hold">
                                          <p:stCondLst>
                                            <p:cond delay="0"/>
                                          </p:stCondLst>
                                        </p:cTn>
                                        <p:tgtEl>
                                          <p:spTgt spid="347"/>
                                        </p:tgtEl>
                                        <p:attrNameLst>
                                          <p:attrName>style.visibility</p:attrName>
                                        </p:attrNameLst>
                                      </p:cBhvr>
                                      <p:to>
                                        <p:strVal val="visible"/>
                                      </p:to>
                                    </p:set>
                                    <p:animEffect transition="in" filter="fade">
                                      <p:cBhvr>
                                        <p:cTn id="10" dur="500"/>
                                        <p:tgtEl>
                                          <p:spTgt spid="3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47"/>
                                        </p:tgtEl>
                                      </p:cBhvr>
                                    </p:animEffect>
                                    <p:set>
                                      <p:cBhvr>
                                        <p:cTn id="15" dur="1" fill="hold">
                                          <p:stCondLst>
                                            <p:cond delay="2000"/>
                                          </p:stCondLst>
                                        </p:cTn>
                                        <p:tgtEl>
                                          <p:spTgt spid="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Shape 1670"/>
          <p:cNvSpPr txBox="1">
            <a:spLocks noGrp="1"/>
          </p:cNvSpPr>
          <p:nvPr>
            <p:ph type="title"/>
          </p:nvPr>
        </p:nvSpPr>
        <p:spPr>
          <a:xfrm>
            <a:off x="895728" y="3431664"/>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Big Idea #6</a:t>
            </a:r>
          </a:p>
        </p:txBody>
      </p:sp>
      <p:sp>
        <p:nvSpPr>
          <p:cNvPr id="1671" name="Shape 1671"/>
          <p:cNvSpPr txBox="1">
            <a:spLocks noGrp="1"/>
          </p:cNvSpPr>
          <p:nvPr>
            <p:ph type="body" idx="1"/>
          </p:nvPr>
        </p:nvSpPr>
        <p:spPr>
          <a:xfrm>
            <a:off x="1358686" y="4767003"/>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Equilibrium</a:t>
            </a:r>
          </a:p>
        </p:txBody>
      </p:sp>
      <p:pic>
        <p:nvPicPr>
          <p:cNvPr id="1672" name="Shape 1672"/>
          <p:cNvPicPr preferRelativeResize="0"/>
          <p:nvPr/>
        </p:nvPicPr>
        <p:blipFill rotWithShape="1">
          <a:blip r:embed="rId3">
            <a:alphaModFix/>
          </a:blip>
          <a:srcRect/>
          <a:stretch/>
        </p:blipFill>
        <p:spPr>
          <a:xfrm>
            <a:off x="4610767" y="740893"/>
            <a:ext cx="3891546" cy="3825588"/>
          </a:xfrm>
          <a:prstGeom prst="rect">
            <a:avLst/>
          </a:prstGeom>
          <a:noFill/>
          <a:ln w="76200" cap="flat" cmpd="sng">
            <a:solidFill>
              <a:srgbClr val="999966"/>
            </a:solidFill>
            <a:prstDash val="solid"/>
            <a:round/>
            <a:headEnd type="none" w="med" len="med"/>
            <a:tailEnd type="none" w="med" len="me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Shape 1677"/>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What is chemical equilibrium? </a:t>
            </a:r>
          </a:p>
        </p:txBody>
      </p:sp>
      <p:sp>
        <p:nvSpPr>
          <p:cNvPr id="1678" name="Shape 1678"/>
          <p:cNvSpPr txBox="1">
            <a:spLocks noGrp="1"/>
          </p:cNvSpPr>
          <p:nvPr>
            <p:ph type="body" idx="1"/>
          </p:nvPr>
        </p:nvSpPr>
        <p:spPr>
          <a:xfrm>
            <a:off x="280737" y="1002024"/>
            <a:ext cx="7375994"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Systems that have reached the state where the rates of the forward reaction and the reverse reaction are constant and equal.</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It is a dynamic process where reactants continuously form products and vice versa, but the net amounts of reactants and products remain constant.</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proportions of products and reactants formed in a system at a specific temperature that has achieved equilibrium is represented by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the equilibrium constant.</a:t>
            </a:r>
          </a:p>
        </p:txBody>
      </p:sp>
      <p:sp>
        <p:nvSpPr>
          <p:cNvPr id="1679" name="Shape 1679"/>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680" name="Shape 1680"/>
          <p:cNvSpPr txBox="1"/>
          <p:nvPr/>
        </p:nvSpPr>
        <p:spPr>
          <a:xfrm>
            <a:off x="0" y="6011025"/>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 Given a set of experimental observations regarding processes that are reversible, construct an explanation that connects the observations to the reversibility of the underlying chemical reactions or processes.</a:t>
            </a:r>
            <a:r>
              <a:rPr lang="en-US" sz="1200">
                <a:solidFill>
                  <a:schemeClr val="dk1"/>
                </a:solidFill>
                <a:latin typeface="Rokkitt"/>
                <a:ea typeface="Rokkitt"/>
                <a:cs typeface="Rokkitt"/>
                <a:sym typeface="Rokkitt"/>
              </a:rPr>
              <a:t>						</a:t>
            </a:r>
            <a:r>
              <a:rPr lang="en-US" sz="1800">
                <a:solidFill>
                  <a:schemeClr val="dk1"/>
                </a:solidFill>
                <a:latin typeface="Rokkitt"/>
                <a:ea typeface="Rokkitt"/>
                <a:cs typeface="Rokkitt"/>
                <a:sym typeface="Rokkitt"/>
              </a:rPr>
              <a:t>										</a:t>
            </a:r>
          </a:p>
        </p:txBody>
      </p:sp>
      <p:sp>
        <p:nvSpPr>
          <p:cNvPr id="1681" name="Shape 168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682" name="Shape 168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683" name="Shape 1683"/>
          <p:cNvPicPr preferRelativeResize="0"/>
          <p:nvPr/>
        </p:nvPicPr>
        <p:blipFill rotWithShape="1">
          <a:blip r:embed="rId5">
            <a:alphaModFix/>
          </a:blip>
          <a:srcRect/>
          <a:stretch/>
        </p:blipFill>
        <p:spPr>
          <a:xfrm>
            <a:off x="116254" y="3920019"/>
            <a:ext cx="6024591" cy="1918399"/>
          </a:xfrm>
          <a:prstGeom prst="rect">
            <a:avLst/>
          </a:prstGeom>
          <a:noFill/>
          <a:ln>
            <a:noFill/>
          </a:ln>
        </p:spPr>
      </p:pic>
      <p:pic>
        <p:nvPicPr>
          <p:cNvPr id="1684" name="Shape 1684"/>
          <p:cNvPicPr preferRelativeResize="0"/>
          <p:nvPr/>
        </p:nvPicPr>
        <p:blipFill rotWithShape="1">
          <a:blip r:embed="rId6">
            <a:alphaModFix/>
          </a:blip>
          <a:srcRect b="6953"/>
          <a:stretch/>
        </p:blipFill>
        <p:spPr>
          <a:xfrm>
            <a:off x="6270851" y="4049175"/>
            <a:ext cx="2806304" cy="170294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Shape 1689"/>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Manipulating </a:t>
            </a:r>
            <a:r>
              <a:rPr lang="en-US" sz="3600" b="0" i="1" u="none" strike="noStrike" cap="none">
                <a:solidFill>
                  <a:schemeClr val="accent1"/>
                </a:solidFill>
                <a:latin typeface="Rokkitt"/>
                <a:ea typeface="Rokkitt"/>
                <a:cs typeface="Rokkitt"/>
                <a:sym typeface="Rokkitt"/>
              </a:rPr>
              <a:t>Q</a:t>
            </a:r>
            <a:r>
              <a:rPr lang="en-US" sz="3600" b="0" i="0" u="none" strike="noStrike" cap="none">
                <a:solidFill>
                  <a:schemeClr val="accent1"/>
                </a:solidFill>
                <a:latin typeface="Rokkitt"/>
                <a:ea typeface="Rokkitt"/>
                <a:cs typeface="Rokkitt"/>
                <a:sym typeface="Rokkitt"/>
              </a:rPr>
              <a:t> and </a:t>
            </a:r>
            <a:r>
              <a:rPr lang="en-US" sz="3600" b="0" i="1" u="none" strike="noStrike" cap="none">
                <a:solidFill>
                  <a:schemeClr val="accent1"/>
                </a:solidFill>
                <a:latin typeface="Rokkitt"/>
                <a:ea typeface="Rokkitt"/>
                <a:cs typeface="Rokkitt"/>
                <a:sym typeface="Rokkitt"/>
              </a:rPr>
              <a:t>K</a:t>
            </a:r>
          </a:p>
        </p:txBody>
      </p:sp>
      <p:sp>
        <p:nvSpPr>
          <p:cNvPr id="1690" name="Shape 1690"/>
          <p:cNvSpPr txBox="1">
            <a:spLocks noGrp="1"/>
          </p:cNvSpPr>
          <p:nvPr>
            <p:ph type="body" idx="1"/>
          </p:nvPr>
        </p:nvSpPr>
        <p:spPr>
          <a:xfrm>
            <a:off x="280737" y="903391"/>
            <a:ext cx="7654860"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(equilibrium constant) represents the relative amounts of products to reactants at equilibrium at a given temperature.</a:t>
            </a:r>
          </a:p>
          <a:p>
            <a:pPr marL="228600" marR="0" lvl="0" indent="-228600" algn="l" rtl="0">
              <a:spcBef>
                <a:spcPts val="2000"/>
              </a:spcBef>
              <a:spcAft>
                <a:spcPts val="0"/>
              </a:spcAft>
              <a:buClr>
                <a:schemeClr val="accent1"/>
              </a:buClr>
              <a:buSzPct val="75000"/>
              <a:buFont typeface="Noto Sans Symbols"/>
              <a:buChar char="■"/>
            </a:pP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(reaction progress) describes the relative amounts of products to reactants present at any point in the reaction at a given temperature. </a:t>
            </a:r>
          </a:p>
          <a:p>
            <a:pPr marL="228600" marR="0" lvl="0" indent="-228600" algn="l" rtl="0">
              <a:spcBef>
                <a:spcPts val="2000"/>
              </a:spcBef>
              <a:buClr>
                <a:schemeClr val="accent1"/>
              </a:buClr>
              <a:buSzPct val="75000"/>
              <a:buFont typeface="Noto Sans Symbols"/>
              <a:buChar char="■"/>
            </a:pP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and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only include substances that are gases or in aqueous solutions. No solids or liquids are ever included in these expressions.</a:t>
            </a:r>
          </a:p>
        </p:txBody>
      </p:sp>
      <p:sp>
        <p:nvSpPr>
          <p:cNvPr id="1691" name="Shape 1691"/>
          <p:cNvSpPr txBox="1">
            <a:spLocks noGrp="1"/>
          </p:cNvSpPr>
          <p:nvPr>
            <p:ph type="body" idx="2"/>
          </p:nvPr>
        </p:nvSpPr>
        <p:spPr>
          <a:xfrm>
            <a:off x="4038553" y="3149771"/>
            <a:ext cx="4781620" cy="424402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Similar reactions will have related</a:t>
            </a:r>
            <a:r>
              <a:rPr lang="en-US" sz="1800" b="0" i="1" u="none" strike="noStrike" cap="none">
                <a:solidFill>
                  <a:srgbClr val="595959"/>
                </a:solidFill>
                <a:latin typeface="Rokkitt"/>
                <a:ea typeface="Rokkitt"/>
                <a:cs typeface="Rokkitt"/>
                <a:sym typeface="Rokkitt"/>
              </a:rPr>
              <a:t> K </a:t>
            </a:r>
            <a:r>
              <a:rPr lang="en-US" sz="1800" b="0" i="0" u="none" strike="noStrike" cap="none">
                <a:solidFill>
                  <a:srgbClr val="595959"/>
                </a:solidFill>
                <a:latin typeface="Rokkitt"/>
                <a:ea typeface="Rokkitt"/>
                <a:cs typeface="Rokkitt"/>
                <a:sym typeface="Rokkitt"/>
              </a:rPr>
              <a:t>values at the same temperature.</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692" name="Shape 169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693" name="Shape 1693"/>
          <p:cNvSpPr txBox="1"/>
          <p:nvPr/>
        </p:nvSpPr>
        <p:spPr>
          <a:xfrm>
            <a:off x="0" y="6356237"/>
            <a:ext cx="9144000" cy="7232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500">
                <a:solidFill>
                  <a:schemeClr val="dk1"/>
                </a:solidFill>
                <a:latin typeface="Rokkitt"/>
                <a:ea typeface="Rokkitt"/>
                <a:cs typeface="Rokkitt"/>
                <a:sym typeface="Rokkitt"/>
              </a:rPr>
              <a:t>LO 6.2: The student can, given a manipulation of a chemical reaction or set of reactions (e.g., reversal of reaction or addition of two reactions), determine the effects of that manipulation on Q or K.	</a:t>
            </a:r>
            <a:r>
              <a:rPr lang="en-US" sz="1100">
                <a:solidFill>
                  <a:schemeClr val="dk1"/>
                </a:solidFill>
                <a:latin typeface="Rokkitt"/>
                <a:ea typeface="Rokkitt"/>
                <a:cs typeface="Rokkitt"/>
                <a:sym typeface="Rokkitt"/>
              </a:rPr>
              <a:t>															</a:t>
            </a:r>
          </a:p>
        </p:txBody>
      </p:sp>
      <p:sp>
        <p:nvSpPr>
          <p:cNvPr id="1694" name="Shape 169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695" name="Shape 169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696" name="Shape 1696"/>
          <p:cNvPicPr preferRelativeResize="0"/>
          <p:nvPr/>
        </p:nvPicPr>
        <p:blipFill rotWithShape="1">
          <a:blip r:embed="rId5">
            <a:alphaModFix/>
          </a:blip>
          <a:srcRect/>
          <a:stretch/>
        </p:blipFill>
        <p:spPr>
          <a:xfrm>
            <a:off x="4421982" y="3745269"/>
            <a:ext cx="3682124" cy="2635626"/>
          </a:xfrm>
          <a:prstGeom prst="rect">
            <a:avLst/>
          </a:prstGeom>
          <a:noFill/>
          <a:ln>
            <a:noFill/>
          </a:ln>
        </p:spPr>
      </p:pic>
      <p:pic>
        <p:nvPicPr>
          <p:cNvPr id="1697" name="Shape 1697"/>
          <p:cNvPicPr preferRelativeResize="0"/>
          <p:nvPr/>
        </p:nvPicPr>
        <p:blipFill rotWithShape="1">
          <a:blip r:embed="rId6">
            <a:alphaModFix/>
          </a:blip>
          <a:srcRect/>
          <a:stretch/>
        </p:blipFill>
        <p:spPr>
          <a:xfrm>
            <a:off x="793362" y="3185138"/>
            <a:ext cx="2425700" cy="1600199"/>
          </a:xfrm>
          <a:prstGeom prst="rect">
            <a:avLst/>
          </a:prstGeom>
          <a:noFill/>
          <a:ln>
            <a:noFill/>
          </a:ln>
        </p:spPr>
      </p:pic>
      <p:pic>
        <p:nvPicPr>
          <p:cNvPr id="1698" name="Shape 1698"/>
          <p:cNvPicPr preferRelativeResize="0"/>
          <p:nvPr/>
        </p:nvPicPr>
        <p:blipFill rotWithShape="1">
          <a:blip r:embed="rId7">
            <a:alphaModFix/>
          </a:blip>
          <a:srcRect l="3161" t="43257" r="5233" b="18304"/>
          <a:stretch/>
        </p:blipFill>
        <p:spPr>
          <a:xfrm>
            <a:off x="272668" y="4797667"/>
            <a:ext cx="3874366" cy="1220534"/>
          </a:xfrm>
          <a:prstGeom prst="rect">
            <a:avLst/>
          </a:prstGeom>
          <a:noFill/>
          <a:ln>
            <a:noFill/>
          </a:ln>
        </p:spPr>
      </p:pic>
      <p:sp>
        <p:nvSpPr>
          <p:cNvPr id="1699" name="Shape 1699"/>
          <p:cNvSpPr txBox="1"/>
          <p:nvPr/>
        </p:nvSpPr>
        <p:spPr>
          <a:xfrm>
            <a:off x="1787150" y="6003801"/>
            <a:ext cx="745676" cy="4791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800">
                <a:solidFill>
                  <a:srgbClr val="595959"/>
                </a:solidFill>
                <a:latin typeface="Rokkitt"/>
                <a:ea typeface="Rokkitt"/>
                <a:cs typeface="Rokkitt"/>
                <a:sym typeface="Rokkitt"/>
              </a:rPr>
              <a:t>.35</a:t>
            </a:r>
          </a:p>
          <a:p>
            <a:pPr marL="228600" marR="0" lvl="0" indent="-228600" algn="l" rtl="0">
              <a:spcBef>
                <a:spcPts val="2000"/>
              </a:spcBef>
              <a:buClr>
                <a:schemeClr val="accent1"/>
              </a:buClr>
              <a:buFont typeface="Noto Sans Symbols"/>
              <a:buNone/>
            </a:pPr>
            <a:endParaRPr sz="1800">
              <a:solidFill>
                <a:srgbClr val="595959"/>
              </a:solidFill>
              <a:latin typeface="Rokkitt"/>
              <a:ea typeface="Rokkitt"/>
              <a:cs typeface="Rokkitt"/>
              <a:sym typeface="Rokkitt"/>
            </a:endParaRPr>
          </a:p>
        </p:txBody>
      </p:sp>
      <p:sp>
        <p:nvSpPr>
          <p:cNvPr id="1700" name="Shape 1700"/>
          <p:cNvSpPr/>
          <p:nvPr/>
        </p:nvSpPr>
        <p:spPr>
          <a:xfrm>
            <a:off x="722337" y="5981214"/>
            <a:ext cx="3160660" cy="37502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00"/>
                                        </p:tgtEl>
                                      </p:cBhvr>
                                    </p:animEffect>
                                    <p:set>
                                      <p:cBhvr>
                                        <p:cTn id="7" dur="1" fill="hold">
                                          <p:stCondLst>
                                            <p:cond delay="2000"/>
                                          </p:stCondLst>
                                        </p:cTn>
                                        <p:tgtEl>
                                          <p:spTgt spid="17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Shape 170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Kinetics and Equilibrium</a:t>
            </a:r>
          </a:p>
        </p:txBody>
      </p:sp>
      <p:sp>
        <p:nvSpPr>
          <p:cNvPr id="1706" name="Shape 1706"/>
          <p:cNvSpPr txBox="1">
            <a:spLocks noGrp="1"/>
          </p:cNvSpPr>
          <p:nvPr>
            <p:ph type="body" idx="1"/>
          </p:nvPr>
        </p:nvSpPr>
        <p:spPr>
          <a:xfrm>
            <a:off x="0" y="865237"/>
            <a:ext cx="8190957" cy="341513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Kinetics examines the rate at which reactions proceed. Rate laws are used to describe how reactant concentrations affect a reaction’s rate. Rate constants (k) in rate law expressions are determined experimentally at a given temperature.</a:t>
            </a:r>
          </a:p>
          <a:p>
            <a:pPr marL="228600" marR="0" lvl="0" indent="-228600" algn="l" rtl="0">
              <a:lnSpc>
                <a:spcPct val="90000"/>
              </a:lnSpc>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Equilibrium describes the state at which the rates of the forward reaction and the reverse reaction are constant and equal. </a:t>
            </a:r>
          </a:p>
          <a:p>
            <a:pPr marL="228600" marR="0" lvl="0" indent="-228600" algn="l" rtl="0">
              <a:lnSpc>
                <a:spcPct val="90000"/>
              </a:lnSpc>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If the rates are initially unequal (the system is not at equilibrium), the faster direction depletes its reactants, which feeds back to slow down that direction.  </a:t>
            </a:r>
          </a:p>
          <a:p>
            <a:pPr marL="228600" marR="0" lvl="0" indent="-228600" algn="l" rtl="0">
              <a:lnSpc>
                <a:spcPct val="90000"/>
              </a:lnSpc>
              <a:spcBef>
                <a:spcPts val="2000"/>
              </a:spcBef>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At the same time, the slower direction accumulates its reactants, speeding up the slower direction.  </a:t>
            </a:r>
          </a:p>
        </p:txBody>
      </p:sp>
      <p:sp>
        <p:nvSpPr>
          <p:cNvPr id="1707" name="Shape 170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708" name="Shape 1708"/>
          <p:cNvSpPr txBox="1"/>
          <p:nvPr/>
        </p:nvSpPr>
        <p:spPr>
          <a:xfrm>
            <a:off x="-91503" y="6242446"/>
            <a:ext cx="9144000" cy="8002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6.3: The student can connect kinetics to equilibrium by using reasoning, such as LeChatelier’s principle, to infer the relative rates of the forward and reverse reactions. </a:t>
            </a:r>
            <a:r>
              <a:rPr lang="en-US" sz="1000">
                <a:solidFill>
                  <a:schemeClr val="dk1"/>
                </a:solidFill>
                <a:latin typeface="Rokkitt"/>
                <a:ea typeface="Rokkitt"/>
                <a:cs typeface="Rokkitt"/>
                <a:sym typeface="Rokkitt"/>
              </a:rPr>
              <a:t>																	</a:t>
            </a:r>
          </a:p>
          <a:p>
            <a:pPr marL="0" marR="0" lvl="0" indent="0" algn="l" rtl="0">
              <a:spcBef>
                <a:spcPts val="0"/>
              </a:spcBef>
              <a:buNone/>
            </a:pPr>
            <a:endParaRPr sz="1000">
              <a:solidFill>
                <a:schemeClr val="dk1"/>
              </a:solidFill>
              <a:latin typeface="Rokkitt"/>
              <a:ea typeface="Rokkitt"/>
              <a:cs typeface="Rokkitt"/>
              <a:sym typeface="Rokkitt"/>
            </a:endParaRPr>
          </a:p>
        </p:txBody>
      </p:sp>
      <p:sp>
        <p:nvSpPr>
          <p:cNvPr id="1709" name="Shape 170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710" name="Shape 1710"/>
          <p:cNvPicPr preferRelativeResize="0"/>
          <p:nvPr/>
        </p:nvPicPr>
        <p:blipFill rotWithShape="1">
          <a:blip r:embed="rId5">
            <a:alphaModFix/>
          </a:blip>
          <a:srcRect l="7917" r="8851"/>
          <a:stretch/>
        </p:blipFill>
        <p:spPr>
          <a:xfrm>
            <a:off x="5955235" y="3972144"/>
            <a:ext cx="2942169" cy="2356604"/>
          </a:xfrm>
          <a:prstGeom prst="rect">
            <a:avLst/>
          </a:prstGeom>
          <a:noFill/>
          <a:ln>
            <a:noFill/>
          </a:ln>
        </p:spPr>
      </p:pic>
      <p:sp>
        <p:nvSpPr>
          <p:cNvPr id="1711" name="Shape 1711"/>
          <p:cNvSpPr txBox="1">
            <a:spLocks noGrp="1"/>
          </p:cNvSpPr>
          <p:nvPr>
            <p:ph type="body" idx="1"/>
          </p:nvPr>
        </p:nvSpPr>
        <p:spPr>
          <a:xfrm>
            <a:off x="0" y="3621098"/>
            <a:ext cx="6076114" cy="341513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These loops continue until the faster rate and the slower rate have become equal. </a:t>
            </a:r>
          </a:p>
          <a:p>
            <a:pPr marL="228600" marR="0" lvl="0" indent="-228600" algn="l" rtl="0">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In the graph to the right, after equilibrium has been achieved, additional hydrogen gas is added to the system. The system then consumes both H</a:t>
            </a:r>
            <a:r>
              <a:rPr lang="en-US" sz="1700" b="0" i="0" u="none" strike="noStrike" cap="none" baseline="-25000">
                <a:solidFill>
                  <a:srgbClr val="595959"/>
                </a:solidFill>
                <a:latin typeface="Rokkitt"/>
                <a:ea typeface="Rokkitt"/>
                <a:cs typeface="Rokkitt"/>
                <a:sym typeface="Rokkitt"/>
              </a:rPr>
              <a:t>2</a:t>
            </a:r>
            <a:r>
              <a:rPr lang="en-US" sz="1700" b="0" i="0" u="none" strike="noStrike" cap="none">
                <a:solidFill>
                  <a:srgbClr val="595959"/>
                </a:solidFill>
                <a:latin typeface="Rokkitt"/>
                <a:ea typeface="Rokkitt"/>
                <a:cs typeface="Rokkitt"/>
                <a:sym typeface="Rokkitt"/>
              </a:rPr>
              <a:t> and N</a:t>
            </a:r>
            <a:r>
              <a:rPr lang="en-US" sz="1700" b="0" i="0" u="none" strike="noStrike" cap="none" baseline="-25000">
                <a:solidFill>
                  <a:srgbClr val="595959"/>
                </a:solidFill>
                <a:latin typeface="Rokkitt"/>
                <a:ea typeface="Rokkitt"/>
                <a:cs typeface="Rokkitt"/>
                <a:sym typeface="Rokkitt"/>
              </a:rPr>
              <a:t>2</a:t>
            </a:r>
            <a:r>
              <a:rPr lang="en-US" sz="1700" b="0" i="0" u="none" strike="noStrike" cap="none">
                <a:solidFill>
                  <a:srgbClr val="595959"/>
                </a:solidFill>
                <a:latin typeface="Rokkitt"/>
                <a:ea typeface="Rokkitt"/>
                <a:cs typeface="Rokkitt"/>
                <a:sym typeface="Rokkitt"/>
              </a:rPr>
              <a:t> to form additional NH</a:t>
            </a:r>
            <a:r>
              <a:rPr lang="en-US" sz="1700" b="0" i="0" u="none" strike="noStrike" cap="none" baseline="-25000">
                <a:solidFill>
                  <a:srgbClr val="595959"/>
                </a:solidFill>
                <a:latin typeface="Rokkitt"/>
                <a:ea typeface="Rokkitt"/>
                <a:cs typeface="Rokkitt"/>
                <a:sym typeface="Rokkitt"/>
              </a:rPr>
              <a:t>3</a:t>
            </a:r>
            <a:r>
              <a:rPr lang="en-US" sz="1700" b="0" i="0" u="none" strike="noStrike" cap="none">
                <a:solidFill>
                  <a:srgbClr val="595959"/>
                </a:solidFill>
                <a:latin typeface="Rokkitt"/>
                <a:ea typeface="Rokkitt"/>
                <a:cs typeface="Rokkitt"/>
                <a:sym typeface="Rokkitt"/>
              </a:rPr>
              <a:t> molecules, eventually reestablishing equilibrium. </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pic>
        <p:nvPicPr>
          <p:cNvPr id="1716" name="Shape 1716"/>
          <p:cNvPicPr preferRelativeResize="0"/>
          <p:nvPr/>
        </p:nvPicPr>
        <p:blipFill rotWithShape="1">
          <a:blip r:embed="rId3">
            <a:alphaModFix/>
          </a:blip>
          <a:srcRect/>
          <a:stretch/>
        </p:blipFill>
        <p:spPr>
          <a:xfrm>
            <a:off x="2490596" y="3868939"/>
            <a:ext cx="4179759" cy="2068111"/>
          </a:xfrm>
          <a:prstGeom prst="rect">
            <a:avLst/>
          </a:prstGeom>
          <a:noFill/>
          <a:ln>
            <a:noFill/>
          </a:ln>
        </p:spPr>
      </p:pic>
      <p:sp>
        <p:nvSpPr>
          <p:cNvPr id="1717" name="Shape 171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1" u="none" strike="noStrike" cap="none">
                <a:solidFill>
                  <a:schemeClr val="accent1"/>
                </a:solidFill>
                <a:latin typeface="Rokkitt"/>
                <a:ea typeface="Rokkitt"/>
                <a:cs typeface="Rokkitt"/>
                <a:sym typeface="Rokkitt"/>
              </a:rPr>
              <a:t>Q</a:t>
            </a:r>
            <a:r>
              <a:rPr lang="en-US" sz="3600" b="0" i="0" u="none" strike="noStrike" cap="none">
                <a:solidFill>
                  <a:schemeClr val="accent1"/>
                </a:solidFill>
                <a:latin typeface="Rokkitt"/>
                <a:ea typeface="Rokkitt"/>
                <a:cs typeface="Rokkitt"/>
                <a:sym typeface="Rokkitt"/>
              </a:rPr>
              <a:t> vs. </a:t>
            </a:r>
            <a:r>
              <a:rPr lang="en-US" sz="3600" b="0" i="1" u="none" strike="noStrike" cap="none">
                <a:solidFill>
                  <a:schemeClr val="accent1"/>
                </a:solidFill>
                <a:latin typeface="Rokkitt"/>
                <a:ea typeface="Rokkitt"/>
                <a:cs typeface="Rokkitt"/>
                <a:sym typeface="Rokkitt"/>
              </a:rPr>
              <a:t>K</a:t>
            </a:r>
          </a:p>
        </p:txBody>
      </p:sp>
      <p:sp>
        <p:nvSpPr>
          <p:cNvPr id="1718" name="Shape 1718"/>
          <p:cNvSpPr txBox="1">
            <a:spLocks noGrp="1"/>
          </p:cNvSpPr>
          <p:nvPr>
            <p:ph type="body" idx="1"/>
          </p:nvPr>
        </p:nvSpPr>
        <p:spPr>
          <a:xfrm>
            <a:off x="0" y="1017471"/>
            <a:ext cx="8157538" cy="404974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Equilibrium is reacted when the rates of the forward reaction and the rates of the reverse reaction are equal, which is when </a:t>
            </a: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is equal to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Comparing </a:t>
            </a: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to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enables us to determine if a chemical system has achieved equilibrium or will need to move towards reactants or products to reach equilibrium.</a:t>
            </a:r>
          </a:p>
          <a:p>
            <a:pPr marL="0" marR="0" lvl="0" indent="0" algn="l" rtl="0">
              <a:spcBef>
                <a:spcPts val="2000"/>
              </a:spcBef>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    -  if </a:t>
            </a: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&lt;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the reaction will proceed in the forward direction until </a:t>
            </a: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  if </a:t>
            </a: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&gt;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the reaction will proceed in the reverse direction until </a:t>
            </a: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  if </a:t>
            </a:r>
            <a:r>
              <a:rPr lang="en-US" sz="1800" b="0" i="1" u="none" strike="noStrike" cap="none">
                <a:solidFill>
                  <a:srgbClr val="595959"/>
                </a:solidFill>
                <a:latin typeface="Rokkitt"/>
                <a:ea typeface="Rokkitt"/>
                <a:cs typeface="Rokkitt"/>
                <a:sym typeface="Rokkitt"/>
              </a:rPr>
              <a:t>Q </a:t>
            </a:r>
            <a:r>
              <a:rPr lang="en-US" sz="1800" b="0" i="0" u="none" strike="noStrike" cap="none">
                <a:solidFill>
                  <a:srgbClr val="595959"/>
                </a:solidFill>
                <a:latin typeface="Rokkitt"/>
                <a:ea typeface="Rokkitt"/>
                <a:cs typeface="Rokkitt"/>
                <a:sym typeface="Rokkitt"/>
              </a:rPr>
              <a:t>=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the reaction is at equilibrium, and the concentrations of</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reactants and products remain constant</a:t>
            </a:r>
          </a:p>
        </p:txBody>
      </p:sp>
      <p:sp>
        <p:nvSpPr>
          <p:cNvPr id="1719" name="Shape 171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720" name="Shape 1720"/>
          <p:cNvSpPr txBox="1"/>
          <p:nvPr/>
        </p:nvSpPr>
        <p:spPr>
          <a:xfrm>
            <a:off x="0" y="5986367"/>
            <a:ext cx="9144000" cy="10926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6.4: Given a set of initial conditions and the equilibrium constant, K, use the tendency of Q to approach K to predict and justify the prediction as to whether the reaction will proceed toward products or reactants as equilibrium is approached. </a:t>
            </a:r>
            <a:r>
              <a:rPr lang="en-US" sz="1000">
                <a:solidFill>
                  <a:schemeClr val="dk1"/>
                </a:solidFill>
                <a:latin typeface="Rokkitt"/>
                <a:ea typeface="Rokkitt"/>
                <a:cs typeface="Rokkitt"/>
                <a:sym typeface="Rokkitt"/>
              </a:rPr>
              <a:t>	</a:t>
            </a:r>
            <a:r>
              <a:rPr lang="en-US" sz="1100">
                <a:solidFill>
                  <a:schemeClr val="dk1"/>
                </a:solidFill>
                <a:latin typeface="Rokkitt"/>
                <a:ea typeface="Rokkitt"/>
                <a:cs typeface="Rokkitt"/>
                <a:sym typeface="Rokkitt"/>
              </a:rPr>
              <a:t>																</a:t>
            </a:r>
          </a:p>
        </p:txBody>
      </p:sp>
      <p:sp>
        <p:nvSpPr>
          <p:cNvPr id="1721" name="Shape 172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Shape 172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Calculating </a:t>
            </a:r>
            <a:r>
              <a:rPr lang="en-US" sz="3600" b="0" i="1" u="none" strike="noStrike" cap="none">
                <a:solidFill>
                  <a:schemeClr val="accent1"/>
                </a:solidFill>
                <a:latin typeface="Rokkitt"/>
                <a:ea typeface="Rokkitt"/>
                <a:cs typeface="Rokkitt"/>
                <a:sym typeface="Rokkitt"/>
              </a:rPr>
              <a:t>K</a:t>
            </a:r>
          </a:p>
        </p:txBody>
      </p:sp>
      <p:sp>
        <p:nvSpPr>
          <p:cNvPr id="1727" name="Shape 1727"/>
          <p:cNvSpPr txBox="1">
            <a:spLocks noGrp="1"/>
          </p:cNvSpPr>
          <p:nvPr>
            <p:ph type="body" idx="1"/>
          </p:nvPr>
        </p:nvSpPr>
        <p:spPr>
          <a:xfrm>
            <a:off x="498516" y="973990"/>
            <a:ext cx="8190957" cy="297793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Equilibrium constants can be determined using experimental concentrations of reactants and products at equilibrium.</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Steps:</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1) Write an equilibrium expression</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2) Determine equilibrium molar concentrations or partial pressures for all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substances in expression</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3) Substitute quantities into equilibrium expression and solve.</a:t>
            </a:r>
          </a:p>
        </p:txBody>
      </p:sp>
      <p:sp>
        <p:nvSpPr>
          <p:cNvPr id="1728" name="Shape 172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729" name="Shape 1729"/>
          <p:cNvSpPr txBox="1"/>
          <p:nvPr/>
        </p:nvSpPr>
        <p:spPr>
          <a:xfrm>
            <a:off x="0" y="6257605"/>
            <a:ext cx="9144000" cy="8156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6.5: The student can, given data (tabular, graphical, etc.) from which the state of a system at equilibrium can be obtained, calculate the equilibrium constant, K.</a:t>
            </a:r>
            <a:r>
              <a:rPr lang="en-US" sz="1100">
                <a:solidFill>
                  <a:schemeClr val="dk1"/>
                </a:solidFill>
                <a:latin typeface="Rokkitt"/>
                <a:ea typeface="Rokkitt"/>
                <a:cs typeface="Rokkitt"/>
                <a:sym typeface="Rokkitt"/>
              </a:rPr>
              <a:t>																</a:t>
            </a:r>
          </a:p>
        </p:txBody>
      </p:sp>
      <p:sp>
        <p:nvSpPr>
          <p:cNvPr id="1730" name="Shape 173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731" name="Shape 1731"/>
          <p:cNvSpPr txBox="1">
            <a:spLocks noGrp="1"/>
          </p:cNvSpPr>
          <p:nvPr>
            <p:ph type="body" idx="1"/>
          </p:nvPr>
        </p:nvSpPr>
        <p:spPr>
          <a:xfrm>
            <a:off x="498474" y="3345537"/>
            <a:ext cx="8190957" cy="297793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Example: Calculate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for the following system if 0.1908 mol CO</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0.0908 mol 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0.0092 CO, and 0.0092 mol 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O vapor are present in a 2.00 L vessel at equilibrium:</a:t>
            </a: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pic>
        <p:nvPicPr>
          <p:cNvPr id="1732" name="Shape 1732"/>
          <p:cNvPicPr preferRelativeResize="0"/>
          <p:nvPr/>
        </p:nvPicPr>
        <p:blipFill rotWithShape="1">
          <a:blip r:embed="rId5">
            <a:alphaModFix/>
          </a:blip>
          <a:srcRect/>
          <a:stretch/>
        </p:blipFill>
        <p:spPr>
          <a:xfrm>
            <a:off x="2040408" y="4240885"/>
            <a:ext cx="3657600" cy="431799"/>
          </a:xfrm>
          <a:prstGeom prst="rect">
            <a:avLst/>
          </a:prstGeom>
          <a:noFill/>
          <a:ln>
            <a:noFill/>
          </a:ln>
        </p:spPr>
      </p:pic>
      <p:sp>
        <p:nvSpPr>
          <p:cNvPr id="1733" name="Shape 1733"/>
          <p:cNvSpPr/>
          <p:nvPr/>
        </p:nvSpPr>
        <p:spPr>
          <a:xfrm>
            <a:off x="2414051" y="5024444"/>
            <a:ext cx="3160660" cy="707232"/>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pic>
        <p:nvPicPr>
          <p:cNvPr id="1734" name="Shape 1734" descr="Screen Shot 2016-04-09 at 2.12.05 PM.png"/>
          <p:cNvPicPr preferRelativeResize="0"/>
          <p:nvPr/>
        </p:nvPicPr>
        <p:blipFill rotWithShape="1">
          <a:blip r:embed="rId6">
            <a:alphaModFix/>
          </a:blip>
          <a:srcRect t="2296"/>
          <a:stretch/>
        </p:blipFill>
        <p:spPr>
          <a:xfrm>
            <a:off x="463181" y="1769816"/>
            <a:ext cx="8153143" cy="4227627"/>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1735" name="Shape 1735"/>
          <p:cNvSpPr txBox="1"/>
          <p:nvPr/>
        </p:nvSpPr>
        <p:spPr>
          <a:xfrm>
            <a:off x="7295067" y="-2846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33"/>
                                        </p:tgtEl>
                                      </p:cBhvr>
                                    </p:animEffect>
                                    <p:set>
                                      <p:cBhvr>
                                        <p:cTn id="7" dur="1" fill="hold">
                                          <p:stCondLst>
                                            <p:cond delay="2000"/>
                                          </p:stCondLst>
                                        </p:cTn>
                                        <p:tgtEl>
                                          <p:spTgt spid="17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Shape 1740"/>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Calculating </a:t>
            </a:r>
            <a:r>
              <a:rPr lang="en-US" sz="3600" b="0" i="1" u="none" strike="noStrike" cap="none">
                <a:solidFill>
                  <a:schemeClr val="accent1"/>
                </a:solidFill>
                <a:latin typeface="Rokkitt"/>
                <a:ea typeface="Rokkitt"/>
                <a:cs typeface="Rokkitt"/>
                <a:sym typeface="Rokkitt"/>
              </a:rPr>
              <a:t>K</a:t>
            </a:r>
          </a:p>
        </p:txBody>
      </p:sp>
      <p:sp>
        <p:nvSpPr>
          <p:cNvPr id="1741" name="Shape 1741"/>
          <p:cNvSpPr txBox="1">
            <a:spLocks noGrp="1"/>
          </p:cNvSpPr>
          <p:nvPr>
            <p:ph type="body" idx="1"/>
          </p:nvPr>
        </p:nvSpPr>
        <p:spPr>
          <a:xfrm>
            <a:off x="498516" y="973990"/>
            <a:ext cx="8190957" cy="297793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Equilibrium constants can also be determined from both initial and equilibrium concentrations using an ICE chart. </a:t>
            </a:r>
          </a:p>
          <a:p>
            <a:pPr marL="228600" marR="0" lvl="0" indent="-228600" algn="l" rtl="0">
              <a:lnSpc>
                <a:spcPct val="90000"/>
              </a:lnSpc>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Steps:</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1) Write an equilibrium expression</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2) Determine molar concentrations or partial pressures for all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substances in expression</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3) Determine equilibrium concentrations or partial pressures using an </a:t>
            </a:r>
            <a:r>
              <a:rPr lang="en-US" sz="1800" b="0" i="0" u="sng" strike="noStrike" cap="none">
                <a:solidFill>
                  <a:schemeClr val="hlink"/>
                </a:solidFill>
                <a:latin typeface="Rokkitt"/>
                <a:ea typeface="Rokkitt"/>
                <a:cs typeface="Rokkitt"/>
                <a:sym typeface="Rokkitt"/>
                <a:hlinkClick r:id="rId3"/>
              </a:rPr>
              <a:t>ICE </a:t>
            </a:r>
            <a:r>
              <a:rPr lang="en-US" sz="1800" b="0" i="0" u="sng" strike="noStrike" cap="none">
                <a:solidFill>
                  <a:schemeClr val="hlink"/>
                </a:solidFill>
                <a:latin typeface="Rokkitt"/>
                <a:ea typeface="Rokkitt"/>
                <a:cs typeface="Rokkitt"/>
                <a:sym typeface="Rokkitt"/>
                <a:hlinkClick r:id="rId3"/>
              </a:rPr>
              <a:t/>
            </a:r>
            <a:br>
              <a:rPr lang="en-US" sz="1800" b="0" i="0" u="sng" strike="noStrike" cap="none">
                <a:solidFill>
                  <a:schemeClr val="hlink"/>
                </a:solidFill>
                <a:latin typeface="Rokkitt"/>
                <a:ea typeface="Rokkitt"/>
                <a:cs typeface="Rokkitt"/>
                <a:sym typeface="Rokkitt"/>
                <a:hlinkClick r:id="rId3"/>
              </a:rPr>
            </a:br>
            <a:r>
              <a:rPr lang="en-US" sz="1800" b="0" i="0" u="sng" strike="noStrike" cap="none">
                <a:solidFill>
                  <a:schemeClr val="hlink"/>
                </a:solidFill>
                <a:latin typeface="Rokkitt"/>
                <a:ea typeface="Rokkitt"/>
                <a:cs typeface="Rokkitt"/>
                <a:sym typeface="Rokkitt"/>
                <a:hlinkClick r:id="rId3"/>
              </a:rPr>
              <a:t>     chart</a:t>
            </a:r>
            <a:r>
              <a:rPr lang="en-US" sz="1800" b="0" i="0" u="none" strike="noStrike" cap="none">
                <a:solidFill>
                  <a:srgbClr val="595959"/>
                </a:solidFill>
                <a:latin typeface="Rokkitt"/>
                <a:ea typeface="Rokkitt"/>
                <a:cs typeface="Rokkitt"/>
                <a:sym typeface="Rokkitt"/>
              </a:rPr>
              <a:t>.</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4) Substitute quantities into equilibrium expression and solve.</a:t>
            </a:r>
          </a:p>
        </p:txBody>
      </p:sp>
      <p:sp>
        <p:nvSpPr>
          <p:cNvPr id="1742" name="Shape 174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743" name="Shape 1743"/>
          <p:cNvSpPr txBox="1"/>
          <p:nvPr/>
        </p:nvSpPr>
        <p:spPr>
          <a:xfrm>
            <a:off x="0" y="6269933"/>
            <a:ext cx="9144000" cy="8156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6.5: Given data (tabular, graphical, etc.) from which the state of a system at equilibrium can be obtained, calculate the equilibrium constant, K.		</a:t>
            </a:r>
            <a:r>
              <a:rPr lang="en-US" sz="1100">
                <a:solidFill>
                  <a:schemeClr val="dk1"/>
                </a:solidFill>
                <a:latin typeface="Rokkitt"/>
                <a:ea typeface="Rokkitt"/>
                <a:cs typeface="Rokkitt"/>
                <a:sym typeface="Rokkitt"/>
              </a:rPr>
              <a:t>														</a:t>
            </a:r>
          </a:p>
        </p:txBody>
      </p:sp>
      <p:sp>
        <p:nvSpPr>
          <p:cNvPr id="1744" name="Shape 174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745" name="Shape 1745"/>
          <p:cNvSpPr txBox="1">
            <a:spLocks noGrp="1"/>
          </p:cNvSpPr>
          <p:nvPr>
            <p:ph type="body" idx="1"/>
          </p:nvPr>
        </p:nvSpPr>
        <p:spPr>
          <a:xfrm>
            <a:off x="498516" y="3880067"/>
            <a:ext cx="8190957" cy="297793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Example: Initially, a mixture of 0.100 M NO, 0.050 M H2, and 0.100 M H2O was allowed to reach equilibrium. No N2 was present initially. At equilibrium, NO had a concentration of 0.062 M. Determine the value of </a:t>
            </a:r>
            <a:r>
              <a:rPr lang="en-US" sz="1800" b="0" i="1" u="none" strike="noStrike" cap="none">
                <a:solidFill>
                  <a:srgbClr val="595959"/>
                </a:solidFill>
                <a:latin typeface="Rokkitt"/>
                <a:ea typeface="Rokkitt"/>
                <a:cs typeface="Rokkitt"/>
                <a:sym typeface="Rokkitt"/>
              </a:rPr>
              <a:t>K </a:t>
            </a:r>
            <a:r>
              <a:rPr lang="en-US" sz="1800" b="0" i="0" u="none" strike="noStrike" cap="none">
                <a:solidFill>
                  <a:srgbClr val="595959"/>
                </a:solidFill>
                <a:latin typeface="Rokkitt"/>
                <a:ea typeface="Rokkitt"/>
                <a:cs typeface="Rokkitt"/>
                <a:sym typeface="Rokkitt"/>
              </a:rPr>
              <a:t>for the reaction: </a:t>
            </a: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746" name="Shape 1746"/>
          <p:cNvSpPr/>
          <p:nvPr/>
        </p:nvSpPr>
        <p:spPr>
          <a:xfrm>
            <a:off x="2911500" y="5379919"/>
            <a:ext cx="3160660" cy="707232"/>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pic>
        <p:nvPicPr>
          <p:cNvPr id="1747" name="Shape 1747"/>
          <p:cNvPicPr preferRelativeResize="0"/>
          <p:nvPr/>
        </p:nvPicPr>
        <p:blipFill rotWithShape="1">
          <a:blip r:embed="rId6">
            <a:alphaModFix/>
          </a:blip>
          <a:srcRect/>
          <a:stretch/>
        </p:blipFill>
        <p:spPr>
          <a:xfrm>
            <a:off x="2514230" y="4770319"/>
            <a:ext cx="4140199" cy="406399"/>
          </a:xfrm>
          <a:prstGeom prst="rect">
            <a:avLst/>
          </a:prstGeom>
          <a:noFill/>
          <a:ln>
            <a:noFill/>
          </a:ln>
        </p:spPr>
      </p:pic>
      <p:sp>
        <p:nvSpPr>
          <p:cNvPr id="1748" name="Shape 1748"/>
          <p:cNvSpPr txBox="1"/>
          <p:nvPr/>
        </p:nvSpPr>
        <p:spPr>
          <a:xfrm>
            <a:off x="7311502" y="-49316"/>
            <a:ext cx="191805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Source</a:t>
            </a:r>
          </a:p>
        </p:txBody>
      </p:sp>
      <p:pic>
        <p:nvPicPr>
          <p:cNvPr id="1749" name="Shape 1749" descr="Screen Shot 2016-04-09 at 2.18.19 PM.png"/>
          <p:cNvPicPr preferRelativeResize="0"/>
          <p:nvPr/>
        </p:nvPicPr>
        <p:blipFill rotWithShape="1">
          <a:blip r:embed="rId8">
            <a:alphaModFix/>
          </a:blip>
          <a:srcRect/>
          <a:stretch/>
        </p:blipFill>
        <p:spPr>
          <a:xfrm>
            <a:off x="0" y="604120"/>
            <a:ext cx="9144000" cy="5646676"/>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46"/>
                                        </p:tgtEl>
                                      </p:cBhvr>
                                    </p:animEffect>
                                    <p:set>
                                      <p:cBhvr>
                                        <p:cTn id="7" dur="1" fill="hold">
                                          <p:stCondLst>
                                            <p:cond delay="2000"/>
                                          </p:stCondLst>
                                        </p:cTn>
                                        <p:tgtEl>
                                          <p:spTgt spid="174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49"/>
                                        </p:tgtEl>
                                        <p:attrNameLst>
                                          <p:attrName>style.visibility</p:attrName>
                                        </p:attrNameLst>
                                      </p:cBhvr>
                                      <p:to>
                                        <p:strVal val="visible"/>
                                      </p:to>
                                    </p:set>
                                    <p:animEffect transition="in" filter="fade">
                                      <p:cBhvr>
                                        <p:cTn id="10" dur="500"/>
                                        <p:tgtEl>
                                          <p:spTgt spid="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Shape 1754"/>
          <p:cNvSpPr txBox="1"/>
          <p:nvPr/>
        </p:nvSpPr>
        <p:spPr>
          <a:xfrm>
            <a:off x="6904621" y="5487419"/>
            <a:ext cx="218156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0.497 atm Cl</a:t>
            </a:r>
            <a:r>
              <a:rPr lang="en-US" sz="1800" b="1" baseline="-25000">
                <a:solidFill>
                  <a:schemeClr val="dk1"/>
                </a:solidFill>
                <a:latin typeface="Rokkitt"/>
                <a:ea typeface="Rokkitt"/>
                <a:cs typeface="Rokkitt"/>
                <a:sym typeface="Rokkitt"/>
              </a:rPr>
              <a:t>2</a:t>
            </a:r>
            <a:r>
              <a:rPr lang="en-US" sz="1800" b="1">
                <a:solidFill>
                  <a:schemeClr val="dk1"/>
                </a:solidFill>
                <a:latin typeface="Rokkitt"/>
                <a:ea typeface="Rokkitt"/>
                <a:cs typeface="Rokkitt"/>
                <a:sym typeface="Rokkitt"/>
              </a:rPr>
              <a:t> and </a:t>
            </a:r>
          </a:p>
          <a:p>
            <a:pPr marL="0" marR="0" lvl="0" indent="0" algn="l" rtl="0">
              <a:spcBef>
                <a:spcPts val="0"/>
              </a:spcBef>
              <a:buSzPct val="25000"/>
              <a:buNone/>
            </a:pPr>
            <a:r>
              <a:rPr lang="en-US" sz="1800" b="1">
                <a:solidFill>
                  <a:schemeClr val="dk1"/>
                </a:solidFill>
                <a:latin typeface="Rokkitt"/>
                <a:ea typeface="Rokkitt"/>
                <a:cs typeface="Rokkitt"/>
                <a:sym typeface="Rokkitt"/>
              </a:rPr>
              <a:t>0.00752 atm Cl</a:t>
            </a:r>
          </a:p>
        </p:txBody>
      </p:sp>
      <p:sp>
        <p:nvSpPr>
          <p:cNvPr id="1755" name="Shape 1755"/>
          <p:cNvSpPr txBox="1">
            <a:spLocks noGrp="1"/>
          </p:cNvSpPr>
          <p:nvPr>
            <p:ph type="title"/>
          </p:nvPr>
        </p:nvSpPr>
        <p:spPr>
          <a:xfrm>
            <a:off x="480870" y="-44252"/>
            <a:ext cx="8157538"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Calculating Equilibrium Concentrations with </a:t>
            </a:r>
            <a:r>
              <a:rPr lang="en-US" sz="3600" b="0" i="1" u="none" strike="noStrike" cap="none">
                <a:solidFill>
                  <a:schemeClr val="accent1"/>
                </a:solidFill>
                <a:latin typeface="Rokkitt"/>
                <a:ea typeface="Rokkitt"/>
                <a:cs typeface="Rokkitt"/>
                <a:sym typeface="Rokkitt"/>
              </a:rPr>
              <a:t>K</a:t>
            </a:r>
          </a:p>
        </p:txBody>
      </p:sp>
      <p:sp>
        <p:nvSpPr>
          <p:cNvPr id="1756" name="Shape 1756"/>
          <p:cNvSpPr txBox="1">
            <a:spLocks noGrp="1"/>
          </p:cNvSpPr>
          <p:nvPr>
            <p:ph type="body" idx="1"/>
          </p:nvPr>
        </p:nvSpPr>
        <p:spPr>
          <a:xfrm>
            <a:off x="59800" y="1053895"/>
            <a:ext cx="7896346" cy="501140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Equilibrium concentrations can be calculated using a </a:t>
            </a:r>
            <a:r>
              <a:rPr lang="en-US" sz="1800" b="0" i="1" u="none" strike="noStrike" cap="none">
                <a:solidFill>
                  <a:srgbClr val="595959"/>
                </a:solidFill>
                <a:latin typeface="Rokkitt"/>
                <a:ea typeface="Rokkitt"/>
                <a:cs typeface="Rokkitt"/>
                <a:sym typeface="Rokkitt"/>
              </a:rPr>
              <a:t>K </a:t>
            </a:r>
            <a:r>
              <a:rPr lang="en-US" sz="1800" b="0" i="0" u="none" strike="noStrike" cap="none">
                <a:solidFill>
                  <a:srgbClr val="595959"/>
                </a:solidFill>
                <a:latin typeface="Rokkitt"/>
                <a:ea typeface="Rokkitt"/>
                <a:cs typeface="Rokkitt"/>
                <a:sym typeface="Rokkitt"/>
              </a:rPr>
              <a:t>expression, the </a:t>
            </a:r>
            <a:r>
              <a:rPr lang="en-US" sz="1800" b="0" i="1" u="none" strike="noStrike" cap="none">
                <a:solidFill>
                  <a:srgbClr val="595959"/>
                </a:solidFill>
                <a:latin typeface="Rokkitt"/>
                <a:ea typeface="Rokkitt"/>
                <a:cs typeface="Rokkitt"/>
                <a:sym typeface="Rokkitt"/>
              </a:rPr>
              <a:t>K </a:t>
            </a:r>
            <a:r>
              <a:rPr lang="en-US" sz="1800" b="0" i="0" u="none" strike="noStrike" cap="none">
                <a:solidFill>
                  <a:srgbClr val="595959"/>
                </a:solidFill>
                <a:latin typeface="Rokkitt"/>
                <a:ea typeface="Rokkitt"/>
                <a:cs typeface="Rokkitt"/>
                <a:sym typeface="Rokkitt"/>
              </a:rPr>
              <a:t>constant, and initial concentrations or partial pressures of substances.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Steps: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1) Write an equilibrium expression for the reaction</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2) Set up an ICE table and fill in “initial” quantities</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3) Determine “changes” in the system in terms of x needed for the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system to achieve equilibrium</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4) Determine the “equilibrium” values for the system by adding the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“initial” and “change” values together</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5) Solve for x using the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expression and the “equilibrium” values.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Verify if the change in initial concentrations is negligible using the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     5% rule.</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6) Determine all equilibrium quantities using the value of x</a:t>
            </a:r>
          </a:p>
          <a:p>
            <a:pPr marL="228600" marR="0" lvl="0" indent="-228600" algn="l" rtl="0">
              <a:lnSpc>
                <a:spcPct val="90000"/>
              </a:lnSpc>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Example:  Given the following reaction at 1373 K: Cl</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(g)      2Cl(g), determine the equilibrium partial pressures of all species if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0.500 atm Cl</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is present initially. </a:t>
            </a:r>
            <a:r>
              <a:rPr lang="en-US" sz="1800" b="0" i="1" u="none" strike="noStrike" cap="none">
                <a:solidFill>
                  <a:srgbClr val="595959"/>
                </a:solidFill>
                <a:latin typeface="Rokkitt"/>
                <a:ea typeface="Rokkitt"/>
                <a:cs typeface="Rokkitt"/>
                <a:sym typeface="Rokkitt"/>
              </a:rPr>
              <a:t>K </a:t>
            </a:r>
            <a:r>
              <a:rPr lang="en-US" sz="1800" b="0" i="0" u="none" strike="noStrike" cap="none">
                <a:solidFill>
                  <a:srgbClr val="595959"/>
                </a:solidFill>
                <a:latin typeface="Rokkitt"/>
                <a:ea typeface="Rokkitt"/>
                <a:cs typeface="Rokkitt"/>
                <a:sym typeface="Rokkitt"/>
              </a:rPr>
              <a:t> = 1.13x10</a:t>
            </a:r>
            <a:r>
              <a:rPr lang="en-US" sz="1800" b="0" i="0" u="none" strike="noStrike" cap="none" baseline="30000">
                <a:solidFill>
                  <a:srgbClr val="595959"/>
                </a:solidFill>
                <a:latin typeface="Rokkitt"/>
                <a:ea typeface="Rokkitt"/>
                <a:cs typeface="Rokkitt"/>
                <a:sym typeface="Rokkitt"/>
              </a:rPr>
              <a:t>-4</a:t>
            </a:r>
            <a:r>
              <a:rPr lang="en-US" sz="1800" b="0" i="0" u="none" strike="noStrike" cap="none">
                <a:solidFill>
                  <a:srgbClr val="595959"/>
                </a:solidFill>
                <a:latin typeface="Rokkitt"/>
                <a:ea typeface="Rokkitt"/>
                <a:cs typeface="Rokkitt"/>
                <a:sym typeface="Rokkitt"/>
              </a:rPr>
              <a:t> for the reaction </a:t>
            </a:r>
            <a:br>
              <a:rPr lang="en-US" sz="1800" b="0" i="0" u="none" strike="noStrike" cap="none">
                <a:solidFill>
                  <a:srgbClr val="595959"/>
                </a:solidFill>
                <a:latin typeface="Rokkitt"/>
                <a:ea typeface="Rokkitt"/>
                <a:cs typeface="Rokkitt"/>
                <a:sym typeface="Rokkitt"/>
              </a:rPr>
            </a:br>
            <a:r>
              <a:rPr lang="en-US" sz="1800" b="0" i="0" u="none" strike="noStrike" cap="none">
                <a:solidFill>
                  <a:srgbClr val="595959"/>
                </a:solidFill>
                <a:latin typeface="Rokkitt"/>
                <a:ea typeface="Rokkitt"/>
                <a:cs typeface="Rokkitt"/>
                <a:sym typeface="Rokkitt"/>
              </a:rPr>
              <a:t>at 1373 K.</a:t>
            </a:r>
          </a:p>
        </p:txBody>
      </p:sp>
      <p:sp>
        <p:nvSpPr>
          <p:cNvPr id="1757" name="Shape 175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758" name="Shape 1758"/>
          <p:cNvSpPr txBox="1"/>
          <p:nvPr/>
        </p:nvSpPr>
        <p:spPr>
          <a:xfrm>
            <a:off x="0" y="6109657"/>
            <a:ext cx="9144000" cy="8771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6.6: Given a set of initial conditions (concentrations or partial pressures) and K, use stoichiometric relationships and the law of mass action (Q equals K at equilibrium) to determine qualitatively and/or quantitatively the conditions at equilibrium for a system involving a single reversible reaction.</a:t>
            </a:r>
            <a:r>
              <a:rPr lang="en-US" sz="900">
                <a:solidFill>
                  <a:schemeClr val="dk1"/>
                </a:solidFill>
                <a:latin typeface="Rokkitt"/>
                <a:ea typeface="Rokkitt"/>
                <a:cs typeface="Rokkitt"/>
                <a:sym typeface="Rokkitt"/>
              </a:rPr>
              <a:t>																</a:t>
            </a:r>
          </a:p>
        </p:txBody>
      </p:sp>
      <p:sp>
        <p:nvSpPr>
          <p:cNvPr id="1759" name="Shape 175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760" name="Shape 1760"/>
          <p:cNvSpPr/>
          <p:nvPr/>
        </p:nvSpPr>
        <p:spPr>
          <a:xfrm>
            <a:off x="6904621" y="5418967"/>
            <a:ext cx="2172534" cy="80818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a:t>
            </a:r>
          </a:p>
        </p:txBody>
      </p:sp>
      <p:pic>
        <p:nvPicPr>
          <p:cNvPr id="1761" name="Shape 1761"/>
          <p:cNvPicPr preferRelativeResize="0"/>
          <p:nvPr/>
        </p:nvPicPr>
        <p:blipFill rotWithShape="1">
          <a:blip r:embed="rId5">
            <a:alphaModFix/>
          </a:blip>
          <a:srcRect l="30520" t="31039" r="42481" b="38970"/>
          <a:stretch/>
        </p:blipFill>
        <p:spPr>
          <a:xfrm>
            <a:off x="6230478" y="4869951"/>
            <a:ext cx="242602" cy="1793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60"/>
                                        </p:tgtEl>
                                      </p:cBhvr>
                                    </p:animEffect>
                                    <p:set>
                                      <p:cBhvr>
                                        <p:cTn id="7" dur="1" fill="hold">
                                          <p:stCondLst>
                                            <p:cond delay="2000"/>
                                          </p:stCondLst>
                                        </p:cTn>
                                        <p:tgtEl>
                                          <p:spTgt spid="17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Shape 176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Magnitude of </a:t>
            </a:r>
            <a:r>
              <a:rPr lang="en-US" sz="3600" b="0" i="1" u="none" strike="noStrike" cap="none">
                <a:solidFill>
                  <a:schemeClr val="accent1"/>
                </a:solidFill>
                <a:latin typeface="Rokkitt"/>
                <a:ea typeface="Rokkitt"/>
                <a:cs typeface="Rokkitt"/>
                <a:sym typeface="Rokkitt"/>
              </a:rPr>
              <a:t>K</a:t>
            </a:r>
          </a:p>
        </p:txBody>
      </p:sp>
      <p:sp>
        <p:nvSpPr>
          <p:cNvPr id="1767" name="Shape 176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768" name="Shape 1768"/>
          <p:cNvSpPr txBox="1"/>
          <p:nvPr/>
        </p:nvSpPr>
        <p:spPr>
          <a:xfrm>
            <a:off x="0" y="600803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6.7: The student is able, for a reversible reaction that has a large or small K, to determine which chemical species will have very large versus very small concentrations at equilibrium. </a:t>
            </a:r>
          </a:p>
        </p:txBody>
      </p:sp>
      <p:sp>
        <p:nvSpPr>
          <p:cNvPr id="1769" name="Shape 176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770" name="Shape 1770"/>
          <p:cNvSpPr txBox="1">
            <a:spLocks noGrp="1"/>
          </p:cNvSpPr>
          <p:nvPr>
            <p:ph type="body" idx="2"/>
          </p:nvPr>
        </p:nvSpPr>
        <p:spPr>
          <a:xfrm>
            <a:off x="485629" y="1008744"/>
            <a:ext cx="7569156" cy="196595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For many reactions involving aqueous solutions,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is either very large (favoring the forward reaction) or very small (favoring the reverse reaction)</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size of </a:t>
            </a:r>
            <a:r>
              <a:rPr lang="en-US" sz="1800" b="0" i="1" u="none" strike="noStrike" cap="none">
                <a:solidFill>
                  <a:srgbClr val="595959"/>
                </a:solidFill>
                <a:latin typeface="Rokkitt"/>
                <a:ea typeface="Rokkitt"/>
                <a:cs typeface="Rokkitt"/>
                <a:sym typeface="Rokkitt"/>
              </a:rPr>
              <a:t>K</a:t>
            </a:r>
            <a:r>
              <a:rPr lang="en-US" sz="1800" b="0" i="0" u="none" strike="noStrike" cap="none">
                <a:solidFill>
                  <a:srgbClr val="595959"/>
                </a:solidFill>
                <a:latin typeface="Rokkitt"/>
                <a:ea typeface="Rokkitt"/>
                <a:cs typeface="Rokkitt"/>
                <a:sym typeface="Rokkitt"/>
              </a:rPr>
              <a:t> can be used to describe the relationship between the numbers of reactant and product particles present at equilibrium.</a:t>
            </a:r>
          </a:p>
        </p:txBody>
      </p:sp>
      <p:pic>
        <p:nvPicPr>
          <p:cNvPr id="1771" name="Shape 1771"/>
          <p:cNvPicPr preferRelativeResize="0">
            <a:picLocks noGrp="1"/>
          </p:cNvPicPr>
          <p:nvPr>
            <p:ph type="body" idx="1"/>
          </p:nvPr>
        </p:nvPicPr>
        <p:blipFill rotWithShape="1">
          <a:blip r:embed="rId5">
            <a:alphaModFix/>
          </a:blip>
          <a:srcRect t="15326" b="15326"/>
          <a:stretch/>
        </p:blipFill>
        <p:spPr>
          <a:xfrm>
            <a:off x="485629" y="3285521"/>
            <a:ext cx="8191499" cy="2439988"/>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Shape 1776"/>
          <p:cNvSpPr txBox="1">
            <a:spLocks noGrp="1"/>
          </p:cNvSpPr>
          <p:nvPr>
            <p:ph type="title"/>
          </p:nvPr>
        </p:nvSpPr>
        <p:spPr>
          <a:xfrm>
            <a:off x="498474" y="-9344"/>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Le Chatelier’s Principle</a:t>
            </a:r>
          </a:p>
        </p:txBody>
      </p:sp>
      <p:sp>
        <p:nvSpPr>
          <p:cNvPr id="1777" name="Shape 177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778" name="Shape 1778"/>
          <p:cNvSpPr txBox="1"/>
          <p:nvPr/>
        </p:nvSpPr>
        <p:spPr>
          <a:xfrm>
            <a:off x="0" y="6331578"/>
            <a:ext cx="9144000"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6.8: The student is able to use LeChatelier’s principle to predict the direction of the shift resulting from various possible stresses on a system at chemical equilibrium. </a:t>
            </a:r>
          </a:p>
        </p:txBody>
      </p:sp>
      <p:sp>
        <p:nvSpPr>
          <p:cNvPr id="1779" name="Shape 177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780" name="Shape 178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781" name="Shape 1781"/>
          <p:cNvSpPr txBox="1">
            <a:spLocks noGrp="1"/>
          </p:cNvSpPr>
          <p:nvPr>
            <p:ph type="body" idx="1"/>
          </p:nvPr>
        </p:nvSpPr>
        <p:spPr>
          <a:xfrm>
            <a:off x="498518" y="616449"/>
            <a:ext cx="6948610" cy="505354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This principle is used to describe changes that occur in a system that has achieved equilibrium.  There are three factors that can cause shifts in a system at equilibrium: concentration, pressure, and temperature.</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782" name="Shape 1782"/>
          <p:cNvSpPr txBox="1"/>
          <p:nvPr/>
        </p:nvSpPr>
        <p:spPr>
          <a:xfrm>
            <a:off x="6808067" y="-32651"/>
            <a:ext cx="13711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Animation</a:t>
            </a:r>
          </a:p>
        </p:txBody>
      </p:sp>
      <p:graphicFrame>
        <p:nvGraphicFramePr>
          <p:cNvPr id="1783" name="Shape 1783"/>
          <p:cNvGraphicFramePr/>
          <p:nvPr/>
        </p:nvGraphicFramePr>
        <p:xfrm>
          <a:off x="376637" y="1845735"/>
          <a:ext cx="3000000" cy="3000000"/>
        </p:xfrm>
        <a:graphic>
          <a:graphicData uri="http://schemas.openxmlformats.org/drawingml/2006/table">
            <a:tbl>
              <a:tblPr firstRow="1" bandRow="1">
                <a:noFill/>
                <a:tableStyleId>{1A6FC3C2-D3A7-49DA-A32B-A970C30729E0}</a:tableStyleId>
              </a:tblPr>
              <a:tblGrid>
                <a:gridCol w="3280975"/>
                <a:gridCol w="4397175"/>
              </a:tblGrid>
              <a:tr h="370850">
                <a:tc>
                  <a:txBody>
                    <a:bodyPr/>
                    <a:lstStyle/>
                    <a:p>
                      <a:pPr marL="0" marR="0" lvl="0" indent="0" algn="ctr" rtl="0">
                        <a:spcBef>
                          <a:spcPts val="0"/>
                        </a:spcBef>
                        <a:buSzPct val="25000"/>
                        <a:buNone/>
                      </a:pPr>
                      <a:r>
                        <a:rPr lang="en-US" sz="1400" u="sng"/>
                        <a:t>Change</a:t>
                      </a:r>
                    </a:p>
                  </a:txBody>
                  <a:tcPr marL="91450" marR="91450" marT="45725" marB="45725"/>
                </a:tc>
                <a:tc>
                  <a:txBody>
                    <a:bodyPr/>
                    <a:lstStyle/>
                    <a:p>
                      <a:pPr marL="0" marR="0" lvl="0" indent="0" algn="ctr" rtl="0">
                        <a:spcBef>
                          <a:spcPts val="0"/>
                        </a:spcBef>
                        <a:buSzPct val="25000"/>
                        <a:buNone/>
                      </a:pPr>
                      <a:r>
                        <a:rPr lang="en-US" sz="1400" u="sng"/>
                        <a:t>Direction System Shifts to Reestablish Equilibrium</a:t>
                      </a:r>
                    </a:p>
                  </a:txBody>
                  <a:tcPr marL="91450" marR="91450" marT="45725" marB="45725"/>
                </a:tc>
              </a:tr>
              <a:tr h="370850">
                <a:tc>
                  <a:txBody>
                    <a:bodyPr/>
                    <a:lstStyle/>
                    <a:p>
                      <a:pPr marL="0" marR="0" lvl="0" indent="0" algn="ctr" rtl="0">
                        <a:spcBef>
                          <a:spcPts val="0"/>
                        </a:spcBef>
                        <a:buSzPct val="25000"/>
                        <a:buNone/>
                      </a:pPr>
                      <a:r>
                        <a:rPr lang="en-US" sz="1400"/>
                        <a:t>Adding a reactant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tr>
              <a:tr h="370850">
                <a:tc>
                  <a:txBody>
                    <a:bodyPr/>
                    <a:lstStyle/>
                    <a:p>
                      <a:pPr marL="0" marR="0" lvl="0" indent="0" algn="ctr" rtl="0">
                        <a:spcBef>
                          <a:spcPts val="0"/>
                        </a:spcBef>
                        <a:buSzPct val="25000"/>
                        <a:buNone/>
                      </a:pPr>
                      <a:r>
                        <a:rPr lang="en-US" sz="1400"/>
                        <a:t>Adding a product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tr>
              <a:tr h="370850">
                <a:tc>
                  <a:txBody>
                    <a:bodyPr/>
                    <a:lstStyle/>
                    <a:p>
                      <a:pPr marL="0" marR="0" lvl="0" indent="0" algn="ctr" rtl="0">
                        <a:spcBef>
                          <a:spcPts val="0"/>
                        </a:spcBef>
                        <a:buSzPct val="25000"/>
                        <a:buNone/>
                      </a:pPr>
                      <a:r>
                        <a:rPr lang="en-US" sz="1400"/>
                        <a:t>Removing a reactant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tr>
              <a:tr h="370850">
                <a:tc>
                  <a:txBody>
                    <a:bodyPr/>
                    <a:lstStyle/>
                    <a:p>
                      <a:pPr marL="0" marR="0" lvl="0" indent="0" algn="ctr" rtl="0">
                        <a:spcBef>
                          <a:spcPts val="0"/>
                        </a:spcBef>
                        <a:buSzPct val="25000"/>
                        <a:buNone/>
                      </a:pPr>
                      <a:r>
                        <a:rPr lang="en-US" sz="1400"/>
                        <a:t>Removing a product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tr>
              <a:tr h="370850">
                <a:tc>
                  <a:txBody>
                    <a:bodyPr/>
                    <a:lstStyle/>
                    <a:p>
                      <a:pPr marL="0" marR="0" lvl="0" indent="0" algn="ctr" rtl="0">
                        <a:spcBef>
                          <a:spcPts val="0"/>
                        </a:spcBef>
                        <a:buSzPct val="25000"/>
                        <a:buNone/>
                      </a:pPr>
                      <a:r>
                        <a:rPr lang="en-US" sz="1400"/>
                        <a:t>Increasing pressure </a:t>
                      </a:r>
                      <a:br>
                        <a:rPr lang="en-US" sz="1400"/>
                      </a:br>
                      <a:r>
                        <a:rPr lang="en-US" sz="1400"/>
                        <a:t>(decreasing volume)</a:t>
                      </a:r>
                    </a:p>
                  </a:txBody>
                  <a:tcPr marL="91450" marR="91450" marT="45725" marB="45725"/>
                </a:tc>
                <a:tc>
                  <a:txBody>
                    <a:bodyPr/>
                    <a:lstStyle/>
                    <a:p>
                      <a:pPr marL="0" marR="0" lvl="0" indent="0" algn="ctr" rtl="0">
                        <a:spcBef>
                          <a:spcPts val="0"/>
                        </a:spcBef>
                        <a:buSzPct val="25000"/>
                        <a:buNone/>
                      </a:pPr>
                      <a:r>
                        <a:rPr lang="en-US" sz="1400"/>
                        <a:t>Shifts toward less gas molecules</a:t>
                      </a:r>
                    </a:p>
                  </a:txBody>
                  <a:tcPr marL="91450" marR="91450" marT="45725" marB="45725"/>
                </a:tc>
              </a:tr>
              <a:tr h="370850">
                <a:tc>
                  <a:txBody>
                    <a:bodyPr/>
                    <a:lstStyle/>
                    <a:p>
                      <a:pPr marL="0" marR="0" lvl="0" indent="0" algn="ctr" rtl="0">
                        <a:spcBef>
                          <a:spcPts val="0"/>
                        </a:spcBef>
                        <a:buSzPct val="25000"/>
                        <a:buNone/>
                      </a:pPr>
                      <a:r>
                        <a:rPr lang="en-US" sz="1400"/>
                        <a:t>Decreasing pressure </a:t>
                      </a:r>
                      <a:br>
                        <a:rPr lang="en-US" sz="1400"/>
                      </a:br>
                      <a:r>
                        <a:rPr lang="en-US" sz="1400"/>
                        <a:t>(increasing volume)</a:t>
                      </a:r>
                    </a:p>
                  </a:txBody>
                  <a:tcPr marL="91450" marR="91450" marT="45725" marB="45725"/>
                </a:tc>
                <a:tc>
                  <a:txBody>
                    <a:bodyPr/>
                    <a:lstStyle/>
                    <a:p>
                      <a:pPr marL="0" marR="0" lvl="0" indent="0" algn="ctr" rtl="0">
                        <a:spcBef>
                          <a:spcPts val="0"/>
                        </a:spcBef>
                        <a:buSzPct val="25000"/>
                        <a:buNone/>
                      </a:pPr>
                      <a:r>
                        <a:rPr lang="en-US" sz="1400"/>
                        <a:t>Shifts towards more gas molecules</a:t>
                      </a:r>
                    </a:p>
                  </a:txBody>
                  <a:tcPr marL="91450" marR="91450" marT="45725" marB="45725"/>
                </a:tc>
              </a:tr>
              <a:tr h="370850">
                <a:tc>
                  <a:txBody>
                    <a:bodyPr/>
                    <a:lstStyle/>
                    <a:p>
                      <a:pPr marL="0" marR="0" lvl="0" indent="0" algn="ctr" rtl="0">
                        <a:spcBef>
                          <a:spcPts val="0"/>
                        </a:spcBef>
                        <a:buSzPct val="25000"/>
                        <a:buNone/>
                      </a:pPr>
                      <a:r>
                        <a:rPr lang="en-US" sz="1400"/>
                        <a:t>Adding an inert gas</a:t>
                      </a:r>
                    </a:p>
                  </a:txBody>
                  <a:tcPr marL="91450" marR="91450" marT="45725" marB="45725"/>
                </a:tc>
                <a:tc>
                  <a:txBody>
                    <a:bodyPr/>
                    <a:lstStyle/>
                    <a:p>
                      <a:pPr marL="0" marR="0" lvl="0" indent="0" algn="ctr" rtl="0">
                        <a:spcBef>
                          <a:spcPts val="0"/>
                        </a:spcBef>
                        <a:buSzPct val="25000"/>
                        <a:buNone/>
                      </a:pPr>
                      <a:r>
                        <a:rPr lang="en-US" sz="1400"/>
                        <a:t>No effect</a:t>
                      </a:r>
                    </a:p>
                  </a:txBody>
                  <a:tcPr marL="91450" marR="91450" marT="45725" marB="45725"/>
                </a:tc>
              </a:tr>
              <a:tr h="370850">
                <a:tc>
                  <a:txBody>
                    <a:bodyPr/>
                    <a:lstStyle/>
                    <a:p>
                      <a:pPr marL="0" marR="0" lvl="0" indent="0" algn="ctr" rtl="0">
                        <a:spcBef>
                          <a:spcPts val="0"/>
                        </a:spcBef>
                        <a:buSzPct val="25000"/>
                        <a:buNone/>
                      </a:pPr>
                      <a:r>
                        <a:rPr lang="en-US" sz="1400"/>
                        <a:t>Increasing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products</a:t>
                      </a:r>
                    </a:p>
                    <a:p>
                      <a:pPr marL="0" marR="0" lvl="0" indent="0" algn="ctr" rtl="0">
                        <a:spcBef>
                          <a:spcPts val="0"/>
                        </a:spcBef>
                        <a:buSzPct val="25000"/>
                        <a:buNone/>
                      </a:pPr>
                      <a:r>
                        <a:rPr lang="en-US" sz="1400"/>
                        <a:t>Exothermic: shifts towards products</a:t>
                      </a:r>
                    </a:p>
                  </a:txBody>
                  <a:tcPr marL="91450" marR="91450" marT="45725" marB="45725"/>
                </a:tc>
              </a:tr>
              <a:tr h="370850">
                <a:tc>
                  <a:txBody>
                    <a:bodyPr/>
                    <a:lstStyle/>
                    <a:p>
                      <a:pPr marL="0" marR="0" lvl="0" indent="0" algn="ctr" rtl="0">
                        <a:spcBef>
                          <a:spcPts val="0"/>
                        </a:spcBef>
                        <a:buSzPct val="25000"/>
                        <a:buNone/>
                      </a:pPr>
                      <a:r>
                        <a:rPr lang="en-US" sz="1400"/>
                        <a:t>Decreasing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reactants</a:t>
                      </a:r>
                    </a:p>
                    <a:p>
                      <a:pPr marL="0" marR="0" lvl="0" indent="0" algn="ctr" rtl="0">
                        <a:spcBef>
                          <a:spcPts val="0"/>
                        </a:spcBef>
                        <a:buSzPct val="25000"/>
                        <a:buNone/>
                      </a:pPr>
                      <a:r>
                        <a:rPr lang="en-US" sz="1400"/>
                        <a:t>Exothermic: shifts towards products</a:t>
                      </a:r>
                    </a:p>
                  </a:txBody>
                  <a:tcPr marL="91450" marR="91450" marT="45725" marB="457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Electronic Structure of the Atom: Higher Ionization Energies</a:t>
            </a:r>
          </a:p>
        </p:txBody>
      </p:sp>
      <p:sp>
        <p:nvSpPr>
          <p:cNvPr id="353" name="Shape 353"/>
          <p:cNvSpPr txBox="1">
            <a:spLocks noGrp="1"/>
          </p:cNvSpPr>
          <p:nvPr>
            <p:ph type="body" idx="2"/>
          </p:nvPr>
        </p:nvSpPr>
        <p:spPr>
          <a:xfrm>
            <a:off x="5117521" y="1470525"/>
            <a:ext cx="3189429"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2</a:t>
            </a:r>
            <a:r>
              <a:rPr lang="en-US" sz="1800" b="0" i="0" u="none" strike="noStrike" cap="none" baseline="30000">
                <a:solidFill>
                  <a:srgbClr val="595959"/>
                </a:solidFill>
                <a:latin typeface="Rokkitt"/>
                <a:ea typeface="Rokkitt"/>
                <a:cs typeface="Rokkitt"/>
                <a:sym typeface="Rokkitt"/>
              </a:rPr>
              <a:t>nd</a:t>
            </a:r>
            <a:r>
              <a:rPr lang="en-US" sz="1800" b="0" i="0" u="none" strike="noStrike" cap="none">
                <a:solidFill>
                  <a:srgbClr val="595959"/>
                </a:solidFill>
                <a:latin typeface="Rokkitt"/>
                <a:ea typeface="Rokkitt"/>
                <a:cs typeface="Rokkitt"/>
                <a:sym typeface="Rokkitt"/>
              </a:rPr>
              <a:t> &amp; subsequent IE’s increase as coulombic attraction of remaining e</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’s to nucleus increases</a:t>
            </a:r>
          </a:p>
          <a:p>
            <a:pPr marL="0" marR="0" lvl="0" indent="0" algn="ctr" rtl="0">
              <a:spcBef>
                <a:spcPts val="60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X</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 IE             X</a:t>
            </a:r>
            <a:r>
              <a:rPr lang="en-US" sz="1800" b="0" i="0" u="none" strike="noStrike" cap="none" baseline="30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 e</a:t>
            </a:r>
            <a:r>
              <a:rPr lang="en-US" sz="1800" b="0" i="0" u="none" strike="noStrike" cap="none" baseline="30000">
                <a:solidFill>
                  <a:srgbClr val="595959"/>
                </a:solidFill>
                <a:latin typeface="Rokkitt"/>
                <a:ea typeface="Rokkitt"/>
                <a:cs typeface="Rokkitt"/>
                <a:sym typeface="Rokkitt"/>
              </a:rPr>
              <a:t>–</a:t>
            </a:r>
          </a:p>
          <a:p>
            <a:pPr marL="0" marR="0" lvl="0" indent="0" algn="ctr" rtl="0">
              <a:spcBef>
                <a:spcPts val="60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X</a:t>
            </a:r>
            <a:r>
              <a:rPr lang="en-US" sz="1800" b="0" i="0" u="none" strike="noStrike" cap="none" baseline="30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 IE             X</a:t>
            </a:r>
            <a:r>
              <a:rPr lang="en-US" sz="1800" b="0" i="0" u="none" strike="noStrike" cap="none" baseline="30000">
                <a:solidFill>
                  <a:srgbClr val="595959"/>
                </a:solidFill>
                <a:latin typeface="Rokkitt"/>
                <a:ea typeface="Rokkitt"/>
                <a:cs typeface="Rokkitt"/>
                <a:sym typeface="Rokkitt"/>
              </a:rPr>
              <a:t>3+</a:t>
            </a:r>
            <a:r>
              <a:rPr lang="en-US" sz="1800" b="0" i="0" u="none" strike="noStrike" cap="none">
                <a:solidFill>
                  <a:srgbClr val="595959"/>
                </a:solidFill>
                <a:latin typeface="Rokkitt"/>
                <a:ea typeface="Rokkitt"/>
                <a:cs typeface="Rokkitt"/>
                <a:sym typeface="Rokkitt"/>
              </a:rPr>
              <a:t> + e</a:t>
            </a:r>
            <a:r>
              <a:rPr lang="en-US" sz="1800" b="0" i="0" u="none" strike="noStrike" cap="none" baseline="30000">
                <a:solidFill>
                  <a:srgbClr val="595959"/>
                </a:solidFill>
                <a:latin typeface="Rokkitt"/>
                <a:ea typeface="Rokkitt"/>
                <a:cs typeface="Rokkitt"/>
                <a:sym typeface="Rokkitt"/>
              </a:rPr>
              <a:t>–</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Large jump in IE when removing less-shielded core electrons </a:t>
            </a:r>
          </a:p>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54" name="Shape 35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355" name="Shape 355"/>
          <p:cNvSpPr txBox="1"/>
          <p:nvPr/>
        </p:nvSpPr>
        <p:spPr>
          <a:xfrm>
            <a:off x="0" y="6183630"/>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1.8: </a:t>
            </a:r>
            <a:r>
              <a:rPr lang="en-US" sz="1800">
                <a:solidFill>
                  <a:srgbClr val="000000"/>
                </a:solidFill>
                <a:latin typeface="Calibri"/>
                <a:ea typeface="Calibri"/>
                <a:cs typeface="Calibri"/>
                <a:sym typeface="Calibri"/>
              </a:rPr>
              <a:t>The student is able to explain the distribution of electrons using Coulomb’s law to analyze measured energies.</a:t>
            </a:r>
            <a:r>
              <a:rPr lang="en-US" sz="1800">
                <a:solidFill>
                  <a:schemeClr val="dk1"/>
                </a:solidFill>
                <a:latin typeface="Rokkitt"/>
                <a:ea typeface="Rokkitt"/>
                <a:cs typeface="Rokkitt"/>
                <a:sym typeface="Rokkitt"/>
              </a:rPr>
              <a:t>														</a:t>
            </a:r>
          </a:p>
        </p:txBody>
      </p:sp>
      <p:sp>
        <p:nvSpPr>
          <p:cNvPr id="356" name="Shape 35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357" name="Shape 35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358" name="Shape 358" descr="Ionization Energy Table.png"/>
          <p:cNvPicPr preferRelativeResize="0"/>
          <p:nvPr/>
        </p:nvPicPr>
        <p:blipFill rotWithShape="1">
          <a:blip r:embed="rId5">
            <a:alphaModFix/>
          </a:blip>
          <a:srcRect/>
          <a:stretch/>
        </p:blipFill>
        <p:spPr>
          <a:xfrm>
            <a:off x="186772" y="1880672"/>
            <a:ext cx="5075800" cy="3548445"/>
          </a:xfrm>
          <a:prstGeom prst="rect">
            <a:avLst/>
          </a:prstGeom>
          <a:noFill/>
          <a:ln>
            <a:noFill/>
          </a:ln>
        </p:spPr>
      </p:pic>
      <p:cxnSp>
        <p:nvCxnSpPr>
          <p:cNvPr id="359" name="Shape 359"/>
          <p:cNvCxnSpPr/>
          <p:nvPr/>
        </p:nvCxnSpPr>
        <p:spPr>
          <a:xfrm>
            <a:off x="6415421" y="2828635"/>
            <a:ext cx="519545" cy="0"/>
          </a:xfrm>
          <a:prstGeom prst="straightConnector1">
            <a:avLst/>
          </a:prstGeom>
          <a:noFill/>
          <a:ln w="25400" cap="flat" cmpd="sng">
            <a:solidFill>
              <a:schemeClr val="dk1"/>
            </a:solidFill>
            <a:prstDash val="solid"/>
            <a:round/>
            <a:headEnd type="none" w="med" len="med"/>
            <a:tailEnd type="stealth" w="med" len="med"/>
          </a:ln>
        </p:spPr>
      </p:cxnSp>
      <p:cxnSp>
        <p:nvCxnSpPr>
          <p:cNvPr id="360" name="Shape 360"/>
          <p:cNvCxnSpPr/>
          <p:nvPr/>
        </p:nvCxnSpPr>
        <p:spPr>
          <a:xfrm>
            <a:off x="6427871" y="3200400"/>
            <a:ext cx="519545" cy="0"/>
          </a:xfrm>
          <a:prstGeom prst="straightConnector1">
            <a:avLst/>
          </a:prstGeom>
          <a:noFill/>
          <a:ln w="25400" cap="flat" cmpd="sng">
            <a:solidFill>
              <a:schemeClr val="dk1"/>
            </a:solidFill>
            <a:prstDash val="solid"/>
            <a:round/>
            <a:headEnd type="none" w="med" len="med"/>
            <a:tailEnd type="stealth" w="med" len="med"/>
          </a:ln>
        </p:spPr>
      </p:cxnSp>
      <p:pic>
        <p:nvPicPr>
          <p:cNvPr id="361" name="Shape 361" descr="Successive IE Question.png"/>
          <p:cNvPicPr preferRelativeResize="0"/>
          <p:nvPr/>
        </p:nvPicPr>
        <p:blipFill rotWithShape="1">
          <a:blip r:embed="rId6">
            <a:alphaModFix/>
          </a:blip>
          <a:srcRect/>
          <a:stretch/>
        </p:blipFill>
        <p:spPr>
          <a:xfrm>
            <a:off x="1085162" y="1880672"/>
            <a:ext cx="6969624" cy="308571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62" name="Shape 362"/>
          <p:cNvSpPr/>
          <p:nvPr/>
        </p:nvSpPr>
        <p:spPr>
          <a:xfrm>
            <a:off x="1149741" y="3913908"/>
            <a:ext cx="6840087" cy="105140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par>
                                <p:cTn id="8" presetID="10" presetClass="entr" presetSubtype="0" fill="hold" nodeType="withEffect">
                                  <p:stCondLst>
                                    <p:cond delay="0"/>
                                  </p:stCondLst>
                                  <p:childTnLst>
                                    <p:set>
                                      <p:cBhvr>
                                        <p:cTn id="9" dur="1" fill="hold">
                                          <p:stCondLst>
                                            <p:cond delay="0"/>
                                          </p:stCondLst>
                                        </p:cTn>
                                        <p:tgtEl>
                                          <p:spTgt spid="362"/>
                                        </p:tgtEl>
                                        <p:attrNameLst>
                                          <p:attrName>style.visibility</p:attrName>
                                        </p:attrNameLst>
                                      </p:cBhvr>
                                      <p:to>
                                        <p:strVal val="visible"/>
                                      </p:to>
                                    </p:set>
                                    <p:animEffect transition="in" filter="fade">
                                      <p:cBhvr>
                                        <p:cTn id="10" dur="500"/>
                                        <p:tgtEl>
                                          <p:spTgt spid="3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62"/>
                                        </p:tgtEl>
                                      </p:cBhvr>
                                    </p:animEffect>
                                    <p:set>
                                      <p:cBhvr>
                                        <p:cTn id="15" dur="1" fill="hold">
                                          <p:stCondLst>
                                            <p:cond delay="2000"/>
                                          </p:stCondLst>
                                        </p:cTn>
                                        <p:tgtEl>
                                          <p:spTgt spid="3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Shape 1788"/>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Experimentally Examining </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Le Chatelier’s Principle</a:t>
            </a:r>
          </a:p>
        </p:txBody>
      </p:sp>
      <p:sp>
        <p:nvSpPr>
          <p:cNvPr id="1789" name="Shape 178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790" name="Shape 1790"/>
          <p:cNvSpPr txBox="1"/>
          <p:nvPr/>
        </p:nvSpPr>
        <p:spPr>
          <a:xfrm>
            <a:off x="0" y="6282262"/>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6.9: The student is able to use LeChatelier’s principle to design a set of conditions that will optimize a desired outcome, such as product yield. </a:t>
            </a:r>
          </a:p>
        </p:txBody>
      </p:sp>
      <p:sp>
        <p:nvSpPr>
          <p:cNvPr id="1791" name="Shape 1791"/>
          <p:cNvSpPr txBox="1">
            <a:spLocks noGrp="1"/>
          </p:cNvSpPr>
          <p:nvPr>
            <p:ph type="body" idx="1"/>
          </p:nvPr>
        </p:nvSpPr>
        <p:spPr>
          <a:xfrm>
            <a:off x="485629" y="1558941"/>
            <a:ext cx="7569156" cy="196595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Systems at equilibrium can be examined using Le Chatelier’s Principle by measuring its properties, including pH, temperature, solution color (absorbance)</a:t>
            </a:r>
          </a:p>
        </p:txBody>
      </p:sp>
      <p:sp>
        <p:nvSpPr>
          <p:cNvPr id="1792" name="Shape 1792"/>
          <p:cNvSpPr txBox="1"/>
          <p:nvPr/>
        </p:nvSpPr>
        <p:spPr>
          <a:xfrm>
            <a:off x="6808067" y="-32651"/>
            <a:ext cx="13711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Animation</a:t>
            </a:r>
          </a:p>
        </p:txBody>
      </p:sp>
      <p:sp>
        <p:nvSpPr>
          <p:cNvPr id="1793" name="Shape 179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1794" name="Shape 1794"/>
          <p:cNvPicPr preferRelativeResize="0"/>
          <p:nvPr/>
        </p:nvPicPr>
        <p:blipFill rotWithShape="1">
          <a:blip r:embed="rId6">
            <a:alphaModFix/>
          </a:blip>
          <a:srcRect t="19045" b="2870"/>
          <a:stretch/>
        </p:blipFill>
        <p:spPr>
          <a:xfrm>
            <a:off x="4155098" y="2988435"/>
            <a:ext cx="4946755" cy="2896935"/>
          </a:xfrm>
          <a:prstGeom prst="rect">
            <a:avLst/>
          </a:prstGeom>
          <a:noFill/>
          <a:ln w="9525" cap="flat" cmpd="sng">
            <a:solidFill>
              <a:schemeClr val="accent1"/>
            </a:solidFill>
            <a:prstDash val="solid"/>
            <a:round/>
            <a:headEnd type="none" w="med" len="med"/>
            <a:tailEnd type="none" w="med" len="med"/>
          </a:ln>
        </p:spPr>
      </p:pic>
      <p:pic>
        <p:nvPicPr>
          <p:cNvPr id="1795" name="Shape 1795"/>
          <p:cNvPicPr preferRelativeResize="0"/>
          <p:nvPr/>
        </p:nvPicPr>
        <p:blipFill rotWithShape="1">
          <a:blip r:embed="rId7">
            <a:alphaModFix/>
          </a:blip>
          <a:srcRect/>
          <a:stretch/>
        </p:blipFill>
        <p:spPr>
          <a:xfrm>
            <a:off x="501287" y="3068842"/>
            <a:ext cx="3431879" cy="1187092"/>
          </a:xfrm>
          <a:prstGeom prst="rect">
            <a:avLst/>
          </a:prstGeom>
          <a:noFill/>
          <a:ln>
            <a:noFill/>
          </a:ln>
        </p:spPr>
      </p:pic>
      <p:pic>
        <p:nvPicPr>
          <p:cNvPr id="1796" name="Shape 1796"/>
          <p:cNvPicPr preferRelativeResize="0"/>
          <p:nvPr/>
        </p:nvPicPr>
        <p:blipFill rotWithShape="1">
          <a:blip r:embed="rId8">
            <a:alphaModFix/>
          </a:blip>
          <a:srcRect/>
          <a:stretch/>
        </p:blipFill>
        <p:spPr>
          <a:xfrm>
            <a:off x="991100" y="4231278"/>
            <a:ext cx="2584347" cy="2168474"/>
          </a:xfrm>
          <a:prstGeom prst="rect">
            <a:avLst/>
          </a:prstGeom>
          <a:noFill/>
          <a:ln>
            <a:noFill/>
          </a:ln>
        </p:spPr>
      </p:pic>
      <p:sp>
        <p:nvSpPr>
          <p:cNvPr id="1797" name="Shape 1797"/>
          <p:cNvSpPr txBox="1"/>
          <p:nvPr/>
        </p:nvSpPr>
        <p:spPr>
          <a:xfrm>
            <a:off x="263634" y="2631433"/>
            <a:ext cx="397777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Fe</a:t>
            </a:r>
            <a:r>
              <a:rPr lang="en-US" sz="1800" baseline="30000">
                <a:solidFill>
                  <a:schemeClr val="dk1"/>
                </a:solidFill>
                <a:latin typeface="Rokkitt"/>
                <a:ea typeface="Rokkitt"/>
                <a:cs typeface="Rokkitt"/>
                <a:sym typeface="Rokkitt"/>
              </a:rPr>
              <a:t>+3</a:t>
            </a:r>
            <a:r>
              <a:rPr lang="en-US" sz="1800">
                <a:solidFill>
                  <a:schemeClr val="dk1"/>
                </a:solidFill>
                <a:latin typeface="Rokkitt"/>
                <a:ea typeface="Rokkitt"/>
                <a:cs typeface="Rokkitt"/>
                <a:sym typeface="Rokkitt"/>
              </a:rPr>
              <a:t>(aq) + SCN</a:t>
            </a:r>
            <a:r>
              <a:rPr lang="en-US" sz="1800" baseline="30000">
                <a:solidFill>
                  <a:schemeClr val="dk1"/>
                </a:solidFill>
                <a:latin typeface="Rokkitt"/>
                <a:ea typeface="Rokkitt"/>
                <a:cs typeface="Rokkitt"/>
                <a:sym typeface="Rokkitt"/>
              </a:rPr>
              <a:t>-</a:t>
            </a:r>
            <a:r>
              <a:rPr lang="en-US" sz="1800">
                <a:solidFill>
                  <a:schemeClr val="dk1"/>
                </a:solidFill>
                <a:latin typeface="Rokkitt"/>
                <a:ea typeface="Rokkitt"/>
                <a:cs typeface="Rokkitt"/>
                <a:sym typeface="Rokkitt"/>
              </a:rPr>
              <a:t>(aq)      FeSCN</a:t>
            </a:r>
            <a:r>
              <a:rPr lang="en-US" sz="1800" baseline="30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(aq)</a:t>
            </a:r>
          </a:p>
        </p:txBody>
      </p:sp>
      <p:pic>
        <p:nvPicPr>
          <p:cNvPr id="1798" name="Shape 1798"/>
          <p:cNvPicPr preferRelativeResize="0"/>
          <p:nvPr/>
        </p:nvPicPr>
        <p:blipFill rotWithShape="1">
          <a:blip r:embed="rId9">
            <a:alphaModFix/>
          </a:blip>
          <a:srcRect l="30520" t="31039" r="42481" b="38970"/>
          <a:stretch/>
        </p:blipFill>
        <p:spPr>
          <a:xfrm>
            <a:off x="2490594" y="2760618"/>
            <a:ext cx="250219" cy="184933"/>
          </a:xfrm>
          <a:prstGeom prst="rect">
            <a:avLst/>
          </a:prstGeom>
          <a:noFill/>
          <a:ln>
            <a:noFill/>
          </a:ln>
        </p:spPr>
      </p:pic>
      <p:sp>
        <p:nvSpPr>
          <p:cNvPr id="1799" name="Shape 1799"/>
          <p:cNvSpPr/>
          <p:nvPr/>
        </p:nvSpPr>
        <p:spPr>
          <a:xfrm>
            <a:off x="991100" y="5128858"/>
            <a:ext cx="2584347" cy="25890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800" name="Shape 1800"/>
          <p:cNvSpPr/>
          <p:nvPr/>
        </p:nvSpPr>
        <p:spPr>
          <a:xfrm>
            <a:off x="991100" y="6221626"/>
            <a:ext cx="2584347" cy="16027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Shape 1805"/>
          <p:cNvSpPr txBox="1">
            <a:spLocks noGrp="1"/>
          </p:cNvSpPr>
          <p:nvPr>
            <p:ph type="title"/>
          </p:nvPr>
        </p:nvSpPr>
        <p:spPr>
          <a:xfrm>
            <a:off x="498474" y="506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Changes to </a:t>
            </a:r>
            <a:r>
              <a:rPr lang="en-US" sz="3600" b="0" i="1" u="none" strike="noStrike" cap="none">
                <a:solidFill>
                  <a:schemeClr val="accent1"/>
                </a:solidFill>
                <a:latin typeface="Rokkitt"/>
                <a:ea typeface="Rokkitt"/>
                <a:cs typeface="Rokkitt"/>
                <a:sym typeface="Rokkitt"/>
              </a:rPr>
              <a:t>Q</a:t>
            </a:r>
            <a:r>
              <a:rPr lang="en-US" sz="3600" b="0" i="0" u="none" strike="noStrike" cap="none">
                <a:solidFill>
                  <a:schemeClr val="accent1"/>
                </a:solidFill>
                <a:latin typeface="Rokkitt"/>
                <a:ea typeface="Rokkitt"/>
                <a:cs typeface="Rokkitt"/>
                <a:sym typeface="Rokkitt"/>
              </a:rPr>
              <a:t> and </a:t>
            </a:r>
            <a:r>
              <a:rPr lang="en-US" sz="3600" b="0" i="1" u="none" strike="noStrike" cap="none">
                <a:solidFill>
                  <a:schemeClr val="accent1"/>
                </a:solidFill>
                <a:latin typeface="Rokkitt"/>
                <a:ea typeface="Rokkitt"/>
                <a:cs typeface="Rokkitt"/>
                <a:sym typeface="Rokkitt"/>
              </a:rPr>
              <a:t>K </a:t>
            </a:r>
            <a:r>
              <a:rPr lang="en-US" sz="3600" b="0" i="0" u="none" strike="noStrike" cap="none">
                <a:solidFill>
                  <a:schemeClr val="accent1"/>
                </a:solidFill>
                <a:latin typeface="Rokkitt"/>
                <a:ea typeface="Rokkitt"/>
                <a:cs typeface="Rokkitt"/>
                <a:sym typeface="Rokkitt"/>
              </a:rPr>
              <a:t>for a System at Equilibrium</a:t>
            </a:r>
          </a:p>
        </p:txBody>
      </p:sp>
      <p:sp>
        <p:nvSpPr>
          <p:cNvPr id="1806" name="Shape 1806"/>
          <p:cNvSpPr txBox="1"/>
          <p:nvPr/>
        </p:nvSpPr>
        <p:spPr>
          <a:xfrm>
            <a:off x="0" y="638427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6.10: The student is able to connect LeChatelier’s principle to the comparison of Q to K by explaining the effects of the stress on Q and K. </a:t>
            </a:r>
          </a:p>
        </p:txBody>
      </p:sp>
      <p:graphicFrame>
        <p:nvGraphicFramePr>
          <p:cNvPr id="1807" name="Shape 1807"/>
          <p:cNvGraphicFramePr/>
          <p:nvPr/>
        </p:nvGraphicFramePr>
        <p:xfrm>
          <a:off x="93925" y="1817353"/>
          <a:ext cx="3000000" cy="3000000"/>
        </p:xfrm>
        <a:graphic>
          <a:graphicData uri="http://schemas.openxmlformats.org/drawingml/2006/table">
            <a:tbl>
              <a:tblPr firstRow="1" bandRow="1">
                <a:noFill/>
                <a:tableStyleId>{1A6FC3C2-D3A7-49DA-A32B-A970C30729E0}</a:tableStyleId>
              </a:tblPr>
              <a:tblGrid>
                <a:gridCol w="2391950"/>
                <a:gridCol w="3205725"/>
                <a:gridCol w="2428950"/>
              </a:tblGrid>
              <a:tr h="370850">
                <a:tc>
                  <a:txBody>
                    <a:bodyPr/>
                    <a:lstStyle/>
                    <a:p>
                      <a:pPr marL="0" marR="0" lvl="0" indent="0" algn="ctr" rtl="0">
                        <a:spcBef>
                          <a:spcPts val="0"/>
                        </a:spcBef>
                        <a:buSzPct val="25000"/>
                        <a:buNone/>
                      </a:pPr>
                      <a:r>
                        <a:rPr lang="en-US" sz="1400" u="sng"/>
                        <a:t>Change</a:t>
                      </a:r>
                    </a:p>
                  </a:txBody>
                  <a:tcPr marL="91450" marR="91450" marT="45725" marB="45725"/>
                </a:tc>
                <a:tc>
                  <a:txBody>
                    <a:bodyPr/>
                    <a:lstStyle/>
                    <a:p>
                      <a:pPr marL="0" marR="0" lvl="0" indent="0" algn="ctr" rtl="0">
                        <a:spcBef>
                          <a:spcPts val="0"/>
                        </a:spcBef>
                        <a:buSzPct val="25000"/>
                        <a:buNone/>
                      </a:pPr>
                      <a:r>
                        <a:rPr lang="en-US" sz="1400" u="sng"/>
                        <a:t>Direction System Shifts to Reestablish Equilibrium</a:t>
                      </a:r>
                    </a:p>
                  </a:txBody>
                  <a:tcPr marL="91450" marR="91450" marT="45725" marB="45725"/>
                </a:tc>
                <a:tc>
                  <a:txBody>
                    <a:bodyPr/>
                    <a:lstStyle/>
                    <a:p>
                      <a:pPr marL="0" marR="0" lvl="0" indent="0" algn="ctr" rtl="0">
                        <a:spcBef>
                          <a:spcPts val="0"/>
                        </a:spcBef>
                        <a:buSzPct val="25000"/>
                        <a:buNone/>
                      </a:pPr>
                      <a:r>
                        <a:rPr lang="en-US" sz="1400" u="sng"/>
                        <a:t>Effect on </a:t>
                      </a:r>
                      <a:r>
                        <a:rPr lang="en-US" sz="1400" i="1" u="sng"/>
                        <a:t>Q</a:t>
                      </a:r>
                      <a:r>
                        <a:rPr lang="en-US" sz="1400" u="sng"/>
                        <a:t> or </a:t>
                      </a:r>
                      <a:r>
                        <a:rPr lang="en-US" sz="1400" i="1" u="sng"/>
                        <a:t>K</a:t>
                      </a:r>
                    </a:p>
                  </a:txBody>
                  <a:tcPr marL="91450" marR="91450" marT="45725" marB="45725"/>
                </a:tc>
              </a:tr>
              <a:tr h="370850">
                <a:tc>
                  <a:txBody>
                    <a:bodyPr/>
                    <a:lstStyle/>
                    <a:p>
                      <a:pPr marL="0" marR="0" lvl="0" indent="0" algn="ctr" rtl="0">
                        <a:spcBef>
                          <a:spcPts val="0"/>
                        </a:spcBef>
                        <a:buSzPct val="25000"/>
                        <a:buNone/>
                      </a:pPr>
                      <a:r>
                        <a:rPr lang="en-US" sz="1400"/>
                        <a:t>Adding a reactant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tc>
                  <a:txBody>
                    <a:bodyPr/>
                    <a:lstStyle/>
                    <a:p>
                      <a:pPr marL="0" marR="0" lvl="0" indent="0" algn="ctr" rtl="0">
                        <a:spcBef>
                          <a:spcPts val="0"/>
                        </a:spcBef>
                        <a:buSzPct val="25000"/>
                        <a:buNone/>
                      </a:pPr>
                      <a:r>
                        <a:rPr lang="en-US" sz="1400" i="1"/>
                        <a:t>Q</a:t>
                      </a:r>
                      <a:r>
                        <a:rPr lang="en-US" sz="1400" i="0"/>
                        <a:t> decreases</a:t>
                      </a:r>
                    </a:p>
                  </a:txBody>
                  <a:tcPr marL="91450" marR="91450" marT="45725" marB="45725"/>
                </a:tc>
              </a:tr>
              <a:tr h="370850">
                <a:tc>
                  <a:txBody>
                    <a:bodyPr/>
                    <a:lstStyle/>
                    <a:p>
                      <a:pPr marL="0" marR="0" lvl="0" indent="0" algn="ctr" rtl="0">
                        <a:spcBef>
                          <a:spcPts val="0"/>
                        </a:spcBef>
                        <a:buSzPct val="25000"/>
                        <a:buNone/>
                      </a:pPr>
                      <a:r>
                        <a:rPr lang="en-US" sz="1400"/>
                        <a:t>Adding a product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Rokkitt"/>
                        <a:buNone/>
                      </a:pPr>
                      <a:r>
                        <a:rPr lang="en-US" sz="1400" i="1"/>
                        <a:t>Q</a:t>
                      </a:r>
                      <a:r>
                        <a:rPr lang="en-US" sz="1400" i="0"/>
                        <a:t> increases</a:t>
                      </a:r>
                    </a:p>
                  </a:txBody>
                  <a:tcPr marL="91450" marR="91450" marT="45725" marB="45725"/>
                </a:tc>
              </a:tr>
              <a:tr h="370850">
                <a:tc>
                  <a:txBody>
                    <a:bodyPr/>
                    <a:lstStyle/>
                    <a:p>
                      <a:pPr marL="0" marR="0" lvl="0" indent="0" algn="ctr" rtl="0">
                        <a:spcBef>
                          <a:spcPts val="0"/>
                        </a:spcBef>
                        <a:buSzPct val="25000"/>
                        <a:buNone/>
                      </a:pPr>
                      <a:r>
                        <a:rPr lang="en-US" sz="1400"/>
                        <a:t>Removing a reactant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Rokkitt"/>
                        <a:buNone/>
                      </a:pPr>
                      <a:r>
                        <a:rPr lang="en-US" sz="1400" i="1"/>
                        <a:t>Q</a:t>
                      </a:r>
                      <a:r>
                        <a:rPr lang="en-US" sz="1400" i="0"/>
                        <a:t> increases</a:t>
                      </a:r>
                    </a:p>
                  </a:txBody>
                  <a:tcPr marL="91450" marR="91450" marT="45725" marB="45725"/>
                </a:tc>
              </a:tr>
              <a:tr h="370850">
                <a:tc>
                  <a:txBody>
                    <a:bodyPr/>
                    <a:lstStyle/>
                    <a:p>
                      <a:pPr marL="0" marR="0" lvl="0" indent="0" algn="ctr" rtl="0">
                        <a:spcBef>
                          <a:spcPts val="0"/>
                        </a:spcBef>
                        <a:buSzPct val="25000"/>
                        <a:buNone/>
                      </a:pPr>
                      <a:r>
                        <a:rPr lang="en-US" sz="1400"/>
                        <a:t>Removing a product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tc>
                  <a:txBody>
                    <a:bodyPr/>
                    <a:lstStyle/>
                    <a:p>
                      <a:pPr marL="0" marR="0" lvl="0" indent="0" algn="ctr" rtl="0">
                        <a:spcBef>
                          <a:spcPts val="0"/>
                        </a:spcBef>
                        <a:buSzPct val="25000"/>
                        <a:buNone/>
                      </a:pPr>
                      <a:r>
                        <a:rPr lang="en-US" sz="1400" i="1"/>
                        <a:t>Q</a:t>
                      </a:r>
                      <a:r>
                        <a:rPr lang="en-US" sz="1400" i="0"/>
                        <a:t> decreases</a:t>
                      </a:r>
                    </a:p>
                  </a:txBody>
                  <a:tcPr marL="91450" marR="91450" marT="45725" marB="45725"/>
                </a:tc>
              </a:tr>
              <a:tr h="370850">
                <a:tc>
                  <a:txBody>
                    <a:bodyPr/>
                    <a:lstStyle/>
                    <a:p>
                      <a:pPr marL="0" marR="0" lvl="0" indent="0" algn="ctr" rtl="0">
                        <a:spcBef>
                          <a:spcPts val="0"/>
                        </a:spcBef>
                        <a:buSzPct val="25000"/>
                        <a:buNone/>
                      </a:pPr>
                      <a:r>
                        <a:rPr lang="en-US" sz="1400"/>
                        <a:t>Increasing pressure </a:t>
                      </a:r>
                      <a:br>
                        <a:rPr lang="en-US" sz="1400"/>
                      </a:br>
                      <a:r>
                        <a:rPr lang="en-US" sz="1400"/>
                        <a:t>(decreasing volume)</a:t>
                      </a:r>
                    </a:p>
                  </a:txBody>
                  <a:tcPr marL="91450" marR="91450" marT="45725" marB="45725"/>
                </a:tc>
                <a:tc>
                  <a:txBody>
                    <a:bodyPr/>
                    <a:lstStyle/>
                    <a:p>
                      <a:pPr marL="0" marR="0" lvl="0" indent="0" algn="ctr" rtl="0">
                        <a:spcBef>
                          <a:spcPts val="0"/>
                        </a:spcBef>
                        <a:buSzPct val="25000"/>
                        <a:buNone/>
                      </a:pPr>
                      <a:r>
                        <a:rPr lang="en-US" sz="1400"/>
                        <a:t>Shifts toward less gas molecules</a:t>
                      </a:r>
                    </a:p>
                  </a:txBody>
                  <a:tcPr marL="91450" marR="91450" marT="45725" marB="45725"/>
                </a:tc>
                <a:tc rowSpan="2">
                  <a:txBody>
                    <a:bodyPr/>
                    <a:lstStyle/>
                    <a:p>
                      <a:pPr marL="0" marR="0" lvl="0" indent="0" algn="ctr" rtl="0">
                        <a:spcBef>
                          <a:spcPts val="0"/>
                        </a:spcBef>
                        <a:buSzPct val="25000"/>
                        <a:buNone/>
                      </a:pPr>
                      <a:r>
                        <a:rPr lang="en-US" sz="1400" i="1"/>
                        <a:t>Q</a:t>
                      </a:r>
                      <a:r>
                        <a:rPr lang="en-US" sz="1400" i="0"/>
                        <a:t> can increase, decrease, or remain constant depending on ratio of gas molecules between reactants and products</a:t>
                      </a:r>
                    </a:p>
                  </a:txBody>
                  <a:tcPr marL="91450" marR="91450" marT="45725" marB="45725"/>
                </a:tc>
              </a:tr>
              <a:tr h="370850">
                <a:tc>
                  <a:txBody>
                    <a:bodyPr/>
                    <a:lstStyle/>
                    <a:p>
                      <a:pPr marL="0" marR="0" lvl="0" indent="0" algn="ctr" rtl="0">
                        <a:spcBef>
                          <a:spcPts val="0"/>
                        </a:spcBef>
                        <a:buSzPct val="25000"/>
                        <a:buNone/>
                      </a:pPr>
                      <a:r>
                        <a:rPr lang="en-US" sz="1400"/>
                        <a:t>Decreasing pressure </a:t>
                      </a:r>
                      <a:br>
                        <a:rPr lang="en-US" sz="1400"/>
                      </a:br>
                      <a:r>
                        <a:rPr lang="en-US" sz="1400"/>
                        <a:t>(increasing volume)</a:t>
                      </a:r>
                    </a:p>
                  </a:txBody>
                  <a:tcPr marL="91450" marR="91450" marT="45725" marB="45725"/>
                </a:tc>
                <a:tc>
                  <a:txBody>
                    <a:bodyPr/>
                    <a:lstStyle/>
                    <a:p>
                      <a:pPr marL="0" marR="0" lvl="0" indent="0" algn="ctr" rtl="0">
                        <a:spcBef>
                          <a:spcPts val="0"/>
                        </a:spcBef>
                        <a:buSzPct val="25000"/>
                        <a:buNone/>
                      </a:pPr>
                      <a:r>
                        <a:rPr lang="en-US" sz="1400"/>
                        <a:t>Shifts towards more gas molecules</a:t>
                      </a:r>
                    </a:p>
                  </a:txBody>
                  <a:tcPr marL="91450" marR="91450" marT="45725" marB="45725"/>
                </a:tc>
                <a:tc vMerge="1">
                  <a:txBody>
                    <a:bodyPr/>
                    <a:lstStyle/>
                    <a:p>
                      <a:endParaRPr lang="en-US"/>
                    </a:p>
                  </a:txBody>
                  <a:tcPr/>
                </a:tc>
              </a:tr>
              <a:tr h="370850">
                <a:tc>
                  <a:txBody>
                    <a:bodyPr/>
                    <a:lstStyle/>
                    <a:p>
                      <a:pPr marL="0" marR="0" lvl="0" indent="0" algn="ctr" rtl="0">
                        <a:spcBef>
                          <a:spcPts val="0"/>
                        </a:spcBef>
                        <a:buSzPct val="25000"/>
                        <a:buNone/>
                      </a:pPr>
                      <a:r>
                        <a:rPr lang="en-US" sz="1400"/>
                        <a:t>Adding an inert gas</a:t>
                      </a:r>
                    </a:p>
                  </a:txBody>
                  <a:tcPr marL="91450" marR="91450" marT="45725" marB="45725"/>
                </a:tc>
                <a:tc>
                  <a:txBody>
                    <a:bodyPr/>
                    <a:lstStyle/>
                    <a:p>
                      <a:pPr marL="0" marR="0" lvl="0" indent="0" algn="ctr" rtl="0">
                        <a:spcBef>
                          <a:spcPts val="0"/>
                        </a:spcBef>
                        <a:buSzPct val="25000"/>
                        <a:buNone/>
                      </a:pPr>
                      <a:r>
                        <a:rPr lang="en-US" sz="1400"/>
                        <a:t>No effect</a:t>
                      </a:r>
                    </a:p>
                  </a:txBody>
                  <a:tcPr marL="91450" marR="91450" marT="45725" marB="45725"/>
                </a:tc>
                <a:tc>
                  <a:txBody>
                    <a:bodyPr/>
                    <a:lstStyle/>
                    <a:p>
                      <a:pPr marL="0" marR="0" lvl="0" indent="0" algn="ctr" rtl="0">
                        <a:spcBef>
                          <a:spcPts val="0"/>
                        </a:spcBef>
                        <a:buSzPct val="25000"/>
                        <a:buNone/>
                      </a:pPr>
                      <a:r>
                        <a:rPr lang="en-US" sz="1400" i="1"/>
                        <a:t>Q </a:t>
                      </a:r>
                      <a:r>
                        <a:rPr lang="en-US" sz="1400" i="0"/>
                        <a:t>doesn’t change</a:t>
                      </a:r>
                    </a:p>
                  </a:txBody>
                  <a:tcPr marL="91450" marR="91450" marT="45725" marB="45725"/>
                </a:tc>
              </a:tr>
              <a:tr h="370850">
                <a:tc>
                  <a:txBody>
                    <a:bodyPr/>
                    <a:lstStyle/>
                    <a:p>
                      <a:pPr marL="0" marR="0" lvl="0" indent="0" algn="ctr" rtl="0">
                        <a:spcBef>
                          <a:spcPts val="0"/>
                        </a:spcBef>
                        <a:buSzPct val="25000"/>
                        <a:buNone/>
                      </a:pPr>
                      <a:r>
                        <a:rPr lang="en-US" sz="1400"/>
                        <a:t>Increasing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products</a:t>
                      </a:r>
                    </a:p>
                    <a:p>
                      <a:pPr marL="0" marR="0" lvl="0" indent="0" algn="ctr" rtl="0">
                        <a:spcBef>
                          <a:spcPts val="0"/>
                        </a:spcBef>
                        <a:buSzPct val="25000"/>
                        <a:buNone/>
                      </a:pPr>
                      <a:r>
                        <a:rPr lang="en-US" sz="1400"/>
                        <a:t>Exothermic: shifts towards reactants</a:t>
                      </a:r>
                    </a:p>
                  </a:txBody>
                  <a:tcPr marL="91450" marR="91450" marT="45725" marB="45725"/>
                </a:tc>
                <a:tc>
                  <a:txBody>
                    <a:bodyPr/>
                    <a:lstStyle/>
                    <a:p>
                      <a:pPr marL="0" marR="0" lvl="0" indent="0" algn="ctr" rtl="0">
                        <a:spcBef>
                          <a:spcPts val="0"/>
                        </a:spcBef>
                        <a:buSzPct val="25000"/>
                        <a:buNone/>
                      </a:pPr>
                      <a:r>
                        <a:rPr lang="en-US" sz="1400"/>
                        <a:t>Endothermic: </a:t>
                      </a:r>
                      <a:r>
                        <a:rPr lang="en-US" sz="1400" i="1"/>
                        <a:t>K </a:t>
                      </a:r>
                      <a:r>
                        <a:rPr lang="en-US" sz="1400"/>
                        <a:t>increases</a:t>
                      </a:r>
                    </a:p>
                    <a:p>
                      <a:pPr marL="0" marR="0" lvl="0" indent="0" algn="ctr" rtl="0">
                        <a:spcBef>
                          <a:spcPts val="0"/>
                        </a:spcBef>
                        <a:buSzPct val="25000"/>
                        <a:buNone/>
                      </a:pPr>
                      <a:r>
                        <a:rPr lang="en-US" sz="1400"/>
                        <a:t>Exothermic: </a:t>
                      </a:r>
                      <a:r>
                        <a:rPr lang="en-US" sz="1400" i="1"/>
                        <a:t>K </a:t>
                      </a:r>
                      <a:r>
                        <a:rPr lang="en-US" sz="1400"/>
                        <a:t>decreases</a:t>
                      </a:r>
                    </a:p>
                  </a:txBody>
                  <a:tcPr marL="91450" marR="91450" marT="45725" marB="45725"/>
                </a:tc>
              </a:tr>
              <a:tr h="370850">
                <a:tc>
                  <a:txBody>
                    <a:bodyPr/>
                    <a:lstStyle/>
                    <a:p>
                      <a:pPr marL="0" marR="0" lvl="0" indent="0" algn="ctr" rtl="0">
                        <a:spcBef>
                          <a:spcPts val="0"/>
                        </a:spcBef>
                        <a:buSzPct val="25000"/>
                        <a:buNone/>
                      </a:pPr>
                      <a:r>
                        <a:rPr lang="en-US" sz="1400"/>
                        <a:t>Decreasing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reactants</a:t>
                      </a:r>
                    </a:p>
                    <a:p>
                      <a:pPr marL="0" marR="0" lvl="0" indent="0" algn="ctr" rtl="0">
                        <a:spcBef>
                          <a:spcPts val="0"/>
                        </a:spcBef>
                        <a:buSzPct val="25000"/>
                        <a:buNone/>
                      </a:pPr>
                      <a:r>
                        <a:rPr lang="en-US" sz="1400"/>
                        <a:t>Exothermic: shifts towards products</a:t>
                      </a:r>
                    </a:p>
                  </a:txBody>
                  <a:tcPr marL="91450" marR="91450" marT="45725" marB="45725"/>
                </a:tc>
                <a:tc>
                  <a:txBody>
                    <a:bodyPr/>
                    <a:lstStyle/>
                    <a:p>
                      <a:pPr marL="0" marR="0" lvl="0" indent="0" algn="ctr" rtl="0">
                        <a:spcBef>
                          <a:spcPts val="0"/>
                        </a:spcBef>
                        <a:buSzPct val="25000"/>
                        <a:buNone/>
                      </a:pPr>
                      <a:r>
                        <a:rPr lang="en-US" sz="1400"/>
                        <a:t>Endothermic: </a:t>
                      </a:r>
                      <a:r>
                        <a:rPr lang="en-US" sz="1400" i="1"/>
                        <a:t>K </a:t>
                      </a:r>
                      <a:r>
                        <a:rPr lang="en-US" sz="1400"/>
                        <a:t>decreases</a:t>
                      </a:r>
                    </a:p>
                    <a:p>
                      <a:pPr marL="0" marR="0" lvl="0" indent="0" algn="ctr" rtl="0">
                        <a:spcBef>
                          <a:spcPts val="0"/>
                        </a:spcBef>
                        <a:buSzPct val="25000"/>
                        <a:buNone/>
                      </a:pPr>
                      <a:r>
                        <a:rPr lang="en-US" sz="1400"/>
                        <a:t>Exothermic: </a:t>
                      </a:r>
                      <a:r>
                        <a:rPr lang="en-US" sz="1400" i="1"/>
                        <a:t>K </a:t>
                      </a:r>
                      <a:r>
                        <a:rPr lang="en-US" sz="1400"/>
                        <a:t>increases</a:t>
                      </a:r>
                    </a:p>
                  </a:txBody>
                  <a:tcPr marL="91450" marR="91450" marT="45725" marB="45725"/>
                </a:tc>
              </a:tr>
            </a:tbl>
          </a:graphicData>
        </a:graphic>
      </p:graphicFrame>
      <p:sp>
        <p:nvSpPr>
          <p:cNvPr id="1808" name="Shape 1808"/>
          <p:cNvSpPr txBox="1"/>
          <p:nvPr/>
        </p:nvSpPr>
        <p:spPr>
          <a:xfrm>
            <a:off x="8004077" y="-57309"/>
            <a:ext cx="13711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Animation</a:t>
            </a:r>
          </a:p>
        </p:txBody>
      </p:sp>
      <p:sp>
        <p:nvSpPr>
          <p:cNvPr id="1809" name="Shape 180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810" name="Shape 1810"/>
          <p:cNvSpPr txBox="1">
            <a:spLocks noGrp="1"/>
          </p:cNvSpPr>
          <p:nvPr>
            <p:ph type="body" idx="1"/>
          </p:nvPr>
        </p:nvSpPr>
        <p:spPr>
          <a:xfrm>
            <a:off x="130915" y="1108840"/>
            <a:ext cx="7966667" cy="505354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Some changes that occur to a system at equilibrium will affect the reaction’s current position (</a:t>
            </a:r>
            <a:r>
              <a:rPr lang="en-US" sz="1800" b="0" i="1" u="none" strike="noStrike" cap="none">
                <a:solidFill>
                  <a:srgbClr val="595959"/>
                </a:solidFill>
                <a:latin typeface="Rokkitt"/>
                <a:ea typeface="Rokkitt"/>
                <a:cs typeface="Rokkitt"/>
                <a:sym typeface="Rokkitt"/>
              </a:rPr>
              <a:t>Q</a:t>
            </a:r>
            <a:r>
              <a:rPr lang="en-US" sz="1800" b="0" i="0" u="none" strike="noStrike" cap="none">
                <a:solidFill>
                  <a:srgbClr val="595959"/>
                </a:solidFill>
                <a:latin typeface="Rokkitt"/>
                <a:ea typeface="Rokkitt"/>
                <a:cs typeface="Rokkitt"/>
                <a:sym typeface="Rokkitt"/>
              </a:rPr>
              <a:t>).  Others will affect the value of </a:t>
            </a:r>
            <a:r>
              <a:rPr lang="en-US" sz="1800" b="0" i="1" u="none" strike="noStrike" cap="none">
                <a:solidFill>
                  <a:srgbClr val="595959"/>
                </a:solidFill>
                <a:latin typeface="Rokkitt"/>
                <a:ea typeface="Rokkitt"/>
                <a:cs typeface="Rokkitt"/>
                <a:sym typeface="Rokkitt"/>
              </a:rPr>
              <a:t>K</a:t>
            </a:r>
          </a:p>
        </p:txBody>
      </p:sp>
      <p:sp>
        <p:nvSpPr>
          <p:cNvPr id="1811" name="Shape 1811"/>
          <p:cNvSpPr txBox="1"/>
          <p:nvPr/>
        </p:nvSpPr>
        <p:spPr>
          <a:xfrm>
            <a:off x="8141096" y="2087553"/>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6" name="Shape 1816"/>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Acid/Base Particulates</a:t>
            </a:r>
          </a:p>
        </p:txBody>
      </p:sp>
      <p:sp>
        <p:nvSpPr>
          <p:cNvPr id="1817" name="Shape 181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818" name="Shape 1818"/>
          <p:cNvSpPr txBox="1"/>
          <p:nvPr/>
        </p:nvSpPr>
        <p:spPr>
          <a:xfrm>
            <a:off x="0" y="5922355"/>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6.11: 	The student can generate or use a particulate representation of an acid (strong or weak or polyprotic) and a strong base to explain the species that will have large versus small concentrations at equilibrium.																</a:t>
            </a:r>
          </a:p>
        </p:txBody>
      </p:sp>
      <p:sp>
        <p:nvSpPr>
          <p:cNvPr id="1819" name="Shape 1819"/>
          <p:cNvSpPr txBox="1"/>
          <p:nvPr/>
        </p:nvSpPr>
        <p:spPr>
          <a:xfrm>
            <a:off x="8097582" y="-32651"/>
            <a:ext cx="979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a:p>
            <a:pPr marL="0" marR="0" lvl="0" indent="0" algn="l" rtl="0">
              <a:spcBef>
                <a:spcPts val="0"/>
              </a:spcBef>
              <a:buSzPct val="25000"/>
              <a:buNone/>
            </a:pPr>
            <a:r>
              <a:rPr lang="en-US" sz="900">
                <a:solidFill>
                  <a:srgbClr val="D8D8D8"/>
                </a:solidFill>
                <a:latin typeface="Rokkitt"/>
                <a:ea typeface="Rokkitt"/>
                <a:cs typeface="Rokkitt"/>
                <a:sym typeface="Rokkitt"/>
              </a:rPr>
              <a:t>Select Acid-Base Ionization</a:t>
            </a:r>
          </a:p>
        </p:txBody>
      </p:sp>
      <p:sp>
        <p:nvSpPr>
          <p:cNvPr id="1820" name="Shape 182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821" name="Shape 1821"/>
          <p:cNvSpPr txBox="1"/>
          <p:nvPr/>
        </p:nvSpPr>
        <p:spPr>
          <a:xfrm>
            <a:off x="54761" y="4199221"/>
            <a:ext cx="4101356" cy="14765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latin typeface="Rokkitt"/>
                <a:ea typeface="Rokkitt"/>
                <a:cs typeface="Rokkitt"/>
                <a:sym typeface="Rokkitt"/>
              </a:rPr>
              <a:t> </a:t>
            </a:r>
          </a:p>
        </p:txBody>
      </p:sp>
      <p:sp>
        <p:nvSpPr>
          <p:cNvPr id="1822" name="Shape 1822"/>
          <p:cNvSpPr txBox="1"/>
          <p:nvPr/>
        </p:nvSpPr>
        <p:spPr>
          <a:xfrm>
            <a:off x="4434262" y="4322380"/>
            <a:ext cx="4569432" cy="14765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latin typeface="Rokkitt"/>
                <a:ea typeface="Rokkitt"/>
                <a:cs typeface="Rokkitt"/>
                <a:sym typeface="Rokkitt"/>
              </a:rPr>
              <a:t> </a:t>
            </a:r>
          </a:p>
        </p:txBody>
      </p:sp>
      <p:pic>
        <p:nvPicPr>
          <p:cNvPr id="1823" name="Shape 1823"/>
          <p:cNvPicPr preferRelativeResize="0"/>
          <p:nvPr/>
        </p:nvPicPr>
        <p:blipFill rotWithShape="1">
          <a:blip r:embed="rId5">
            <a:alphaModFix/>
          </a:blip>
          <a:srcRect/>
          <a:stretch/>
        </p:blipFill>
        <p:spPr>
          <a:xfrm>
            <a:off x="5430523" y="51415"/>
            <a:ext cx="2505075" cy="590550"/>
          </a:xfrm>
          <a:prstGeom prst="rect">
            <a:avLst/>
          </a:prstGeom>
          <a:noFill/>
          <a:ln>
            <a:noFill/>
          </a:ln>
        </p:spPr>
      </p:pic>
      <p:pic>
        <p:nvPicPr>
          <p:cNvPr id="1824" name="Shape 1824"/>
          <p:cNvPicPr preferRelativeResize="0"/>
          <p:nvPr/>
        </p:nvPicPr>
        <p:blipFill rotWithShape="1">
          <a:blip r:embed="rId6">
            <a:alphaModFix/>
          </a:blip>
          <a:srcRect/>
          <a:stretch/>
        </p:blipFill>
        <p:spPr>
          <a:xfrm>
            <a:off x="157563" y="889812"/>
            <a:ext cx="3390900" cy="828675"/>
          </a:xfrm>
          <a:prstGeom prst="rect">
            <a:avLst/>
          </a:prstGeom>
          <a:noFill/>
          <a:ln>
            <a:noFill/>
          </a:ln>
        </p:spPr>
      </p:pic>
      <p:pic>
        <p:nvPicPr>
          <p:cNvPr id="1825" name="Shape 1825"/>
          <p:cNvPicPr preferRelativeResize="0"/>
          <p:nvPr/>
        </p:nvPicPr>
        <p:blipFill rotWithShape="1">
          <a:blip r:embed="rId7">
            <a:alphaModFix/>
          </a:blip>
          <a:srcRect/>
          <a:stretch/>
        </p:blipFill>
        <p:spPr>
          <a:xfrm>
            <a:off x="4754248" y="819533"/>
            <a:ext cx="3124199" cy="790937"/>
          </a:xfrm>
          <a:prstGeom prst="rect">
            <a:avLst/>
          </a:prstGeom>
          <a:noFill/>
          <a:ln>
            <a:noFill/>
          </a:ln>
        </p:spPr>
      </p:pic>
      <p:pic>
        <p:nvPicPr>
          <p:cNvPr id="1826" name="Shape 1826"/>
          <p:cNvPicPr preferRelativeResize="0"/>
          <p:nvPr/>
        </p:nvPicPr>
        <p:blipFill rotWithShape="1">
          <a:blip r:embed="rId8">
            <a:alphaModFix/>
          </a:blip>
          <a:srcRect/>
          <a:stretch/>
        </p:blipFill>
        <p:spPr>
          <a:xfrm>
            <a:off x="376637" y="1678496"/>
            <a:ext cx="3171825" cy="2352674"/>
          </a:xfrm>
          <a:prstGeom prst="rect">
            <a:avLst/>
          </a:prstGeom>
          <a:noFill/>
          <a:ln>
            <a:noFill/>
          </a:ln>
        </p:spPr>
      </p:pic>
      <p:pic>
        <p:nvPicPr>
          <p:cNvPr id="1827" name="Shape 1827"/>
          <p:cNvPicPr preferRelativeResize="0"/>
          <p:nvPr/>
        </p:nvPicPr>
        <p:blipFill rotWithShape="1">
          <a:blip r:embed="rId9">
            <a:alphaModFix/>
          </a:blip>
          <a:srcRect/>
          <a:stretch/>
        </p:blipFill>
        <p:spPr>
          <a:xfrm>
            <a:off x="4697098" y="1668258"/>
            <a:ext cx="3238499" cy="2409824"/>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Shape 1832"/>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pH of Weak or Strong Acid</a:t>
            </a:r>
          </a:p>
        </p:txBody>
      </p:sp>
      <p:sp>
        <p:nvSpPr>
          <p:cNvPr id="1833" name="Shape 1833"/>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834" name="Shape 1834"/>
          <p:cNvSpPr txBox="1"/>
          <p:nvPr/>
        </p:nvSpPr>
        <p:spPr>
          <a:xfrm>
            <a:off x="0" y="6015298"/>
            <a:ext cx="9144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6.12: Reason 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sz="1800">
                <a:solidFill>
                  <a:schemeClr val="dk1"/>
                </a:solidFill>
                <a:latin typeface="Rokkitt"/>
                <a:ea typeface="Rokkitt"/>
                <a:cs typeface="Rokkitt"/>
                <a:sym typeface="Rokkitt"/>
              </a:rPr>
              <a:t>																	</a:t>
            </a:r>
          </a:p>
        </p:txBody>
      </p:sp>
      <p:sp>
        <p:nvSpPr>
          <p:cNvPr id="1835" name="Shape 183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836" name="Shape 183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837" name="Shape 1837"/>
          <p:cNvSpPr txBox="1"/>
          <p:nvPr/>
        </p:nvSpPr>
        <p:spPr>
          <a:xfrm>
            <a:off x="-3636" y="4033626"/>
            <a:ext cx="4087146" cy="830996"/>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kkitt"/>
                <a:ea typeface="Rokkitt"/>
                <a:cs typeface="Rokkitt"/>
                <a:sym typeface="Rokkitt"/>
              </a:rPr>
              <a:t>This is a particulate picture of a strong acid whose [HA] = 0.00100</a:t>
            </a:r>
            <a:r>
              <a:rPr lang="en-US" sz="1600" i="1">
                <a:solidFill>
                  <a:schemeClr val="dk1"/>
                </a:solidFill>
                <a:latin typeface="Rokkitt"/>
                <a:ea typeface="Rokkitt"/>
                <a:cs typeface="Rokkitt"/>
                <a:sym typeface="Rokkitt"/>
              </a:rPr>
              <a:t>M</a:t>
            </a:r>
            <a:r>
              <a:rPr lang="en-US" sz="1600">
                <a:solidFill>
                  <a:schemeClr val="dk1"/>
                </a:solidFill>
                <a:latin typeface="Rokkitt"/>
                <a:ea typeface="Rokkitt"/>
                <a:cs typeface="Rokkitt"/>
                <a:sym typeface="Rokkitt"/>
              </a:rPr>
              <a:t>.</a:t>
            </a:r>
          </a:p>
          <a:p>
            <a:pPr marL="285750" marR="0" lvl="0" indent="-285750" algn="l" rtl="0">
              <a:spcBef>
                <a:spcPts val="0"/>
              </a:spcBef>
              <a:buClr>
                <a:schemeClr val="dk1"/>
              </a:buClr>
              <a:buSzPct val="100000"/>
              <a:buFont typeface="Arial"/>
              <a:buChar char="•"/>
            </a:pPr>
            <a:r>
              <a:rPr lang="en-US" sz="1600">
                <a:solidFill>
                  <a:schemeClr val="dk1"/>
                </a:solidFill>
                <a:latin typeface="Rokkitt"/>
                <a:ea typeface="Rokkitt"/>
                <a:cs typeface="Rokkitt"/>
                <a:sym typeface="Rokkitt"/>
              </a:rPr>
              <a:t>Note the 100% ionization of this acid. </a:t>
            </a:r>
          </a:p>
        </p:txBody>
      </p:sp>
      <p:sp>
        <p:nvSpPr>
          <p:cNvPr id="1838" name="Shape 1838"/>
          <p:cNvSpPr txBox="1"/>
          <p:nvPr/>
        </p:nvSpPr>
        <p:spPr>
          <a:xfrm>
            <a:off x="4191721" y="3808328"/>
            <a:ext cx="4779975" cy="1431161"/>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96666"/>
              <a:buFont typeface="Arial"/>
              <a:buChar char="•"/>
            </a:pPr>
            <a:r>
              <a:rPr lang="en-US" sz="1450">
                <a:solidFill>
                  <a:schemeClr val="dk1"/>
                </a:solidFill>
                <a:latin typeface="Rokkitt"/>
                <a:ea typeface="Rokkitt"/>
                <a:cs typeface="Rokkitt"/>
                <a:sym typeface="Rokkitt"/>
              </a:rPr>
              <a:t>This is a particulate picture of a weak acid whose [HA] = 1.00</a:t>
            </a:r>
            <a:r>
              <a:rPr lang="en-US" sz="1450" i="1">
                <a:solidFill>
                  <a:schemeClr val="dk1"/>
                </a:solidFill>
                <a:latin typeface="Rokkitt"/>
                <a:ea typeface="Rokkitt"/>
                <a:cs typeface="Rokkitt"/>
                <a:sym typeface="Rokkitt"/>
              </a:rPr>
              <a:t>M</a:t>
            </a:r>
            <a:r>
              <a:rPr lang="en-US" sz="1450">
                <a:solidFill>
                  <a:schemeClr val="dk1"/>
                </a:solidFill>
                <a:latin typeface="Rokkitt"/>
                <a:ea typeface="Rokkitt"/>
                <a:cs typeface="Rokkitt"/>
                <a:sym typeface="Rokkitt"/>
              </a:rPr>
              <a:t> and K</a:t>
            </a:r>
            <a:r>
              <a:rPr lang="en-US" sz="1450" baseline="-25000">
                <a:solidFill>
                  <a:schemeClr val="dk1"/>
                </a:solidFill>
                <a:latin typeface="Rokkitt"/>
                <a:ea typeface="Rokkitt"/>
                <a:cs typeface="Rokkitt"/>
                <a:sym typeface="Rokkitt"/>
              </a:rPr>
              <a:t>a</a:t>
            </a:r>
            <a:r>
              <a:rPr lang="en-US" sz="1450">
                <a:solidFill>
                  <a:schemeClr val="dk1"/>
                </a:solidFill>
                <a:latin typeface="Rokkitt"/>
                <a:ea typeface="Rokkitt"/>
                <a:cs typeface="Rokkitt"/>
                <a:sym typeface="Rokkitt"/>
              </a:rPr>
              <a:t> = 1.00x10</a:t>
            </a:r>
            <a:r>
              <a:rPr lang="en-US" sz="1450" baseline="30000">
                <a:solidFill>
                  <a:schemeClr val="dk1"/>
                </a:solidFill>
                <a:latin typeface="Rokkitt"/>
                <a:ea typeface="Rokkitt"/>
                <a:cs typeface="Rokkitt"/>
                <a:sym typeface="Rokkitt"/>
              </a:rPr>
              <a:t>-6</a:t>
            </a:r>
            <a:r>
              <a:rPr lang="en-US" sz="1450">
                <a:solidFill>
                  <a:schemeClr val="dk1"/>
                </a:solidFill>
                <a:latin typeface="Rokkitt"/>
                <a:ea typeface="Rokkitt"/>
                <a:cs typeface="Rokkitt"/>
                <a:sym typeface="Rokkitt"/>
              </a:rPr>
              <a:t>.</a:t>
            </a:r>
          </a:p>
          <a:p>
            <a:pPr marL="285750" marR="0" lvl="0" indent="-285750" algn="l" rtl="0">
              <a:spcBef>
                <a:spcPts val="0"/>
              </a:spcBef>
              <a:buClr>
                <a:schemeClr val="dk1"/>
              </a:buClr>
              <a:buSzPct val="96666"/>
              <a:buFont typeface="Arial"/>
              <a:buChar char="•"/>
            </a:pPr>
            <a:r>
              <a:rPr lang="en-US" sz="1450">
                <a:solidFill>
                  <a:schemeClr val="dk1"/>
                </a:solidFill>
                <a:latin typeface="Rokkitt"/>
                <a:ea typeface="Rokkitt"/>
                <a:cs typeface="Rokkitt"/>
                <a:sym typeface="Rokkitt"/>
              </a:rPr>
              <a:t>pH is a measure of the [H</a:t>
            </a:r>
            <a:r>
              <a:rPr lang="en-US" sz="1450" baseline="30000">
                <a:solidFill>
                  <a:schemeClr val="dk1"/>
                </a:solidFill>
                <a:latin typeface="Rokkitt"/>
                <a:ea typeface="Rokkitt"/>
                <a:cs typeface="Rokkitt"/>
                <a:sym typeface="Rokkitt"/>
              </a:rPr>
              <a:t>+</a:t>
            </a:r>
            <a:r>
              <a:rPr lang="en-US" sz="1450">
                <a:solidFill>
                  <a:schemeClr val="dk1"/>
                </a:solidFill>
                <a:latin typeface="Rokkitt"/>
                <a:ea typeface="Rokkitt"/>
                <a:cs typeface="Rokkitt"/>
                <a:sym typeface="Rokkitt"/>
              </a:rPr>
              <a:t>] in solution. More moles of a weak acid are needed to achieve equivalent [H</a:t>
            </a:r>
            <a:r>
              <a:rPr lang="en-US" sz="1450" baseline="30000">
                <a:solidFill>
                  <a:schemeClr val="dk1"/>
                </a:solidFill>
                <a:latin typeface="Rokkitt"/>
                <a:ea typeface="Rokkitt"/>
                <a:cs typeface="Rokkitt"/>
                <a:sym typeface="Rokkitt"/>
              </a:rPr>
              <a:t>+</a:t>
            </a:r>
            <a:r>
              <a:rPr lang="en-US" sz="1450">
                <a:solidFill>
                  <a:schemeClr val="dk1"/>
                </a:solidFill>
                <a:latin typeface="Rokkitt"/>
                <a:ea typeface="Rokkitt"/>
                <a:cs typeface="Rokkitt"/>
                <a:sym typeface="Rokkitt"/>
              </a:rPr>
              <a:t>] values of a strong acid of the same pH, since a weak acid only partially ionizes.</a:t>
            </a:r>
          </a:p>
        </p:txBody>
      </p:sp>
      <p:sp>
        <p:nvSpPr>
          <p:cNvPr id="1839" name="Shape 1839"/>
          <p:cNvSpPr txBox="1"/>
          <p:nvPr/>
        </p:nvSpPr>
        <p:spPr>
          <a:xfrm>
            <a:off x="-55339" y="5295346"/>
            <a:ext cx="9077156" cy="584776"/>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kkitt"/>
                <a:ea typeface="Rokkitt"/>
                <a:cs typeface="Rokkitt"/>
                <a:sym typeface="Rokkitt"/>
              </a:rPr>
              <a:t>If similar volumes of both acids above were titrated with the same strong base, the weak acid would require a larger volume of base to reach its equivalence point. </a:t>
            </a:r>
          </a:p>
        </p:txBody>
      </p:sp>
      <p:pic>
        <p:nvPicPr>
          <p:cNvPr id="1840" name="Shape 1840"/>
          <p:cNvPicPr preferRelativeResize="0"/>
          <p:nvPr/>
        </p:nvPicPr>
        <p:blipFill rotWithShape="1">
          <a:blip r:embed="rId5">
            <a:alphaModFix/>
          </a:blip>
          <a:srcRect/>
          <a:stretch/>
        </p:blipFill>
        <p:spPr>
          <a:xfrm>
            <a:off x="21636" y="854823"/>
            <a:ext cx="3181349" cy="3114675"/>
          </a:xfrm>
          <a:prstGeom prst="rect">
            <a:avLst/>
          </a:prstGeom>
          <a:noFill/>
          <a:ln>
            <a:noFill/>
          </a:ln>
        </p:spPr>
      </p:pic>
      <p:pic>
        <p:nvPicPr>
          <p:cNvPr id="1841" name="Shape 1841"/>
          <p:cNvPicPr preferRelativeResize="0"/>
          <p:nvPr/>
        </p:nvPicPr>
        <p:blipFill rotWithShape="1">
          <a:blip r:embed="rId6">
            <a:alphaModFix/>
          </a:blip>
          <a:srcRect/>
          <a:stretch/>
        </p:blipFill>
        <p:spPr>
          <a:xfrm>
            <a:off x="4893792" y="817568"/>
            <a:ext cx="3152775" cy="3028949"/>
          </a:xfrm>
          <a:prstGeom prst="rect">
            <a:avLst/>
          </a:prstGeom>
          <a:noFill/>
          <a:ln>
            <a:noFill/>
          </a:ln>
        </p:spPr>
      </p:pic>
      <p:sp>
        <p:nvSpPr>
          <p:cNvPr id="1842" name="Shape 1842"/>
          <p:cNvSpPr txBox="1"/>
          <p:nvPr/>
        </p:nvSpPr>
        <p:spPr>
          <a:xfrm>
            <a:off x="2665919" y="698493"/>
            <a:ext cx="2835180"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dk1"/>
                </a:solidFill>
                <a:latin typeface="Rokkitt"/>
                <a:ea typeface="Rokkitt"/>
                <a:cs typeface="Rokkitt"/>
                <a:sym typeface="Rokkitt"/>
              </a:rPr>
              <a:t>Note the similar pH values of both monoprotic acids.</a:t>
            </a:r>
          </a:p>
        </p:txBody>
      </p:sp>
      <p:sp>
        <p:nvSpPr>
          <p:cNvPr id="1843" name="Shape 1843"/>
          <p:cNvSpPr/>
          <p:nvPr/>
        </p:nvSpPr>
        <p:spPr>
          <a:xfrm>
            <a:off x="2204025" y="929640"/>
            <a:ext cx="647700" cy="292074"/>
          </a:xfrm>
          <a:prstGeom prst="roundRect">
            <a:avLst>
              <a:gd name="adj"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800">
                <a:solidFill>
                  <a:schemeClr val="lt1"/>
                </a:solidFill>
                <a:latin typeface="Rokkitt"/>
                <a:ea typeface="Rokkitt"/>
                <a:cs typeface="Rokkitt"/>
                <a:sym typeface="Rokkitt"/>
              </a:rPr>
              <a:t>pH= 3.00</a:t>
            </a:r>
          </a:p>
        </p:txBody>
      </p:sp>
      <p:sp>
        <p:nvSpPr>
          <p:cNvPr id="1844" name="Shape 1844"/>
          <p:cNvSpPr/>
          <p:nvPr/>
        </p:nvSpPr>
        <p:spPr>
          <a:xfrm>
            <a:off x="7055272" y="874428"/>
            <a:ext cx="647700" cy="292074"/>
          </a:xfrm>
          <a:prstGeom prst="roundRect">
            <a:avLst>
              <a:gd name="adj"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800">
                <a:solidFill>
                  <a:schemeClr val="lt1"/>
                </a:solidFill>
                <a:latin typeface="Rokkitt"/>
                <a:ea typeface="Rokkitt"/>
                <a:cs typeface="Rokkitt"/>
                <a:sym typeface="Rokkitt"/>
              </a:rPr>
              <a:t>pH= 3.00</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Shape 1849"/>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Titrations</a:t>
            </a:r>
          </a:p>
        </p:txBody>
      </p:sp>
      <p:sp>
        <p:nvSpPr>
          <p:cNvPr id="1850" name="Shape 185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851" name="Shape 1851"/>
          <p:cNvSpPr txBox="1"/>
          <p:nvPr/>
        </p:nvSpPr>
        <p:spPr>
          <a:xfrm>
            <a:off x="0" y="5643953"/>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6.13: The student can interpret titration data for monoprotic or polyprotic acids involving titration of a weak or strong acid by a strong base (or a weak or strong base by a strong acid) to determine the concentration of the titrant and the pK</a:t>
            </a:r>
            <a:r>
              <a:rPr lang="en-US" sz="1800" baseline="-25000">
                <a:solidFill>
                  <a:schemeClr val="dk1"/>
                </a:solidFill>
                <a:latin typeface="Rokkitt"/>
                <a:ea typeface="Rokkitt"/>
                <a:cs typeface="Rokkitt"/>
                <a:sym typeface="Rokkitt"/>
              </a:rPr>
              <a:t>a</a:t>
            </a:r>
            <a:r>
              <a:rPr lang="en-US" sz="1800">
                <a:solidFill>
                  <a:schemeClr val="dk1"/>
                </a:solidFill>
                <a:latin typeface="Rokkitt"/>
                <a:ea typeface="Rokkitt"/>
                <a:cs typeface="Rokkitt"/>
                <a:sym typeface="Rokkitt"/>
              </a:rPr>
              <a:t> for a weak acid, or the pK</a:t>
            </a:r>
            <a:r>
              <a:rPr lang="en-US" sz="1800" baseline="-25000">
                <a:solidFill>
                  <a:schemeClr val="dk1"/>
                </a:solidFill>
                <a:latin typeface="Rokkitt"/>
                <a:ea typeface="Rokkitt"/>
                <a:cs typeface="Rokkitt"/>
                <a:sym typeface="Rokkitt"/>
              </a:rPr>
              <a:t>b</a:t>
            </a:r>
            <a:r>
              <a:rPr lang="en-US" sz="1800">
                <a:solidFill>
                  <a:schemeClr val="dk1"/>
                </a:solidFill>
                <a:latin typeface="Rokkitt"/>
                <a:ea typeface="Rokkitt"/>
                <a:cs typeface="Rokkitt"/>
                <a:sym typeface="Rokkitt"/>
              </a:rPr>
              <a:t> for a weak base. 																	</a:t>
            </a:r>
          </a:p>
        </p:txBody>
      </p:sp>
      <p:sp>
        <p:nvSpPr>
          <p:cNvPr id="1852" name="Shape 185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853" name="Shape 185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854" name="Shape 1854" descr="http://www.dlt.ncssm.edu/tiger/diagrams/acid-base/WeakAcidTitration-General.gif"/>
          <p:cNvPicPr preferRelativeResize="0"/>
          <p:nvPr/>
        </p:nvPicPr>
        <p:blipFill rotWithShape="1">
          <a:blip r:embed="rId5">
            <a:alphaModFix/>
          </a:blip>
          <a:srcRect r="-1660" b="-491"/>
          <a:stretch/>
        </p:blipFill>
        <p:spPr>
          <a:xfrm>
            <a:off x="0" y="776166"/>
            <a:ext cx="2222419" cy="2929161"/>
          </a:xfrm>
          <a:prstGeom prst="rect">
            <a:avLst/>
          </a:prstGeom>
          <a:noFill/>
          <a:ln w="9525" cap="flat" cmpd="sng">
            <a:solidFill>
              <a:schemeClr val="accent1"/>
            </a:solidFill>
            <a:prstDash val="solid"/>
            <a:round/>
            <a:headEnd type="none" w="med" len="med"/>
            <a:tailEnd type="none" w="med" len="med"/>
          </a:ln>
        </p:spPr>
      </p:pic>
      <p:pic>
        <p:nvPicPr>
          <p:cNvPr id="1855" name="Shape 1855" descr="http://www.dlt.ncssm.edu/tiger/diagrams/acid-base/StrongAcidTitration-1.gif"/>
          <p:cNvPicPr preferRelativeResize="0"/>
          <p:nvPr/>
        </p:nvPicPr>
        <p:blipFill rotWithShape="1">
          <a:blip r:embed="rId6">
            <a:alphaModFix/>
          </a:blip>
          <a:srcRect l="3267" r="518"/>
          <a:stretch/>
        </p:blipFill>
        <p:spPr>
          <a:xfrm>
            <a:off x="5258867" y="209198"/>
            <a:ext cx="2628899" cy="2066958"/>
          </a:xfrm>
          <a:prstGeom prst="rect">
            <a:avLst/>
          </a:prstGeom>
          <a:noFill/>
          <a:ln w="9525" cap="flat" cmpd="sng">
            <a:solidFill>
              <a:schemeClr val="accent1"/>
            </a:solidFill>
            <a:prstDash val="solid"/>
            <a:round/>
            <a:headEnd type="none" w="med" len="med"/>
            <a:tailEnd type="none" w="med" len="med"/>
          </a:ln>
        </p:spPr>
      </p:pic>
      <p:pic>
        <p:nvPicPr>
          <p:cNvPr id="1856" name="Shape 1856" descr="http://www.dlt.ncssm.edu/tiger/diagrams/acid-base/WeakBaseTitration-General.gif"/>
          <p:cNvPicPr preferRelativeResize="0"/>
          <p:nvPr/>
        </p:nvPicPr>
        <p:blipFill rotWithShape="1">
          <a:blip r:embed="rId7">
            <a:alphaModFix/>
          </a:blip>
          <a:srcRect r="763" b="-264"/>
          <a:stretch/>
        </p:blipFill>
        <p:spPr>
          <a:xfrm>
            <a:off x="6861463" y="2276157"/>
            <a:ext cx="2013074" cy="2705593"/>
          </a:xfrm>
          <a:prstGeom prst="rect">
            <a:avLst/>
          </a:prstGeom>
          <a:noFill/>
          <a:ln w="9525" cap="flat" cmpd="sng">
            <a:solidFill>
              <a:schemeClr val="accent1"/>
            </a:solidFill>
            <a:prstDash val="solid"/>
            <a:round/>
            <a:headEnd type="none" w="med" len="med"/>
            <a:tailEnd type="none" w="med" len="med"/>
          </a:ln>
        </p:spPr>
      </p:pic>
      <p:sp>
        <p:nvSpPr>
          <p:cNvPr id="1857" name="Shape 1857"/>
          <p:cNvSpPr txBox="1"/>
          <p:nvPr/>
        </p:nvSpPr>
        <p:spPr>
          <a:xfrm>
            <a:off x="-19105" y="3705328"/>
            <a:ext cx="2261159"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This illustration shows the titration curve of </a:t>
            </a:r>
            <a:br>
              <a:rPr lang="en-US" sz="1200">
                <a:solidFill>
                  <a:schemeClr val="dk1"/>
                </a:solidFill>
                <a:latin typeface="Rokkitt"/>
                <a:ea typeface="Rokkitt"/>
                <a:cs typeface="Rokkitt"/>
                <a:sym typeface="Rokkitt"/>
              </a:rPr>
            </a:br>
            <a:r>
              <a:rPr lang="en-US" sz="1200">
                <a:solidFill>
                  <a:schemeClr val="dk1"/>
                </a:solidFill>
                <a:latin typeface="Rokkitt"/>
                <a:ea typeface="Rokkitt"/>
                <a:cs typeface="Rokkitt"/>
                <a:sym typeface="Rokkitt"/>
              </a:rPr>
              <a:t>a weak acid with a strong base with indicator changes.</a:t>
            </a:r>
          </a:p>
        </p:txBody>
      </p:sp>
      <p:sp>
        <p:nvSpPr>
          <p:cNvPr id="1858" name="Shape 1858"/>
          <p:cNvSpPr txBox="1"/>
          <p:nvPr/>
        </p:nvSpPr>
        <p:spPr>
          <a:xfrm>
            <a:off x="6119435" y="4981751"/>
            <a:ext cx="2921000"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chemeClr val="dk1"/>
                </a:solidFill>
                <a:latin typeface="Rokkitt"/>
                <a:ea typeface="Rokkitt"/>
                <a:cs typeface="Rokkitt"/>
                <a:sym typeface="Rokkitt"/>
              </a:rPr>
              <a:t>This illustration shows the titration curve of a weak base with a strong acid with indicator changes. </a:t>
            </a:r>
          </a:p>
        </p:txBody>
      </p:sp>
      <p:sp>
        <p:nvSpPr>
          <p:cNvPr id="1859" name="Shape 1859"/>
          <p:cNvSpPr txBox="1"/>
          <p:nvPr/>
        </p:nvSpPr>
        <p:spPr>
          <a:xfrm>
            <a:off x="2139452" y="117717"/>
            <a:ext cx="3119415"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chemeClr val="dk1"/>
                </a:solidFill>
                <a:latin typeface="Rokkitt"/>
                <a:ea typeface="Rokkitt"/>
                <a:cs typeface="Rokkitt"/>
                <a:sym typeface="Rokkitt"/>
              </a:rPr>
              <a:t>This illustration shows the titration curve of a strong acid with a strong base. </a:t>
            </a:r>
            <a:br>
              <a:rPr lang="en-US" sz="1200">
                <a:solidFill>
                  <a:schemeClr val="dk1"/>
                </a:solidFill>
                <a:latin typeface="Rokkitt"/>
                <a:ea typeface="Rokkitt"/>
                <a:cs typeface="Rokkitt"/>
                <a:sym typeface="Rokkitt"/>
              </a:rPr>
            </a:br>
            <a:endParaRPr lang="en-US" sz="1200">
              <a:solidFill>
                <a:schemeClr val="dk1"/>
              </a:solidFill>
              <a:latin typeface="Rokkitt"/>
              <a:ea typeface="Rokkitt"/>
              <a:cs typeface="Rokkitt"/>
              <a:sym typeface="Rokkitt"/>
            </a:endParaRPr>
          </a:p>
        </p:txBody>
      </p:sp>
      <p:pic>
        <p:nvPicPr>
          <p:cNvPr id="1860" name="Shape 1860" descr="http://www.dlt.ncssm.edu/tiger/diagrams/acid-base/Titration-vs-Ka.gif"/>
          <p:cNvPicPr preferRelativeResize="0"/>
          <p:nvPr/>
        </p:nvPicPr>
        <p:blipFill rotWithShape="1">
          <a:blip r:embed="rId8">
            <a:alphaModFix/>
          </a:blip>
          <a:srcRect/>
          <a:stretch/>
        </p:blipFill>
        <p:spPr>
          <a:xfrm>
            <a:off x="2236722" y="785341"/>
            <a:ext cx="2083293" cy="2815901"/>
          </a:xfrm>
          <a:prstGeom prst="rect">
            <a:avLst/>
          </a:prstGeom>
          <a:noFill/>
          <a:ln w="9525" cap="flat" cmpd="sng">
            <a:solidFill>
              <a:schemeClr val="accent1"/>
            </a:solidFill>
            <a:prstDash val="solid"/>
            <a:round/>
            <a:headEnd type="none" w="med" len="med"/>
            <a:tailEnd type="none" w="med" len="med"/>
          </a:ln>
        </p:spPr>
      </p:pic>
      <p:pic>
        <p:nvPicPr>
          <p:cNvPr id="1861" name="Shape 1861" descr="http://www.dlt.ncssm.edu/tiger/diagrams/acid-base/PolyproticAcidTitration.gif"/>
          <p:cNvPicPr preferRelativeResize="0"/>
          <p:nvPr/>
        </p:nvPicPr>
        <p:blipFill rotWithShape="1">
          <a:blip r:embed="rId9">
            <a:alphaModFix/>
          </a:blip>
          <a:srcRect/>
          <a:stretch/>
        </p:blipFill>
        <p:spPr>
          <a:xfrm>
            <a:off x="4330139" y="2276157"/>
            <a:ext cx="2138770" cy="2851694"/>
          </a:xfrm>
          <a:prstGeom prst="rect">
            <a:avLst/>
          </a:prstGeom>
          <a:noFill/>
          <a:ln w="9525" cap="flat" cmpd="sng">
            <a:solidFill>
              <a:schemeClr val="accent1"/>
            </a:solidFill>
            <a:prstDash val="solid"/>
            <a:round/>
            <a:headEnd type="none" w="med" len="med"/>
            <a:tailEnd type="none" w="med" len="med"/>
          </a:ln>
        </p:spPr>
      </p:pic>
      <p:sp>
        <p:nvSpPr>
          <p:cNvPr id="1862" name="Shape 1862"/>
          <p:cNvSpPr txBox="1"/>
          <p:nvPr/>
        </p:nvSpPr>
        <p:spPr>
          <a:xfrm>
            <a:off x="3266164" y="5181880"/>
            <a:ext cx="3243184"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chemeClr val="dk1"/>
                </a:solidFill>
                <a:latin typeface="Rokkitt"/>
                <a:ea typeface="Rokkitt"/>
                <a:cs typeface="Rokkitt"/>
                <a:sym typeface="Rokkitt"/>
              </a:rPr>
              <a:t>This illustration shows the titration curve of a polyprotic weak acid with a strong base. </a:t>
            </a:r>
          </a:p>
        </p:txBody>
      </p:sp>
      <p:sp>
        <p:nvSpPr>
          <p:cNvPr id="1863" name="Shape 1863"/>
          <p:cNvSpPr txBox="1"/>
          <p:nvPr/>
        </p:nvSpPr>
        <p:spPr>
          <a:xfrm>
            <a:off x="2248875" y="3705326"/>
            <a:ext cx="2034576"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This illustration shows the titration curves </a:t>
            </a:r>
            <a:br>
              <a:rPr lang="en-US" sz="1200">
                <a:solidFill>
                  <a:schemeClr val="dk1"/>
                </a:solidFill>
                <a:latin typeface="Rokkitt"/>
                <a:ea typeface="Rokkitt"/>
                <a:cs typeface="Rokkitt"/>
                <a:sym typeface="Rokkitt"/>
              </a:rPr>
            </a:br>
            <a:r>
              <a:rPr lang="en-US" sz="1200">
                <a:solidFill>
                  <a:schemeClr val="dk1"/>
                </a:solidFill>
                <a:latin typeface="Rokkitt"/>
                <a:ea typeface="Rokkitt"/>
                <a:cs typeface="Rokkitt"/>
                <a:sym typeface="Rokkitt"/>
              </a:rPr>
              <a:t>of several weak acids with a strong base</a:t>
            </a:r>
          </a:p>
        </p:txBody>
      </p:sp>
      <p:sp>
        <p:nvSpPr>
          <p:cNvPr id="1864" name="Shape 1864"/>
          <p:cNvSpPr/>
          <p:nvPr/>
        </p:nvSpPr>
        <p:spPr>
          <a:xfrm>
            <a:off x="5143882" y="336680"/>
            <a:ext cx="202132" cy="104201"/>
          </a:xfrm>
          <a:prstGeom prst="righ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865" name="Shape 1865"/>
          <p:cNvSpPr/>
          <p:nvPr/>
        </p:nvSpPr>
        <p:spPr>
          <a:xfrm>
            <a:off x="990600" y="3514689"/>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866" name="Shape 1866"/>
          <p:cNvSpPr/>
          <p:nvPr/>
        </p:nvSpPr>
        <p:spPr>
          <a:xfrm>
            <a:off x="3185155" y="3523430"/>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867" name="Shape 1867"/>
          <p:cNvSpPr/>
          <p:nvPr/>
        </p:nvSpPr>
        <p:spPr>
          <a:xfrm>
            <a:off x="5269462" y="4994923"/>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868" name="Shape 1868"/>
          <p:cNvSpPr/>
          <p:nvPr/>
        </p:nvSpPr>
        <p:spPr>
          <a:xfrm>
            <a:off x="7851246" y="4811121"/>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869" name="Shape 1869"/>
          <p:cNvSpPr/>
          <p:nvPr/>
        </p:nvSpPr>
        <p:spPr>
          <a:xfrm>
            <a:off x="411304" y="4686676"/>
            <a:ext cx="2642341" cy="590147"/>
          </a:xfrm>
          <a:prstGeom prst="wedgeRoundRectCallout">
            <a:avLst>
              <a:gd name="adj1" fmla="val -64744"/>
              <a:gd name="adj2" fmla="val 100935"/>
              <a:gd name="adj3" fmla="val 16667"/>
            </a:avLst>
          </a:prstGeom>
          <a:gradFill>
            <a:gsLst>
              <a:gs pos="0">
                <a:srgbClr val="4A174B"/>
              </a:gs>
              <a:gs pos="100000">
                <a:srgbClr val="AD90AE"/>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400">
                <a:solidFill>
                  <a:schemeClr val="lt1"/>
                </a:solidFill>
                <a:latin typeface="Rokkitt"/>
                <a:ea typeface="Rokkitt"/>
                <a:cs typeface="Rokkitt"/>
                <a:sym typeface="Rokkitt"/>
              </a:rPr>
              <a:t>See Source link to review titration calculations.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Shape 187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K</a:t>
            </a:r>
            <a:r>
              <a:rPr lang="en-US" sz="3600" b="0" i="0" u="none" strike="noStrike" cap="none" baseline="-25000">
                <a:solidFill>
                  <a:schemeClr val="accent1"/>
                </a:solidFill>
                <a:latin typeface="Rokkitt"/>
                <a:ea typeface="Rokkitt"/>
                <a:cs typeface="Rokkitt"/>
                <a:sym typeface="Rokkitt"/>
              </a:rPr>
              <a:t>w</a:t>
            </a:r>
            <a:r>
              <a:rPr lang="en-US" sz="3600" b="0" i="0" u="none" strike="noStrike" cap="none">
                <a:solidFill>
                  <a:schemeClr val="accent1"/>
                </a:solidFill>
                <a:latin typeface="Rokkitt"/>
                <a:ea typeface="Rokkitt"/>
                <a:cs typeface="Rokkitt"/>
                <a:sym typeface="Rokkitt"/>
              </a:rPr>
              <a:t> and Temperature</a:t>
            </a:r>
          </a:p>
        </p:txBody>
      </p:sp>
      <p:pic>
        <p:nvPicPr>
          <p:cNvPr id="1875" name="Shape 1875"/>
          <p:cNvPicPr preferRelativeResize="0"/>
          <p:nvPr/>
        </p:nvPicPr>
        <p:blipFill rotWithShape="1">
          <a:blip r:embed="rId3">
            <a:alphaModFix/>
          </a:blip>
          <a:srcRect/>
          <a:stretch/>
        </p:blipFill>
        <p:spPr>
          <a:xfrm>
            <a:off x="1352382" y="782693"/>
            <a:ext cx="6305550" cy="600075"/>
          </a:xfrm>
          <a:prstGeom prst="rect">
            <a:avLst/>
          </a:prstGeom>
          <a:noFill/>
          <a:ln>
            <a:noFill/>
          </a:ln>
        </p:spPr>
      </p:pic>
      <p:sp>
        <p:nvSpPr>
          <p:cNvPr id="1876" name="Shape 187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877" name="Shape 1877"/>
          <p:cNvSpPr txBox="1"/>
          <p:nvPr/>
        </p:nvSpPr>
        <p:spPr>
          <a:xfrm>
            <a:off x="-66842" y="5941487"/>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6.14: The student can, based on the dependence of K</a:t>
            </a:r>
            <a:r>
              <a:rPr lang="en-US" sz="1800" baseline="-25000">
                <a:solidFill>
                  <a:schemeClr val="dk1"/>
                </a:solidFill>
                <a:latin typeface="Rokkitt"/>
                <a:ea typeface="Rokkitt"/>
                <a:cs typeface="Rokkitt"/>
                <a:sym typeface="Rokkitt"/>
              </a:rPr>
              <a:t>w</a:t>
            </a:r>
            <a:r>
              <a:rPr lang="en-US" sz="1800">
                <a:solidFill>
                  <a:schemeClr val="dk1"/>
                </a:solidFill>
                <a:latin typeface="Rokkitt"/>
                <a:ea typeface="Rokkitt"/>
                <a:cs typeface="Rokkitt"/>
                <a:sym typeface="Rokkitt"/>
              </a:rPr>
              <a:t> on temperature, reason that neutrality requires [H</a:t>
            </a:r>
            <a:r>
              <a:rPr lang="en-US" sz="1800" baseline="30000">
                <a:solidFill>
                  <a:schemeClr val="dk1"/>
                </a:solidFill>
                <a:latin typeface="Rokkitt"/>
                <a:ea typeface="Rokkitt"/>
                <a:cs typeface="Rokkitt"/>
                <a:sym typeface="Rokkitt"/>
              </a:rPr>
              <a:t>+</a:t>
            </a:r>
            <a:r>
              <a:rPr lang="en-US" sz="1800">
                <a:solidFill>
                  <a:schemeClr val="dk1"/>
                </a:solidFill>
                <a:latin typeface="Rokkitt"/>
                <a:ea typeface="Rokkitt"/>
                <a:cs typeface="Rokkitt"/>
                <a:sym typeface="Rokkitt"/>
              </a:rPr>
              <a:t>] = [OH</a:t>
            </a:r>
            <a:r>
              <a:rPr lang="en-US" sz="1800" baseline="30000">
                <a:solidFill>
                  <a:schemeClr val="dk1"/>
                </a:solidFill>
                <a:latin typeface="Rokkitt"/>
                <a:ea typeface="Rokkitt"/>
                <a:cs typeface="Rokkitt"/>
                <a:sym typeface="Rokkitt"/>
              </a:rPr>
              <a:t>-</a:t>
            </a:r>
            <a:r>
              <a:rPr lang="en-US" sz="1800">
                <a:solidFill>
                  <a:schemeClr val="dk1"/>
                </a:solidFill>
                <a:latin typeface="Rokkitt"/>
                <a:ea typeface="Rokkitt"/>
                <a:cs typeface="Rokkitt"/>
                <a:sym typeface="Rokkitt"/>
              </a:rPr>
              <a:t>] as opposed to requiring pH = 7, including especially the application to biological systems. 																	</a:t>
            </a:r>
          </a:p>
        </p:txBody>
      </p:sp>
      <p:sp>
        <p:nvSpPr>
          <p:cNvPr id="1878" name="Shape 187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879" name="Shape 1879"/>
          <p:cNvSpPr/>
          <p:nvPr/>
        </p:nvSpPr>
        <p:spPr>
          <a:xfrm>
            <a:off x="6648450" y="748050"/>
            <a:ext cx="1012662" cy="689481"/>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latin typeface="Rokkitt"/>
              <a:ea typeface="Rokkitt"/>
              <a:cs typeface="Rokkitt"/>
              <a:sym typeface="Rokkitt"/>
            </a:endParaRPr>
          </a:p>
        </p:txBody>
      </p:sp>
      <p:sp>
        <p:nvSpPr>
          <p:cNvPr id="1880" name="Shape 1880"/>
          <p:cNvSpPr txBox="1"/>
          <p:nvPr/>
        </p:nvSpPr>
        <p:spPr>
          <a:xfrm>
            <a:off x="14041" y="4287137"/>
            <a:ext cx="5997743" cy="1600437"/>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400">
                <a:solidFill>
                  <a:schemeClr val="dk1"/>
                </a:solidFill>
                <a:latin typeface="Rokkitt"/>
                <a:ea typeface="Rokkitt"/>
                <a:cs typeface="Rokkitt"/>
                <a:sym typeface="Rokkitt"/>
              </a:rPr>
              <a:t>As T increases, pH of pure water decreases. The water is NOT becoming more acidic. A solution is only acidic if [H+] &gt; [OH-].</a:t>
            </a:r>
          </a:p>
          <a:p>
            <a:pPr marL="171450" marR="0" lvl="0" indent="-171450" algn="l" rtl="0">
              <a:spcBef>
                <a:spcPts val="0"/>
              </a:spcBef>
              <a:buClr>
                <a:schemeClr val="dk1"/>
              </a:buClr>
              <a:buSzPct val="100000"/>
              <a:buFont typeface="Arial"/>
              <a:buChar char="•"/>
            </a:pPr>
            <a:r>
              <a:rPr lang="en-US" sz="1400">
                <a:solidFill>
                  <a:schemeClr val="dk1"/>
                </a:solidFill>
                <a:latin typeface="Rokkitt"/>
                <a:ea typeface="Rokkitt"/>
                <a:cs typeface="Rokkitt"/>
                <a:sym typeface="Rokkitt"/>
              </a:rPr>
              <a:t>At 50°C, the pH of pure water is 6.63, which is defined as “neutral”, when [H</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 = [OH</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 A solution with a pH of 7 at this temperature is slightly basic b/c it is higher than the neutral value of 6.63.</a:t>
            </a: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None/>
            </a:pPr>
            <a:endParaRPr sz="1400">
              <a:solidFill>
                <a:schemeClr val="dk1"/>
              </a:solidFill>
              <a:latin typeface="Rokkitt"/>
              <a:ea typeface="Rokkitt"/>
              <a:cs typeface="Rokkitt"/>
              <a:sym typeface="Rokkitt"/>
            </a:endParaRPr>
          </a:p>
        </p:txBody>
      </p:sp>
      <p:pic>
        <p:nvPicPr>
          <p:cNvPr id="1881" name="Shape 1881"/>
          <p:cNvPicPr preferRelativeResize="0"/>
          <p:nvPr/>
        </p:nvPicPr>
        <p:blipFill rotWithShape="1">
          <a:blip r:embed="rId6">
            <a:alphaModFix/>
          </a:blip>
          <a:srcRect/>
          <a:stretch/>
        </p:blipFill>
        <p:spPr>
          <a:xfrm>
            <a:off x="168060" y="1548920"/>
            <a:ext cx="4867274" cy="2552699"/>
          </a:xfrm>
          <a:prstGeom prst="rect">
            <a:avLst/>
          </a:prstGeom>
          <a:noFill/>
          <a:ln>
            <a:noFill/>
          </a:ln>
        </p:spPr>
      </p:pic>
      <p:sp>
        <p:nvSpPr>
          <p:cNvPr id="1882" name="Shape 1882"/>
          <p:cNvSpPr/>
          <p:nvPr/>
        </p:nvSpPr>
        <p:spPr>
          <a:xfrm>
            <a:off x="384173" y="2712719"/>
            <a:ext cx="4416425" cy="274319"/>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latin typeface="Rokkitt"/>
              <a:ea typeface="Rokkitt"/>
              <a:cs typeface="Rokkitt"/>
              <a:sym typeface="Rokkitt"/>
            </a:endParaRPr>
          </a:p>
        </p:txBody>
      </p:sp>
      <p:sp>
        <p:nvSpPr>
          <p:cNvPr id="1883" name="Shape 1883"/>
          <p:cNvSpPr/>
          <p:nvPr/>
        </p:nvSpPr>
        <p:spPr>
          <a:xfrm>
            <a:off x="384173" y="3505200"/>
            <a:ext cx="4416425" cy="274319"/>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latin typeface="Rokkitt"/>
              <a:ea typeface="Rokkitt"/>
              <a:cs typeface="Rokkitt"/>
              <a:sym typeface="Rokkitt"/>
            </a:endParaRPr>
          </a:p>
        </p:txBody>
      </p:sp>
      <p:sp>
        <p:nvSpPr>
          <p:cNvPr id="1884" name="Shape 1884"/>
          <p:cNvSpPr/>
          <p:nvPr/>
        </p:nvSpPr>
        <p:spPr>
          <a:xfrm rot="-2276013">
            <a:off x="5277001" y="3216954"/>
            <a:ext cx="616993" cy="1761956"/>
          </a:xfrm>
          <a:prstGeom prst="curvedLeftArrow">
            <a:avLst>
              <a:gd name="adj1" fmla="val 25000"/>
              <a:gd name="adj2" fmla="val 50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1885" name="Shape 1885"/>
          <p:cNvSpPr/>
          <p:nvPr/>
        </p:nvSpPr>
        <p:spPr>
          <a:xfrm rot="-2011240">
            <a:off x="4710294" y="1992981"/>
            <a:ext cx="2930320" cy="622893"/>
          </a:xfrm>
          <a:prstGeom prst="curvedUpArrow">
            <a:avLst>
              <a:gd name="adj1" fmla="val 25000"/>
              <a:gd name="adj2" fmla="val 50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pic>
        <p:nvPicPr>
          <p:cNvPr id="1886" name="Shape 1886"/>
          <p:cNvPicPr preferRelativeResize="0"/>
          <p:nvPr/>
        </p:nvPicPr>
        <p:blipFill rotWithShape="1">
          <a:blip r:embed="rId7">
            <a:alphaModFix/>
          </a:blip>
          <a:srcRect/>
          <a:stretch/>
        </p:blipFill>
        <p:spPr>
          <a:xfrm>
            <a:off x="6712017" y="3904019"/>
            <a:ext cx="2381249" cy="581024"/>
          </a:xfrm>
          <a:prstGeom prst="rect">
            <a:avLst/>
          </a:prstGeom>
          <a:noFill/>
          <a:ln>
            <a:noFill/>
          </a:ln>
        </p:spPr>
      </p:pic>
      <p:sp>
        <p:nvSpPr>
          <p:cNvPr id="1887" name="Shape 1887"/>
          <p:cNvSpPr txBox="1"/>
          <p:nvPr/>
        </p:nvSpPr>
        <p:spPr>
          <a:xfrm>
            <a:off x="6370396" y="4362332"/>
            <a:ext cx="2510691" cy="1384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The dissociation of water is endothermic. An increase of energy will shift the reaction to the right, increasing the forward reaction, and increase the value of K</a:t>
            </a:r>
            <a:r>
              <a:rPr lang="en-US" sz="1400" baseline="-25000">
                <a:solidFill>
                  <a:schemeClr val="dk1"/>
                </a:solidFill>
                <a:latin typeface="Rokkitt"/>
                <a:ea typeface="Rokkitt"/>
                <a:cs typeface="Rokkitt"/>
                <a:sym typeface="Rokkitt"/>
              </a:rPr>
              <a:t>w</a:t>
            </a:r>
            <a:r>
              <a:rPr lang="en-US" sz="1400">
                <a:solidFill>
                  <a:schemeClr val="dk1"/>
                </a:solidFill>
                <a:latin typeface="Rokkitt"/>
                <a:ea typeface="Rokkitt"/>
                <a:cs typeface="Rokkitt"/>
                <a:sym typeface="Rokkitt"/>
              </a:rPr>
              <a:t>.</a:t>
            </a:r>
          </a:p>
        </p:txBody>
      </p:sp>
      <p:sp>
        <p:nvSpPr>
          <p:cNvPr id="1888" name="Shape 1888"/>
          <p:cNvSpPr txBox="1"/>
          <p:nvPr/>
        </p:nvSpPr>
        <p:spPr>
          <a:xfrm>
            <a:off x="6389019" y="4004598"/>
            <a:ext cx="553553" cy="37986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E +</a:t>
            </a:r>
          </a:p>
        </p:txBody>
      </p:sp>
      <p:pic>
        <p:nvPicPr>
          <p:cNvPr id="1889" name="Shape 1889"/>
          <p:cNvPicPr preferRelativeResize="0"/>
          <p:nvPr/>
        </p:nvPicPr>
        <p:blipFill rotWithShape="1">
          <a:blip r:embed="rId8">
            <a:alphaModFix/>
          </a:blip>
          <a:srcRect/>
          <a:stretch/>
        </p:blipFill>
        <p:spPr>
          <a:xfrm>
            <a:off x="6535626" y="2817590"/>
            <a:ext cx="2190750" cy="809624"/>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Shape 189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Acid/Base Mixtures and its pH</a:t>
            </a:r>
          </a:p>
        </p:txBody>
      </p:sp>
      <p:sp>
        <p:nvSpPr>
          <p:cNvPr id="1895" name="Shape 189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896" name="Shape 1896"/>
          <p:cNvSpPr txBox="1"/>
          <p:nvPr/>
        </p:nvSpPr>
        <p:spPr>
          <a:xfrm>
            <a:off x="0" y="5799192"/>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6.15: 	The student can identify a given solution as containing a mixture of strong acids and/or bases and calculate or estimate the pH (and concentrations of all chemical species) in the resulting solution.																</a:t>
            </a:r>
          </a:p>
        </p:txBody>
      </p:sp>
      <p:sp>
        <p:nvSpPr>
          <p:cNvPr id="1897" name="Shape 189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898" name="Shape 1898"/>
          <p:cNvSpPr txBox="1"/>
          <p:nvPr/>
        </p:nvSpPr>
        <p:spPr>
          <a:xfrm>
            <a:off x="286603" y="1048417"/>
            <a:ext cx="7297538" cy="25853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A 25 mL sample of hydrofluoric acid (HF) is titrated with 25 mL of 0.30M sodium hydroxide (NaOH). At the equivalence point of the titration, what would the pH of the solution be? Justify with a reaction.</a:t>
            </a:r>
          </a:p>
          <a:p>
            <a:pPr marL="0" marR="0" lvl="0" indent="0" algn="l" rtl="0">
              <a:spcBef>
                <a:spcPts val="0"/>
              </a:spcBef>
              <a:buNone/>
            </a:pPr>
            <a:endParaRPr sz="1800">
              <a:solidFill>
                <a:schemeClr val="dk1"/>
              </a:solidFill>
              <a:latin typeface="Rokkitt"/>
              <a:ea typeface="Rokkitt"/>
              <a:cs typeface="Rokkitt"/>
              <a:sym typeface="Rokkitt"/>
            </a:endParaRPr>
          </a:p>
          <a:p>
            <a:pPr marL="342900" marR="0" lvl="0" indent="-342900" algn="l" rtl="0">
              <a:spcBef>
                <a:spcPts val="0"/>
              </a:spcBef>
              <a:buClr>
                <a:schemeClr val="dk1"/>
              </a:buClr>
              <a:buSzPct val="100000"/>
              <a:buFont typeface="Rokkitt"/>
              <a:buAutoNum type="alphaLcPeriod"/>
            </a:pPr>
            <a:r>
              <a:rPr lang="en-US" sz="1800">
                <a:solidFill>
                  <a:schemeClr val="dk1"/>
                </a:solidFill>
                <a:latin typeface="Rokkitt"/>
                <a:ea typeface="Rokkitt"/>
                <a:cs typeface="Rokkitt"/>
                <a:sym typeface="Rokkitt"/>
              </a:rPr>
              <a:t>pH &lt; 7</a:t>
            </a:r>
          </a:p>
          <a:p>
            <a:pPr marL="342900" marR="0" lvl="0" indent="-342900" algn="l" rtl="0">
              <a:spcBef>
                <a:spcPts val="0"/>
              </a:spcBef>
              <a:buClr>
                <a:schemeClr val="dk1"/>
              </a:buClr>
              <a:buSzPct val="100000"/>
              <a:buFont typeface="Rokkitt"/>
              <a:buAutoNum type="alphaLcPeriod"/>
            </a:pPr>
            <a:r>
              <a:rPr lang="en-US" sz="1800">
                <a:solidFill>
                  <a:schemeClr val="dk1"/>
                </a:solidFill>
                <a:latin typeface="Rokkitt"/>
                <a:ea typeface="Rokkitt"/>
                <a:cs typeface="Rokkitt"/>
                <a:sym typeface="Rokkitt"/>
              </a:rPr>
              <a:t>pH = 7</a:t>
            </a:r>
          </a:p>
          <a:p>
            <a:pPr marL="342900" marR="0" lvl="0" indent="-342900" algn="l" rtl="0">
              <a:spcBef>
                <a:spcPts val="0"/>
              </a:spcBef>
              <a:buClr>
                <a:schemeClr val="dk1"/>
              </a:buClr>
              <a:buSzPct val="100000"/>
              <a:buFont typeface="Rokkitt"/>
              <a:buAutoNum type="alphaLcPeriod"/>
            </a:pPr>
            <a:r>
              <a:rPr lang="en-US" sz="1800">
                <a:solidFill>
                  <a:schemeClr val="dk1"/>
                </a:solidFill>
                <a:latin typeface="Rokkitt"/>
                <a:ea typeface="Rokkitt"/>
                <a:cs typeface="Rokkitt"/>
                <a:sym typeface="Rokkitt"/>
              </a:rPr>
              <a:t>pH &gt; 7</a:t>
            </a:r>
          </a:p>
          <a:p>
            <a:pPr marL="342900" marR="0" lvl="0" indent="-342900" algn="l" rtl="0">
              <a:spcBef>
                <a:spcPts val="0"/>
              </a:spcBef>
              <a:buClr>
                <a:schemeClr val="dk1"/>
              </a:buClr>
              <a:buSzPct val="100000"/>
              <a:buFont typeface="Rokkitt"/>
              <a:buAutoNum type="alphaLcPeriod"/>
            </a:pPr>
            <a:r>
              <a:rPr lang="en-US" sz="1800">
                <a:solidFill>
                  <a:schemeClr val="dk1"/>
                </a:solidFill>
                <a:latin typeface="Rokkitt"/>
                <a:ea typeface="Rokkitt"/>
                <a:cs typeface="Rokkitt"/>
                <a:sym typeface="Rokkitt"/>
              </a:rPr>
              <a:t>pH = pK</a:t>
            </a:r>
            <a:r>
              <a:rPr lang="en-US" sz="1800" baseline="-25000">
                <a:solidFill>
                  <a:schemeClr val="dk1"/>
                </a:solidFill>
                <a:latin typeface="Rokkitt"/>
                <a:ea typeface="Rokkitt"/>
                <a:cs typeface="Rokkitt"/>
                <a:sym typeface="Rokkitt"/>
              </a:rPr>
              <a:t>a</a:t>
            </a:r>
          </a:p>
        </p:txBody>
      </p:sp>
      <p:sp>
        <p:nvSpPr>
          <p:cNvPr id="1899" name="Shape 1899"/>
          <p:cNvSpPr txBox="1"/>
          <p:nvPr/>
        </p:nvSpPr>
        <p:spPr>
          <a:xfrm>
            <a:off x="1551028" y="4151582"/>
            <a:ext cx="7297538"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The correct answer is “c” pH&gt;7. At the equivalence point, the moles of acid equal the moles of base. The remaining species would be Na</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 and F</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 The conjugate base, F</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 will hydrolyze with water, producing OH</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 in solution: F</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a:t>
            </a:r>
            <a:r>
              <a:rPr lang="en-US" sz="1400" i="1">
                <a:solidFill>
                  <a:schemeClr val="dk1"/>
                </a:solidFill>
                <a:latin typeface="Rokkitt"/>
                <a:ea typeface="Rokkitt"/>
                <a:cs typeface="Rokkitt"/>
                <a:sym typeface="Rokkitt"/>
              </a:rPr>
              <a:t>aq</a:t>
            </a:r>
            <a:r>
              <a:rPr lang="en-US" sz="1400">
                <a:solidFill>
                  <a:schemeClr val="dk1"/>
                </a:solidFill>
                <a:latin typeface="Rokkitt"/>
                <a:ea typeface="Rokkitt"/>
                <a:cs typeface="Rokkitt"/>
                <a:sym typeface="Rokkitt"/>
              </a:rPr>
              <a:t>) + H</a:t>
            </a:r>
            <a:r>
              <a:rPr lang="en-US" sz="1400" baseline="-25000">
                <a:solidFill>
                  <a:schemeClr val="dk1"/>
                </a:solidFill>
                <a:latin typeface="Rokkitt"/>
                <a:ea typeface="Rokkitt"/>
                <a:cs typeface="Rokkitt"/>
                <a:sym typeface="Rokkitt"/>
              </a:rPr>
              <a:t>2</a:t>
            </a:r>
            <a:r>
              <a:rPr lang="en-US" sz="1400">
                <a:solidFill>
                  <a:schemeClr val="dk1"/>
                </a:solidFill>
                <a:latin typeface="Rokkitt"/>
                <a:ea typeface="Rokkitt"/>
                <a:cs typeface="Rokkitt"/>
                <a:sym typeface="Rokkitt"/>
              </a:rPr>
              <a:t>O(</a:t>
            </a:r>
            <a:r>
              <a:rPr lang="en-US" sz="1400" i="1">
                <a:solidFill>
                  <a:schemeClr val="dk1"/>
                </a:solidFill>
                <a:latin typeface="Rokkitt"/>
                <a:ea typeface="Rokkitt"/>
                <a:cs typeface="Rokkitt"/>
                <a:sym typeface="Rokkitt"/>
              </a:rPr>
              <a:t>l</a:t>
            </a:r>
            <a:r>
              <a:rPr lang="en-US" sz="1400">
                <a:solidFill>
                  <a:schemeClr val="dk1"/>
                </a:solidFill>
                <a:latin typeface="Rokkitt"/>
                <a:ea typeface="Rokkitt"/>
                <a:cs typeface="Rokkitt"/>
                <a:sym typeface="Rokkitt"/>
              </a:rPr>
              <a:t>)  HF(</a:t>
            </a:r>
            <a:r>
              <a:rPr lang="en-US" sz="1400" i="1">
                <a:solidFill>
                  <a:schemeClr val="dk1"/>
                </a:solidFill>
                <a:latin typeface="Rokkitt"/>
                <a:ea typeface="Rokkitt"/>
                <a:cs typeface="Rokkitt"/>
                <a:sym typeface="Rokkitt"/>
              </a:rPr>
              <a:t>aq</a:t>
            </a:r>
            <a:r>
              <a:rPr lang="en-US" sz="1400">
                <a:solidFill>
                  <a:schemeClr val="dk1"/>
                </a:solidFill>
                <a:latin typeface="Rokkitt"/>
                <a:ea typeface="Rokkitt"/>
                <a:cs typeface="Rokkitt"/>
                <a:sym typeface="Rokkitt"/>
              </a:rPr>
              <a:t>) + OH</a:t>
            </a:r>
            <a:r>
              <a:rPr lang="en-US" sz="1400" baseline="30000">
                <a:solidFill>
                  <a:schemeClr val="dk1"/>
                </a:solidFill>
                <a:latin typeface="Rokkitt"/>
                <a:ea typeface="Rokkitt"/>
                <a:cs typeface="Rokkitt"/>
                <a:sym typeface="Rokkitt"/>
              </a:rPr>
              <a:t>-</a:t>
            </a:r>
            <a:r>
              <a:rPr lang="en-US" sz="1400">
                <a:solidFill>
                  <a:schemeClr val="dk1"/>
                </a:solidFill>
                <a:latin typeface="Rokkitt"/>
                <a:ea typeface="Rokkitt"/>
                <a:cs typeface="Rokkitt"/>
                <a:sym typeface="Rokkitt"/>
              </a:rPr>
              <a:t>(</a:t>
            </a:r>
            <a:r>
              <a:rPr lang="en-US" sz="1400" i="1">
                <a:solidFill>
                  <a:schemeClr val="dk1"/>
                </a:solidFill>
                <a:latin typeface="Rokkitt"/>
                <a:ea typeface="Rokkitt"/>
                <a:cs typeface="Rokkitt"/>
                <a:sym typeface="Rokkitt"/>
              </a:rPr>
              <a:t>aq</a:t>
            </a:r>
            <a:r>
              <a:rPr lang="en-US" sz="1400">
                <a:solidFill>
                  <a:schemeClr val="dk1"/>
                </a:solidFill>
                <a:latin typeface="Rokkitt"/>
                <a:ea typeface="Rokkitt"/>
                <a:cs typeface="Rokkitt"/>
                <a:sym typeface="Rokkitt"/>
              </a:rPr>
              <a:t>) Select the Source link to see more calculations in this titration.</a:t>
            </a:r>
          </a:p>
        </p:txBody>
      </p:sp>
      <p:sp>
        <p:nvSpPr>
          <p:cNvPr id="1900" name="Shape 1900"/>
          <p:cNvSpPr/>
          <p:nvPr/>
        </p:nvSpPr>
        <p:spPr>
          <a:xfrm>
            <a:off x="1547101" y="4149501"/>
            <a:ext cx="7301464" cy="113392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00"/>
                                        </p:tgtEl>
                                      </p:cBhvr>
                                    </p:animEffect>
                                    <p:set>
                                      <p:cBhvr>
                                        <p:cTn id="7" dur="1" fill="hold">
                                          <p:stCondLst>
                                            <p:cond delay="2000"/>
                                          </p:stCondLst>
                                        </p:cTn>
                                        <p:tgtEl>
                                          <p:spTgt spid="19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Shape 190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pH and Acid/Base Equilibria</a:t>
            </a:r>
          </a:p>
        </p:txBody>
      </p:sp>
      <p:sp>
        <p:nvSpPr>
          <p:cNvPr id="1906" name="Shape 190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907" name="Shape 1907"/>
          <p:cNvSpPr txBox="1"/>
          <p:nvPr/>
        </p:nvSpPr>
        <p:spPr>
          <a:xfrm>
            <a:off x="0" y="5903892"/>
            <a:ext cx="9144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6.16: The student can identify a given solution as being the solution of a monoprotic weak acid or base (including salts in which one ion is a weak acid or base), calculate the pH and concentration of all species in the solution, and/or infer the relative strengths of the weak acids or bases from given equilibrium. concentrations. 																	</a:t>
            </a:r>
          </a:p>
        </p:txBody>
      </p:sp>
      <p:pic>
        <p:nvPicPr>
          <p:cNvPr id="1908" name="Shape 1908"/>
          <p:cNvPicPr preferRelativeResize="0"/>
          <p:nvPr/>
        </p:nvPicPr>
        <p:blipFill rotWithShape="1">
          <a:blip r:embed="rId4">
            <a:alphaModFix/>
          </a:blip>
          <a:srcRect l="15446" t="15104" r="30381" b="7552"/>
          <a:stretch/>
        </p:blipFill>
        <p:spPr>
          <a:xfrm>
            <a:off x="2787283" y="840725"/>
            <a:ext cx="3860799" cy="3099074"/>
          </a:xfrm>
          <a:prstGeom prst="rect">
            <a:avLst/>
          </a:prstGeom>
          <a:noFill/>
          <a:ln>
            <a:noFill/>
          </a:ln>
        </p:spPr>
      </p:pic>
      <p:sp>
        <p:nvSpPr>
          <p:cNvPr id="1909" name="Shape 190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910" name="Shape 1910"/>
          <p:cNvSpPr txBox="1"/>
          <p:nvPr/>
        </p:nvSpPr>
        <p:spPr>
          <a:xfrm>
            <a:off x="20686" y="3931908"/>
            <a:ext cx="858843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2. Identify and compare the relative strengths of the two acids and the two bases in this neutralization reaction:  OH</a:t>
            </a:r>
            <a:r>
              <a:rPr lang="en-US" sz="1800" baseline="30000">
                <a:solidFill>
                  <a:schemeClr val="dk1"/>
                </a:solidFill>
                <a:latin typeface="Rokkitt"/>
                <a:ea typeface="Rokkitt"/>
                <a:cs typeface="Rokkitt"/>
                <a:sym typeface="Rokkitt"/>
              </a:rPr>
              <a:t>-</a:t>
            </a:r>
            <a:r>
              <a:rPr lang="en-US" sz="1800">
                <a:solidFill>
                  <a:schemeClr val="dk1"/>
                </a:solidFill>
                <a:latin typeface="Rokkitt"/>
                <a:ea typeface="Rokkitt"/>
                <a:cs typeface="Rokkitt"/>
                <a:sym typeface="Rokkitt"/>
              </a:rPr>
              <a:t>(</a:t>
            </a:r>
            <a:r>
              <a:rPr lang="en-US" sz="1800" i="1">
                <a:solidFill>
                  <a:schemeClr val="dk1"/>
                </a:solidFill>
                <a:latin typeface="Rokkitt"/>
                <a:ea typeface="Rokkitt"/>
                <a:cs typeface="Rokkitt"/>
                <a:sym typeface="Rokkitt"/>
              </a:rPr>
              <a:t>aq</a:t>
            </a:r>
            <a:r>
              <a:rPr lang="en-US" sz="1800">
                <a:solidFill>
                  <a:schemeClr val="dk1"/>
                </a:solidFill>
                <a:latin typeface="Rokkitt"/>
                <a:ea typeface="Rokkitt"/>
                <a:cs typeface="Rokkitt"/>
                <a:sym typeface="Rokkitt"/>
              </a:rPr>
              <a:t>) + NH</a:t>
            </a:r>
            <a:r>
              <a:rPr lang="en-US" sz="1800" baseline="-25000">
                <a:solidFill>
                  <a:schemeClr val="dk1"/>
                </a:solidFill>
                <a:latin typeface="Rokkitt"/>
                <a:ea typeface="Rokkitt"/>
                <a:cs typeface="Rokkitt"/>
                <a:sym typeface="Rokkitt"/>
              </a:rPr>
              <a:t>4</a:t>
            </a:r>
            <a:r>
              <a:rPr lang="en-US" sz="1800" baseline="30000">
                <a:solidFill>
                  <a:schemeClr val="dk1"/>
                </a:solidFill>
                <a:latin typeface="Rokkitt"/>
                <a:ea typeface="Rokkitt"/>
                <a:cs typeface="Rokkitt"/>
                <a:sym typeface="Rokkitt"/>
              </a:rPr>
              <a:t>+</a:t>
            </a:r>
            <a:r>
              <a:rPr lang="en-US" sz="1800">
                <a:solidFill>
                  <a:schemeClr val="dk1"/>
                </a:solidFill>
                <a:latin typeface="Rokkitt"/>
                <a:ea typeface="Rokkitt"/>
                <a:cs typeface="Rokkitt"/>
                <a:sym typeface="Rokkitt"/>
              </a:rPr>
              <a:t>(</a:t>
            </a:r>
            <a:r>
              <a:rPr lang="en-US" sz="1800" i="1">
                <a:solidFill>
                  <a:schemeClr val="dk1"/>
                </a:solidFill>
                <a:latin typeface="Rokkitt"/>
                <a:ea typeface="Rokkitt"/>
                <a:cs typeface="Rokkitt"/>
                <a:sym typeface="Rokkitt"/>
              </a:rPr>
              <a:t>aq</a:t>
            </a:r>
            <a:r>
              <a:rPr lang="en-US" sz="1800">
                <a:solidFill>
                  <a:schemeClr val="dk1"/>
                </a:solidFill>
                <a:latin typeface="Rokkitt"/>
                <a:ea typeface="Rokkitt"/>
                <a:cs typeface="Rokkitt"/>
                <a:sym typeface="Rokkitt"/>
              </a:rPr>
              <a:t>)  H</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O(</a:t>
            </a:r>
            <a:r>
              <a:rPr lang="en-US" sz="1800" i="1">
                <a:solidFill>
                  <a:schemeClr val="dk1"/>
                </a:solidFill>
                <a:latin typeface="Rokkitt"/>
                <a:ea typeface="Rokkitt"/>
                <a:cs typeface="Rokkitt"/>
                <a:sym typeface="Rokkitt"/>
              </a:rPr>
              <a:t>l</a:t>
            </a:r>
            <a:r>
              <a:rPr lang="en-US" sz="1800">
                <a:solidFill>
                  <a:schemeClr val="dk1"/>
                </a:solidFill>
                <a:latin typeface="Rokkitt"/>
                <a:ea typeface="Rokkitt"/>
                <a:cs typeface="Rokkitt"/>
                <a:sym typeface="Rokkitt"/>
              </a:rPr>
              <a:t>) + NH</a:t>
            </a:r>
            <a:r>
              <a:rPr lang="en-US" sz="1800" baseline="-25000">
                <a:solidFill>
                  <a:schemeClr val="dk1"/>
                </a:solidFill>
                <a:latin typeface="Rokkitt"/>
                <a:ea typeface="Rokkitt"/>
                <a:cs typeface="Rokkitt"/>
                <a:sym typeface="Rokkitt"/>
              </a:rPr>
              <a:t>3</a:t>
            </a:r>
            <a:r>
              <a:rPr lang="en-US" sz="1800">
                <a:solidFill>
                  <a:schemeClr val="dk1"/>
                </a:solidFill>
                <a:latin typeface="Rokkitt"/>
                <a:ea typeface="Rokkitt"/>
                <a:cs typeface="Rokkitt"/>
                <a:sym typeface="Rokkitt"/>
              </a:rPr>
              <a:t>(</a:t>
            </a:r>
            <a:r>
              <a:rPr lang="en-US" sz="1800" i="1">
                <a:solidFill>
                  <a:schemeClr val="dk1"/>
                </a:solidFill>
                <a:latin typeface="Rokkitt"/>
                <a:ea typeface="Rokkitt"/>
                <a:cs typeface="Rokkitt"/>
                <a:sym typeface="Rokkitt"/>
              </a:rPr>
              <a:t>aq</a:t>
            </a:r>
            <a:r>
              <a:rPr lang="en-US" sz="1800">
                <a:solidFill>
                  <a:schemeClr val="dk1"/>
                </a:solidFill>
                <a:latin typeface="Rokkitt"/>
                <a:ea typeface="Rokkitt"/>
                <a:cs typeface="Rokkitt"/>
                <a:sym typeface="Rokkitt"/>
              </a:rPr>
              <a:t>).</a:t>
            </a:r>
          </a:p>
        </p:txBody>
      </p:sp>
      <p:sp>
        <p:nvSpPr>
          <p:cNvPr id="1911" name="Shape 1911"/>
          <p:cNvSpPr txBox="1"/>
          <p:nvPr/>
        </p:nvSpPr>
        <p:spPr>
          <a:xfrm>
            <a:off x="0" y="829050"/>
            <a:ext cx="2717799"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1. Vinegar is 0.50M acetic acid, HC</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H</a:t>
            </a:r>
            <a:r>
              <a:rPr lang="en-US" sz="1800" baseline="-25000">
                <a:solidFill>
                  <a:schemeClr val="dk1"/>
                </a:solidFill>
                <a:latin typeface="Rokkitt"/>
                <a:ea typeface="Rokkitt"/>
                <a:cs typeface="Rokkitt"/>
                <a:sym typeface="Rokkitt"/>
              </a:rPr>
              <a:t>3</a:t>
            </a:r>
            <a:r>
              <a:rPr lang="en-US" sz="1800">
                <a:solidFill>
                  <a:schemeClr val="dk1"/>
                </a:solidFill>
                <a:latin typeface="Rokkitt"/>
                <a:ea typeface="Rokkitt"/>
                <a:cs typeface="Rokkitt"/>
                <a:sym typeface="Rokkitt"/>
              </a:rPr>
              <a:t>O</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 with a </a:t>
            </a:r>
            <a:r>
              <a:rPr lang="en-US" sz="1800" i="1">
                <a:solidFill>
                  <a:schemeClr val="dk1"/>
                </a:solidFill>
                <a:latin typeface="Rokkitt"/>
                <a:ea typeface="Rokkitt"/>
                <a:cs typeface="Rokkitt"/>
                <a:sym typeface="Rokkitt"/>
              </a:rPr>
              <a:t>K</a:t>
            </a:r>
            <a:r>
              <a:rPr lang="en-US" sz="1800" i="1" baseline="-25000">
                <a:solidFill>
                  <a:schemeClr val="dk1"/>
                </a:solidFill>
                <a:latin typeface="Rokkitt"/>
                <a:ea typeface="Rokkitt"/>
                <a:cs typeface="Rokkitt"/>
                <a:sym typeface="Rokkitt"/>
              </a:rPr>
              <a:t>a</a:t>
            </a:r>
            <a:r>
              <a:rPr lang="en-US" sz="1800">
                <a:solidFill>
                  <a:schemeClr val="dk1"/>
                </a:solidFill>
                <a:latin typeface="Rokkitt"/>
                <a:ea typeface="Rokkitt"/>
                <a:cs typeface="Rokkitt"/>
                <a:sym typeface="Rokkitt"/>
              </a:rPr>
              <a:t> = 1.8 x 10</a:t>
            </a:r>
            <a:r>
              <a:rPr lang="en-US" sz="1800" baseline="30000">
                <a:solidFill>
                  <a:schemeClr val="dk1"/>
                </a:solidFill>
                <a:latin typeface="Rokkitt"/>
                <a:ea typeface="Rokkitt"/>
                <a:cs typeface="Rokkitt"/>
                <a:sym typeface="Rokkitt"/>
              </a:rPr>
              <a:t>-5</a:t>
            </a:r>
            <a:r>
              <a:rPr lang="en-US" sz="1800">
                <a:solidFill>
                  <a:schemeClr val="dk1"/>
                </a:solidFill>
                <a:latin typeface="Rokkitt"/>
                <a:ea typeface="Rokkitt"/>
                <a:cs typeface="Rokkitt"/>
                <a:sym typeface="Rokkitt"/>
              </a:rPr>
              <a:t>. What would be the pH of this solution?</a:t>
            </a:r>
          </a:p>
        </p:txBody>
      </p:sp>
      <p:sp>
        <p:nvSpPr>
          <p:cNvPr id="1912" name="Shape 1912"/>
          <p:cNvSpPr/>
          <p:nvPr/>
        </p:nvSpPr>
        <p:spPr>
          <a:xfrm>
            <a:off x="5016500" y="3743269"/>
            <a:ext cx="177800" cy="176182"/>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913" name="Shape 1913"/>
          <p:cNvSpPr/>
          <p:nvPr/>
        </p:nvSpPr>
        <p:spPr>
          <a:xfrm rot="-2556581" flipH="1">
            <a:off x="6154876" y="669823"/>
            <a:ext cx="2207956" cy="575791"/>
          </a:xfrm>
          <a:prstGeom prst="leftRightArrow">
            <a:avLst>
              <a:gd name="adj1" fmla="val 50000"/>
              <a:gd name="adj2" fmla="val 50000"/>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100">
                <a:solidFill>
                  <a:schemeClr val="lt1"/>
                </a:solidFill>
                <a:latin typeface="Rokkitt"/>
                <a:ea typeface="Rokkitt"/>
                <a:cs typeface="Rokkitt"/>
                <a:sym typeface="Rokkitt"/>
              </a:rPr>
              <a:t>See Source link for more calculations.</a:t>
            </a:r>
          </a:p>
        </p:txBody>
      </p:sp>
      <p:sp>
        <p:nvSpPr>
          <p:cNvPr id="1914" name="Shape 1914"/>
          <p:cNvSpPr/>
          <p:nvPr/>
        </p:nvSpPr>
        <p:spPr>
          <a:xfrm>
            <a:off x="2717800" y="798179"/>
            <a:ext cx="4102098" cy="3146181"/>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1</a:t>
            </a:r>
            <a:r>
              <a:rPr lang="en-US" sz="1800" baseline="30000">
                <a:solidFill>
                  <a:schemeClr val="lt1"/>
                </a:solidFill>
                <a:latin typeface="Rokkitt"/>
                <a:ea typeface="Rokkitt"/>
                <a:cs typeface="Rokkitt"/>
                <a:sym typeface="Rokkitt"/>
              </a:rPr>
              <a:t>st</a:t>
            </a:r>
            <a:r>
              <a:rPr lang="en-US" sz="1800">
                <a:solidFill>
                  <a:schemeClr val="lt1"/>
                </a:solidFill>
                <a:latin typeface="Rokkitt"/>
                <a:ea typeface="Rokkitt"/>
                <a:cs typeface="Rokkitt"/>
                <a:sym typeface="Rokkitt"/>
              </a:rPr>
              <a:t> click reveals answer and explanation.</a:t>
            </a:r>
          </a:p>
        </p:txBody>
      </p:sp>
      <p:sp>
        <p:nvSpPr>
          <p:cNvPr id="1915" name="Shape 1915"/>
          <p:cNvSpPr txBox="1"/>
          <p:nvPr/>
        </p:nvSpPr>
        <p:spPr>
          <a:xfrm>
            <a:off x="250823" y="4542276"/>
            <a:ext cx="2942606" cy="9387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rgbClr val="321933"/>
                </a:solidFill>
                <a:latin typeface="Rokkitt"/>
                <a:ea typeface="Rokkitt"/>
                <a:cs typeface="Rokkitt"/>
                <a:sym typeface="Rokkitt"/>
              </a:rPr>
              <a:t>Answer: Hydroxide(OH</a:t>
            </a:r>
            <a:r>
              <a:rPr lang="en-US" sz="1100" baseline="30000">
                <a:solidFill>
                  <a:srgbClr val="321933"/>
                </a:solidFill>
                <a:latin typeface="Rokkitt"/>
                <a:ea typeface="Rokkitt"/>
                <a:cs typeface="Rokkitt"/>
                <a:sym typeface="Rokkitt"/>
              </a:rPr>
              <a:t>-</a:t>
            </a:r>
            <a:r>
              <a:rPr lang="en-US" sz="1100">
                <a:solidFill>
                  <a:srgbClr val="321933"/>
                </a:solidFill>
                <a:latin typeface="Rokkitt"/>
                <a:ea typeface="Rokkitt"/>
                <a:cs typeface="Rokkitt"/>
                <a:sym typeface="Rokkitt"/>
              </a:rPr>
              <a:t>), and ammonia(NH</a:t>
            </a:r>
            <a:r>
              <a:rPr lang="en-US" sz="1100" baseline="-25000">
                <a:solidFill>
                  <a:srgbClr val="321933"/>
                </a:solidFill>
                <a:latin typeface="Rokkitt"/>
                <a:ea typeface="Rokkitt"/>
                <a:cs typeface="Rokkitt"/>
                <a:sym typeface="Rokkitt"/>
              </a:rPr>
              <a:t>3</a:t>
            </a:r>
            <a:r>
              <a:rPr lang="en-US" sz="1100">
                <a:solidFill>
                  <a:srgbClr val="321933"/>
                </a:solidFill>
                <a:latin typeface="Rokkitt"/>
                <a:ea typeface="Rokkitt"/>
                <a:cs typeface="Rokkitt"/>
                <a:sym typeface="Rokkitt"/>
              </a:rPr>
              <a:t>) are the two bases, with ammonia being the weaker, while ammonium(NH</a:t>
            </a:r>
            <a:r>
              <a:rPr lang="en-US" sz="1100" baseline="-25000">
                <a:solidFill>
                  <a:srgbClr val="321933"/>
                </a:solidFill>
                <a:latin typeface="Rokkitt"/>
                <a:ea typeface="Rokkitt"/>
                <a:cs typeface="Rokkitt"/>
                <a:sym typeface="Rokkitt"/>
              </a:rPr>
              <a:t>4</a:t>
            </a:r>
            <a:r>
              <a:rPr lang="en-US" sz="1100" baseline="30000">
                <a:solidFill>
                  <a:srgbClr val="321933"/>
                </a:solidFill>
                <a:latin typeface="Rokkitt"/>
                <a:ea typeface="Rokkitt"/>
                <a:cs typeface="Rokkitt"/>
                <a:sym typeface="Rokkitt"/>
              </a:rPr>
              <a:t>+</a:t>
            </a:r>
            <a:r>
              <a:rPr lang="en-US" sz="1100">
                <a:solidFill>
                  <a:srgbClr val="321933"/>
                </a:solidFill>
                <a:latin typeface="Rokkitt"/>
                <a:ea typeface="Rokkitt"/>
                <a:cs typeface="Rokkitt"/>
                <a:sym typeface="Rokkitt"/>
              </a:rPr>
              <a:t>) and water are the acids, with water the weaker.</a:t>
            </a:r>
          </a:p>
        </p:txBody>
      </p:sp>
      <p:sp>
        <p:nvSpPr>
          <p:cNvPr id="1916" name="Shape 1916"/>
          <p:cNvSpPr txBox="1"/>
          <p:nvPr/>
        </p:nvSpPr>
        <p:spPr>
          <a:xfrm>
            <a:off x="3193431" y="4511967"/>
            <a:ext cx="5859066" cy="13234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chemeClr val="dk1"/>
                </a:solidFill>
                <a:latin typeface="Rokkitt"/>
                <a:ea typeface="Rokkitt"/>
                <a:cs typeface="Rokkitt"/>
                <a:sym typeface="Rokkitt"/>
              </a:rPr>
              <a:t>The correct formulation of acid strength is based on a comparison to the K</a:t>
            </a:r>
            <a:r>
              <a:rPr lang="en-US" sz="1000" baseline="-25000">
                <a:solidFill>
                  <a:schemeClr val="dk1"/>
                </a:solidFill>
                <a:latin typeface="Rokkitt"/>
                <a:ea typeface="Rokkitt"/>
                <a:cs typeface="Rokkitt"/>
                <a:sym typeface="Rokkitt"/>
              </a:rPr>
              <a:t>a</a:t>
            </a:r>
            <a:r>
              <a:rPr lang="en-US" sz="1000">
                <a:solidFill>
                  <a:schemeClr val="dk1"/>
                </a:solidFill>
                <a:latin typeface="Rokkitt"/>
                <a:ea typeface="Rokkitt"/>
                <a:cs typeface="Rokkitt"/>
                <a:sym typeface="Rokkitt"/>
              </a:rPr>
              <a:t>'s of hydronium (=1) and water (= 1 x 10</a:t>
            </a:r>
            <a:r>
              <a:rPr lang="en-US" sz="1000" baseline="30000">
                <a:solidFill>
                  <a:schemeClr val="dk1"/>
                </a:solidFill>
                <a:latin typeface="Rokkitt"/>
                <a:ea typeface="Rokkitt"/>
                <a:cs typeface="Rokkitt"/>
                <a:sym typeface="Rokkitt"/>
              </a:rPr>
              <a:t>-14</a:t>
            </a:r>
            <a:r>
              <a:rPr lang="en-US" sz="1000">
                <a:solidFill>
                  <a:schemeClr val="dk1"/>
                </a:solidFill>
                <a:latin typeface="Rokkitt"/>
                <a:ea typeface="Rokkitt"/>
                <a:cs typeface="Rokkitt"/>
                <a:sym typeface="Rokkitt"/>
              </a:rPr>
              <a:t>).  Any acid that is stronger than hydronium (e.g. HCl) is a strong acid and its conjugate base (chloride) has no effect on pH because it does not hydrolyze in water.  Any acid whose strength is between hydronium and water (e.g. ammonium) is a weak acid, and its conjugate is a weak base.  Similarly, for bases, any base with K</a:t>
            </a:r>
            <a:r>
              <a:rPr lang="en-US" sz="1000" baseline="-25000">
                <a:solidFill>
                  <a:schemeClr val="dk1"/>
                </a:solidFill>
                <a:latin typeface="Rokkitt"/>
                <a:ea typeface="Rokkitt"/>
                <a:cs typeface="Rokkitt"/>
                <a:sym typeface="Rokkitt"/>
              </a:rPr>
              <a:t>b</a:t>
            </a:r>
            <a:r>
              <a:rPr lang="en-US" sz="1000">
                <a:solidFill>
                  <a:schemeClr val="dk1"/>
                </a:solidFill>
                <a:latin typeface="Rokkitt"/>
                <a:ea typeface="Rokkitt"/>
                <a:cs typeface="Rokkitt"/>
                <a:sym typeface="Rokkitt"/>
              </a:rPr>
              <a:t> greater than that of hydroxide, which is = 1, (e.g., oxide ion as K</a:t>
            </a:r>
            <a:r>
              <a:rPr lang="en-US" sz="1000" baseline="-25000">
                <a:solidFill>
                  <a:schemeClr val="dk1"/>
                </a:solidFill>
                <a:latin typeface="Rokkitt"/>
                <a:ea typeface="Rokkitt"/>
                <a:cs typeface="Rokkitt"/>
                <a:sym typeface="Rokkitt"/>
              </a:rPr>
              <a:t>2</a:t>
            </a:r>
            <a:r>
              <a:rPr lang="en-US" sz="1000">
                <a:solidFill>
                  <a:schemeClr val="dk1"/>
                </a:solidFill>
                <a:latin typeface="Rokkitt"/>
                <a:ea typeface="Rokkitt"/>
                <a:cs typeface="Rokkitt"/>
                <a:sym typeface="Rokkitt"/>
              </a:rPr>
              <a:t>O) is a strong base, and its conjugate acid (K</a:t>
            </a:r>
            <a:r>
              <a:rPr lang="en-US" sz="1000" baseline="30000">
                <a:solidFill>
                  <a:schemeClr val="dk1"/>
                </a:solidFill>
                <a:latin typeface="Rokkitt"/>
                <a:ea typeface="Rokkitt"/>
                <a:cs typeface="Rokkitt"/>
                <a:sym typeface="Rokkitt"/>
              </a:rPr>
              <a:t>+</a:t>
            </a:r>
            <a:r>
              <a:rPr lang="en-US" sz="1000">
                <a:solidFill>
                  <a:schemeClr val="dk1"/>
                </a:solidFill>
                <a:latin typeface="Rokkitt"/>
                <a:ea typeface="Rokkitt"/>
                <a:cs typeface="Rokkitt"/>
                <a:sym typeface="Rokkitt"/>
              </a:rPr>
              <a:t>) has no effect on pH because it does not hydrolyze in water.  Any base with K</a:t>
            </a:r>
            <a:r>
              <a:rPr lang="en-US" sz="1000" baseline="-25000">
                <a:solidFill>
                  <a:schemeClr val="dk1"/>
                </a:solidFill>
                <a:latin typeface="Rokkitt"/>
                <a:ea typeface="Rokkitt"/>
                <a:cs typeface="Rokkitt"/>
                <a:sym typeface="Rokkitt"/>
              </a:rPr>
              <a:t>b</a:t>
            </a:r>
            <a:r>
              <a:rPr lang="en-US" sz="1000">
                <a:solidFill>
                  <a:schemeClr val="dk1"/>
                </a:solidFill>
                <a:latin typeface="Rokkitt"/>
                <a:ea typeface="Rokkitt"/>
                <a:cs typeface="Rokkitt"/>
                <a:sym typeface="Rokkitt"/>
              </a:rPr>
              <a:t> between that of hydroxide and water (= 1 x 10</a:t>
            </a:r>
            <a:r>
              <a:rPr lang="en-US" sz="1000" baseline="30000">
                <a:solidFill>
                  <a:schemeClr val="dk1"/>
                </a:solidFill>
                <a:latin typeface="Rokkitt"/>
                <a:ea typeface="Rokkitt"/>
                <a:cs typeface="Rokkitt"/>
                <a:sym typeface="Rokkitt"/>
              </a:rPr>
              <a:t>-14</a:t>
            </a:r>
            <a:r>
              <a:rPr lang="en-US" sz="1000">
                <a:solidFill>
                  <a:schemeClr val="dk1"/>
                </a:solidFill>
                <a:latin typeface="Rokkitt"/>
                <a:ea typeface="Rokkitt"/>
                <a:cs typeface="Rokkitt"/>
                <a:sym typeface="Rokkitt"/>
              </a:rPr>
              <a:t>) is a weak base, and its conjugate is a weak acid (e.g., acetate).</a:t>
            </a:r>
          </a:p>
        </p:txBody>
      </p:sp>
      <p:sp>
        <p:nvSpPr>
          <p:cNvPr id="1917" name="Shape 1917"/>
          <p:cNvSpPr/>
          <p:nvPr/>
        </p:nvSpPr>
        <p:spPr>
          <a:xfrm>
            <a:off x="250822" y="4540305"/>
            <a:ext cx="8801673" cy="134967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2</a:t>
            </a:r>
            <a:r>
              <a:rPr lang="en-US" sz="1800" baseline="30000">
                <a:solidFill>
                  <a:schemeClr val="lt1"/>
                </a:solidFill>
                <a:latin typeface="Rokkitt"/>
                <a:ea typeface="Rokkitt"/>
                <a:cs typeface="Rokkitt"/>
                <a:sym typeface="Rokkitt"/>
              </a:rPr>
              <a:t>nd</a:t>
            </a:r>
            <a:r>
              <a:rPr lang="en-US" sz="1800">
                <a:solidFill>
                  <a:schemeClr val="lt1"/>
                </a:solidFill>
                <a:latin typeface="Rokkitt"/>
                <a:ea typeface="Rokkitt"/>
                <a:cs typeface="Rokkitt"/>
                <a:sym typeface="Rokkitt"/>
              </a:rPr>
              <a:t> 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14"/>
                                        </p:tgtEl>
                                      </p:cBhvr>
                                    </p:animEffect>
                                    <p:set>
                                      <p:cBhvr>
                                        <p:cTn id="7" dur="1" fill="hold">
                                          <p:stCondLst>
                                            <p:cond delay="2000"/>
                                          </p:stCondLst>
                                        </p:cTn>
                                        <p:tgtEl>
                                          <p:spTgt spid="19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917"/>
                                        </p:tgtEl>
                                      </p:cBhvr>
                                    </p:animEffect>
                                    <p:set>
                                      <p:cBhvr>
                                        <p:cTn id="12" dur="1" fill="hold">
                                          <p:stCondLst>
                                            <p:cond delay="2000"/>
                                          </p:stCondLst>
                                        </p:cTn>
                                        <p:tgtEl>
                                          <p:spTgt spid="19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Shape 1922"/>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Acid/Base reaction species</a:t>
            </a:r>
          </a:p>
        </p:txBody>
      </p:sp>
      <p:sp>
        <p:nvSpPr>
          <p:cNvPr id="1923" name="Shape 192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924" name="Shape 1924"/>
          <p:cNvSpPr txBox="1"/>
          <p:nvPr/>
        </p:nvSpPr>
        <p:spPr>
          <a:xfrm>
            <a:off x="0" y="5557042"/>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6.17: The student can, given an arbitrary mixture of weak and strong acids and bases (including polyprotic systems), determine which species will react strongly with one another (i.e., with K&gt;1) and what species will be present in large concentrations at equilibrium.																	</a:t>
            </a:r>
          </a:p>
        </p:txBody>
      </p:sp>
      <p:sp>
        <p:nvSpPr>
          <p:cNvPr id="1925" name="Shape 192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926" name="Shape 1926" descr="http://schoolbag.info/chemistry/central/central.files/image2444.jpg"/>
          <p:cNvPicPr preferRelativeResize="0"/>
          <p:nvPr/>
        </p:nvPicPr>
        <p:blipFill rotWithShape="1">
          <a:blip r:embed="rId5">
            <a:alphaModFix/>
          </a:blip>
          <a:srcRect/>
          <a:stretch/>
        </p:blipFill>
        <p:spPr>
          <a:xfrm>
            <a:off x="3088561" y="810547"/>
            <a:ext cx="5009019" cy="4550346"/>
          </a:xfrm>
          <a:prstGeom prst="rect">
            <a:avLst/>
          </a:prstGeom>
          <a:noFill/>
          <a:ln>
            <a:noFill/>
          </a:ln>
        </p:spPr>
      </p:pic>
      <p:sp>
        <p:nvSpPr>
          <p:cNvPr id="1927" name="Shape 1927"/>
          <p:cNvSpPr txBox="1"/>
          <p:nvPr/>
        </p:nvSpPr>
        <p:spPr>
          <a:xfrm>
            <a:off x="204716" y="954465"/>
            <a:ext cx="197739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Ask yourself:</a:t>
            </a:r>
          </a:p>
        </p:txBody>
      </p:sp>
      <p:sp>
        <p:nvSpPr>
          <p:cNvPr id="1928" name="Shape 1928"/>
          <p:cNvSpPr/>
          <p:nvPr/>
        </p:nvSpPr>
        <p:spPr>
          <a:xfrm>
            <a:off x="15889" y="3085721"/>
            <a:ext cx="2429301" cy="1249039"/>
          </a:xfrm>
          <a:prstGeom prst="wedgeRoundRectCallout">
            <a:avLst>
              <a:gd name="adj1" fmla="val -51831"/>
              <a:gd name="adj2" fmla="val 114811"/>
              <a:gd name="adj3"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600">
                <a:solidFill>
                  <a:schemeClr val="lt1"/>
                </a:solidFill>
                <a:latin typeface="Rokkitt"/>
                <a:ea typeface="Rokkitt"/>
                <a:cs typeface="Rokkitt"/>
                <a:sym typeface="Rokkitt"/>
              </a:rPr>
              <a:t>Deal w/strong A/B first. These will react to completion with the available species.</a:t>
            </a:r>
          </a:p>
        </p:txBody>
      </p:sp>
      <p:sp>
        <p:nvSpPr>
          <p:cNvPr id="1929" name="Shape 1929"/>
          <p:cNvSpPr/>
          <p:nvPr/>
        </p:nvSpPr>
        <p:spPr>
          <a:xfrm>
            <a:off x="204716" y="1580238"/>
            <a:ext cx="3325884" cy="965841"/>
          </a:xfrm>
          <a:prstGeom prst="wedgeRoundRectCallout">
            <a:avLst>
              <a:gd name="adj1" fmla="val -2945"/>
              <a:gd name="adj2" fmla="val -88721"/>
              <a:gd name="adj3"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600">
                <a:solidFill>
                  <a:schemeClr val="lt1"/>
                </a:solidFill>
                <a:latin typeface="Rokkitt"/>
                <a:ea typeface="Rokkitt"/>
                <a:cs typeface="Rokkitt"/>
                <a:sym typeface="Rokkitt"/>
              </a:rPr>
              <a:t>Is it strong?  Weak? A salt? A buffer? What will it do in water?</a:t>
            </a:r>
          </a:p>
          <a:p>
            <a:pPr marL="0" marR="0" lvl="0" indent="0" algn="ctr" rtl="0">
              <a:spcBef>
                <a:spcPts val="0"/>
              </a:spcBef>
              <a:buSzPct val="25000"/>
              <a:buNone/>
            </a:pPr>
            <a:r>
              <a:rPr lang="en-US" sz="1600">
                <a:solidFill>
                  <a:schemeClr val="dk1"/>
                </a:solidFill>
                <a:latin typeface="Rokkitt"/>
                <a:ea typeface="Rokkitt"/>
                <a:cs typeface="Rokkitt"/>
                <a:sym typeface="Rokkitt"/>
              </a:rPr>
              <a:t>See Source link for more details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Shape 1935"/>
          <p:cNvSpPr txBox="1">
            <a:spLocks noGrp="1"/>
          </p:cNvSpPr>
          <p:nvPr>
            <p:ph type="title"/>
          </p:nvPr>
        </p:nvSpPr>
        <p:spPr>
          <a:xfrm>
            <a:off x="498474" y="-7098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How to Build </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a Buffer:</a:t>
            </a:r>
          </a:p>
        </p:txBody>
      </p:sp>
      <p:sp>
        <p:nvSpPr>
          <p:cNvPr id="1936" name="Shape 1936"/>
          <p:cNvSpPr txBox="1">
            <a:spLocks noGrp="1"/>
          </p:cNvSpPr>
          <p:nvPr>
            <p:ph type="body" idx="1"/>
          </p:nvPr>
        </p:nvSpPr>
        <p:spPr>
          <a:xfrm>
            <a:off x="280737" y="1222919"/>
            <a:ext cx="3875381" cy="450351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2400" b="1" i="0" u="sng" strike="noStrike" cap="none">
                <a:solidFill>
                  <a:srgbClr val="595959"/>
                </a:solidFill>
                <a:latin typeface="Rokkitt"/>
                <a:ea typeface="Rokkitt"/>
                <a:cs typeface="Rokkitt"/>
                <a:sym typeface="Rokkitt"/>
              </a:rPr>
              <a:t>Getting the pH correct:</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pH of a buffer is primarily determined by the pKa of the weak acid in the conjugate acid-base pair.</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When both species in the conjugate acid-base pair have equal concentrations, the pH of the buffer is equal to the pKa.</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Choose a conjugate acid-base pair that has a pKa closest to the pH you desire and then adjust concentrations to fine tune from there.</a:t>
            </a:r>
          </a:p>
          <a:p>
            <a:pPr marL="228600" marR="0" lvl="0" indent="-228600" algn="l" rtl="0">
              <a:lnSpc>
                <a:spcPct val="90000"/>
              </a:lnSpc>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937" name="Shape 1937"/>
          <p:cNvSpPr txBox="1">
            <a:spLocks noGrp="1"/>
          </p:cNvSpPr>
          <p:nvPr>
            <p:ph type="body" idx="2"/>
          </p:nvPr>
        </p:nvSpPr>
        <p:spPr>
          <a:xfrm>
            <a:off x="4178039" y="283012"/>
            <a:ext cx="3845563" cy="45035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000" b="1" i="0" u="sng" strike="noStrike" cap="none">
                <a:solidFill>
                  <a:srgbClr val="595959"/>
                </a:solidFill>
                <a:latin typeface="Rokkitt"/>
                <a:ea typeface="Rokkitt"/>
                <a:cs typeface="Rokkitt"/>
                <a:sym typeface="Rokkitt"/>
              </a:rPr>
              <a:t>Estimating Buffer Capacity:</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A buffer is only effective as long as it has sufficient amounts of both members of the conjugate acid-base pair to allow equilibrium to shift during a stress.</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938" name="Shape 193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939" name="Shape 1939"/>
          <p:cNvSpPr txBox="1"/>
          <p:nvPr/>
        </p:nvSpPr>
        <p:spPr>
          <a:xfrm>
            <a:off x="0" y="5974037"/>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6.18: 	The student can design a buffer solution with a target pH and buffer capacity by selecting an appropriate conjugate acid-base pair and estimating the concentrations needed to achieve the desired capacity.																</a:t>
            </a:r>
          </a:p>
        </p:txBody>
      </p:sp>
      <p:sp>
        <p:nvSpPr>
          <p:cNvPr id="1940" name="Shape 194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941" name="Shape 194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942" name="Shape 1942"/>
          <p:cNvPicPr preferRelativeResize="0"/>
          <p:nvPr/>
        </p:nvPicPr>
        <p:blipFill rotWithShape="1">
          <a:blip r:embed="rId5">
            <a:alphaModFix/>
          </a:blip>
          <a:srcRect/>
          <a:stretch/>
        </p:blipFill>
        <p:spPr>
          <a:xfrm>
            <a:off x="4276630" y="2626074"/>
            <a:ext cx="4658692" cy="3310708"/>
          </a:xfrm>
          <a:prstGeom prst="rect">
            <a:avLst/>
          </a:prstGeom>
          <a:noFill/>
          <a:ln w="9525" cap="flat" cmpd="sng">
            <a:solidFill>
              <a:srgbClr val="4D4D33"/>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Electronic Structure of the Atom: </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1</a:t>
            </a:r>
            <a:r>
              <a:rPr lang="en-US" sz="3600" b="0" i="0" u="none" strike="noStrike" cap="none" baseline="30000">
                <a:solidFill>
                  <a:schemeClr val="accent1"/>
                </a:solidFill>
                <a:latin typeface="Rokkitt"/>
                <a:ea typeface="Rokkitt"/>
                <a:cs typeface="Rokkitt"/>
                <a:sym typeface="Rokkitt"/>
              </a:rPr>
              <a:t>st</a:t>
            </a:r>
            <a:r>
              <a:rPr lang="en-US" sz="3600" b="0" i="0" u="none" strike="noStrike" cap="none">
                <a:solidFill>
                  <a:schemeClr val="accent1"/>
                </a:solidFill>
                <a:latin typeface="Rokkitt"/>
                <a:ea typeface="Rokkitt"/>
                <a:cs typeface="Rokkitt"/>
                <a:sym typeface="Rokkitt"/>
              </a:rPr>
              <a:t> Ionization Energy Irregularities </a:t>
            </a:r>
          </a:p>
        </p:txBody>
      </p:sp>
      <p:pic>
        <p:nvPicPr>
          <p:cNvPr id="369" name="Shape 369" descr="P Table Ionization Energy.png"/>
          <p:cNvPicPr preferRelativeResize="0">
            <a:picLocks noGrp="1"/>
          </p:cNvPicPr>
          <p:nvPr>
            <p:ph type="body" idx="1"/>
          </p:nvPr>
        </p:nvPicPr>
        <p:blipFill rotWithShape="1">
          <a:blip r:embed="rId3">
            <a:alphaModFix/>
          </a:blip>
          <a:srcRect t="-601" b="-601"/>
          <a:stretch/>
        </p:blipFill>
        <p:spPr>
          <a:xfrm>
            <a:off x="127768" y="1470525"/>
            <a:ext cx="4382946" cy="2972383"/>
          </a:xfrm>
          <a:prstGeom prst="rect">
            <a:avLst/>
          </a:prstGeom>
          <a:noFill/>
          <a:ln>
            <a:noFill/>
          </a:ln>
        </p:spPr>
      </p:pic>
      <p:sp>
        <p:nvSpPr>
          <p:cNvPr id="370" name="Shape 370"/>
          <p:cNvSpPr txBox="1">
            <a:spLocks noGrp="1"/>
          </p:cNvSpPr>
          <p:nvPr>
            <p:ph type="body" idx="2"/>
          </p:nvPr>
        </p:nvSpPr>
        <p:spPr>
          <a:xfrm>
            <a:off x="4399878" y="1470525"/>
            <a:ext cx="4008965"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1</a:t>
            </a:r>
            <a:r>
              <a:rPr lang="en-US" sz="1800" b="0" i="0" u="none" strike="noStrike" cap="none" baseline="30000">
                <a:solidFill>
                  <a:srgbClr val="595959"/>
                </a:solidFill>
                <a:latin typeface="Rokkitt"/>
                <a:ea typeface="Rokkitt"/>
                <a:cs typeface="Rokkitt"/>
                <a:sym typeface="Rokkitt"/>
              </a:rPr>
              <a:t>st</a:t>
            </a:r>
            <a:r>
              <a:rPr lang="en-US" sz="1800" b="0" i="0" u="none" strike="noStrike" cap="none">
                <a:solidFill>
                  <a:srgbClr val="595959"/>
                </a:solidFill>
                <a:latin typeface="Rokkitt"/>
                <a:ea typeface="Rokkitt"/>
                <a:cs typeface="Rokkitt"/>
                <a:sym typeface="Rokkitt"/>
              </a:rPr>
              <a:t> Ionization Energy Energy (IE) decreases from Be to B and Mg to Al</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Electron in 2p or 3p shielded by 2s</a:t>
            </a:r>
            <a:r>
              <a:rPr lang="en-US" sz="1800" b="0" i="0" u="none" strike="noStrike" cap="none" baseline="30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or 3s</a:t>
            </a:r>
            <a:r>
              <a:rPr lang="en-US" sz="1800" b="0" i="0" u="none" strike="noStrike" cap="none" baseline="30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electrons, decreasing coulombic attraction despite additional proton in nucleus.</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Same effect seen in 3d</a:t>
            </a:r>
            <a:r>
              <a:rPr lang="en-US" sz="1800" b="0" i="0" u="none" strike="noStrike" cap="none" baseline="30000">
                <a:solidFill>
                  <a:srgbClr val="595959"/>
                </a:solidFill>
                <a:latin typeface="Rokkitt"/>
                <a:ea typeface="Rokkitt"/>
                <a:cs typeface="Rokkitt"/>
                <a:sym typeface="Rokkitt"/>
              </a:rPr>
              <a:t>10</a:t>
            </a:r>
            <a:r>
              <a:rPr lang="en-US" sz="1800" b="0" i="0" u="none" strike="noStrike" cap="none">
                <a:solidFill>
                  <a:srgbClr val="595959"/>
                </a:solidFill>
                <a:latin typeface="Rokkitt"/>
                <a:ea typeface="Rokkitt"/>
                <a:cs typeface="Rokkitt"/>
                <a:sym typeface="Rokkitt"/>
              </a:rPr>
              <a:t>-4p, 4d</a:t>
            </a:r>
            <a:r>
              <a:rPr lang="en-US" sz="1800" b="0" i="0" u="none" strike="noStrike" cap="none" baseline="30000">
                <a:solidFill>
                  <a:srgbClr val="595959"/>
                </a:solidFill>
                <a:latin typeface="Rokkitt"/>
                <a:ea typeface="Rokkitt"/>
                <a:cs typeface="Rokkitt"/>
                <a:sym typeface="Rokkitt"/>
              </a:rPr>
              <a:t>10</a:t>
            </a:r>
            <a:r>
              <a:rPr lang="en-US" sz="1800" b="0" i="0" u="none" strike="noStrike" cap="none">
                <a:solidFill>
                  <a:srgbClr val="595959"/>
                </a:solidFill>
                <a:latin typeface="Rokkitt"/>
                <a:ea typeface="Rokkitt"/>
                <a:cs typeface="Rokkitt"/>
                <a:sym typeface="Rokkitt"/>
              </a:rPr>
              <a:t>-5p and 5d</a:t>
            </a:r>
            <a:r>
              <a:rPr lang="en-US" sz="1800" b="0" i="0" u="none" strike="noStrike" cap="none" baseline="30000">
                <a:solidFill>
                  <a:srgbClr val="595959"/>
                </a:solidFill>
                <a:latin typeface="Rokkitt"/>
                <a:ea typeface="Rokkitt"/>
                <a:cs typeface="Rokkitt"/>
                <a:sym typeface="Rokkitt"/>
              </a:rPr>
              <a:t>10</a:t>
            </a:r>
            <a:r>
              <a:rPr lang="en-US" sz="1800" b="0" i="0" u="none" strike="noStrike" cap="none">
                <a:solidFill>
                  <a:srgbClr val="595959"/>
                </a:solidFill>
                <a:latin typeface="Rokkitt"/>
                <a:ea typeface="Rokkitt"/>
                <a:cs typeface="Rokkitt"/>
                <a:sym typeface="Rokkitt"/>
              </a:rPr>
              <a:t>-6p</a:t>
            </a:r>
          </a:p>
          <a:p>
            <a:pPr marL="228600" marR="0" lvl="0"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1</a:t>
            </a:r>
            <a:r>
              <a:rPr lang="en-US" sz="1800" b="0" i="0" u="none" strike="noStrike" cap="none" baseline="30000">
                <a:solidFill>
                  <a:srgbClr val="595959"/>
                </a:solidFill>
                <a:latin typeface="Rokkitt"/>
                <a:ea typeface="Rokkitt"/>
                <a:cs typeface="Rokkitt"/>
                <a:sym typeface="Rokkitt"/>
              </a:rPr>
              <a:t>st</a:t>
            </a:r>
            <a:r>
              <a:rPr lang="en-US" sz="1800" b="0" i="0" u="none" strike="noStrike" cap="none">
                <a:solidFill>
                  <a:srgbClr val="595959"/>
                </a:solidFill>
                <a:latin typeface="Rokkitt"/>
                <a:ea typeface="Rokkitt"/>
                <a:cs typeface="Rokkitt"/>
                <a:sym typeface="Rokkitt"/>
              </a:rPr>
              <a:t> Ionization Energy decreases from N to O and P to S</a:t>
            </a:r>
          </a:p>
          <a:p>
            <a:pPr marL="457200" marR="0" lvl="1" indent="-228600" algn="l" rtl="0">
              <a:spcBef>
                <a:spcPts val="600"/>
              </a:spcBef>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np</a:t>
            </a:r>
            <a:r>
              <a:rPr lang="en-US" sz="1800" b="0" i="0" u="none" strike="noStrike" cap="none" baseline="30000">
                <a:solidFill>
                  <a:srgbClr val="595959"/>
                </a:solidFill>
                <a:latin typeface="Rokkitt"/>
                <a:ea typeface="Rokkitt"/>
                <a:cs typeface="Rokkitt"/>
                <a:sym typeface="Rokkitt"/>
              </a:rPr>
              <a:t>4</a:t>
            </a:r>
            <a:r>
              <a:rPr lang="en-US" sz="1800" b="0" i="0" u="none" strike="noStrike" cap="none">
                <a:solidFill>
                  <a:srgbClr val="595959"/>
                </a:solidFill>
                <a:latin typeface="Rokkitt"/>
                <a:ea typeface="Rokkitt"/>
                <a:cs typeface="Rokkitt"/>
                <a:sym typeface="Rokkitt"/>
              </a:rPr>
              <a:t> contains first paired p electrons, e</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-e</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repulsion decreases coulombic attraction despite additional proton</a:t>
            </a:r>
          </a:p>
        </p:txBody>
      </p:sp>
      <p:sp>
        <p:nvSpPr>
          <p:cNvPr id="371" name="Shape 37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372" name="Shape 372"/>
          <p:cNvSpPr txBox="1"/>
          <p:nvPr/>
        </p:nvSpPr>
        <p:spPr>
          <a:xfrm>
            <a:off x="0" y="6183630"/>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1.8: </a:t>
            </a:r>
            <a:r>
              <a:rPr lang="en-US" sz="1800">
                <a:solidFill>
                  <a:srgbClr val="000000"/>
                </a:solidFill>
                <a:latin typeface="Calibri"/>
                <a:ea typeface="Calibri"/>
                <a:cs typeface="Calibri"/>
                <a:sym typeface="Calibri"/>
              </a:rPr>
              <a:t>The student is able to explain the distribution of electrons using Coulomb’s law to analyze measured energies.</a:t>
            </a:r>
            <a:r>
              <a:rPr lang="en-US" sz="1800">
                <a:solidFill>
                  <a:schemeClr val="dk1"/>
                </a:solidFill>
                <a:latin typeface="Rokkitt"/>
                <a:ea typeface="Rokkitt"/>
                <a:cs typeface="Rokkitt"/>
                <a:sym typeface="Rokkitt"/>
              </a:rPr>
              <a:t>														</a:t>
            </a:r>
          </a:p>
        </p:txBody>
      </p:sp>
      <p:sp>
        <p:nvSpPr>
          <p:cNvPr id="373" name="Shape 37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374" name="Shape 37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375" name="Shape 375"/>
          <p:cNvSpPr/>
          <p:nvPr/>
        </p:nvSpPr>
        <p:spPr>
          <a:xfrm>
            <a:off x="715818" y="3105726"/>
            <a:ext cx="288637" cy="438727"/>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376" name="Shape 376"/>
          <p:cNvSpPr/>
          <p:nvPr/>
        </p:nvSpPr>
        <p:spPr>
          <a:xfrm>
            <a:off x="1066800" y="3352800"/>
            <a:ext cx="288637" cy="438727"/>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377" name="Shape 377"/>
          <p:cNvSpPr/>
          <p:nvPr/>
        </p:nvSpPr>
        <p:spPr>
          <a:xfrm>
            <a:off x="1794164" y="3175000"/>
            <a:ext cx="399471" cy="616528"/>
          </a:xfrm>
          <a:prstGeom prst="ellipse">
            <a:avLst/>
          </a:prstGeom>
          <a:noFill/>
          <a:ln w="19050" cap="flat" cmpd="sng">
            <a:solidFill>
              <a:srgbClr val="7A790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378" name="Shape 378"/>
          <p:cNvSpPr/>
          <p:nvPr/>
        </p:nvSpPr>
        <p:spPr>
          <a:xfrm>
            <a:off x="2556164" y="3175000"/>
            <a:ext cx="376380" cy="616528"/>
          </a:xfrm>
          <a:prstGeom prst="ellipse">
            <a:avLst/>
          </a:prstGeom>
          <a:noFill/>
          <a:ln w="19050" cap="flat" cmpd="sng">
            <a:solidFill>
              <a:srgbClr val="7A78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379" name="Shape 379"/>
          <p:cNvSpPr/>
          <p:nvPr/>
        </p:nvSpPr>
        <p:spPr>
          <a:xfrm>
            <a:off x="3906982" y="3175000"/>
            <a:ext cx="376380" cy="616528"/>
          </a:xfrm>
          <a:prstGeom prst="ellipse">
            <a:avLst/>
          </a:prstGeom>
          <a:noFill/>
          <a:ln w="19050" cap="flat" cmpd="sng">
            <a:solidFill>
              <a:srgbClr val="7A78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380" name="Shape 380" descr="PES Comparison Question.png"/>
          <p:cNvPicPr preferRelativeResize="0"/>
          <p:nvPr/>
        </p:nvPicPr>
        <p:blipFill rotWithShape="1">
          <a:blip r:embed="rId6">
            <a:alphaModFix/>
          </a:blip>
          <a:srcRect/>
          <a:stretch/>
        </p:blipFill>
        <p:spPr>
          <a:xfrm>
            <a:off x="1651000" y="592460"/>
            <a:ext cx="5837195" cy="567307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81" name="Shape 381"/>
          <p:cNvSpPr/>
          <p:nvPr/>
        </p:nvSpPr>
        <p:spPr>
          <a:xfrm>
            <a:off x="1651000" y="5449455"/>
            <a:ext cx="5837570" cy="803445"/>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500"/>
                                        <p:tgtEl>
                                          <p:spTgt spid="380"/>
                                        </p:tgtEl>
                                      </p:cBhvr>
                                    </p:animEffect>
                                  </p:childTnLst>
                                </p:cTn>
                              </p:par>
                              <p:par>
                                <p:cTn id="8" presetID="10" presetClass="entr" presetSubtype="0" fill="hold"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500"/>
                                        <p:tgtEl>
                                          <p:spTgt spid="3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81"/>
                                        </p:tgtEl>
                                      </p:cBhvr>
                                    </p:animEffect>
                                    <p:set>
                                      <p:cBhvr>
                                        <p:cTn id="15" dur="1" fill="hold">
                                          <p:stCondLst>
                                            <p:cond delay="2000"/>
                                          </p:stCondLst>
                                        </p:cTn>
                                        <p:tgtEl>
                                          <p:spTgt spid="3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Shape 1947"/>
          <p:cNvSpPr txBox="1">
            <a:spLocks noGrp="1"/>
          </p:cNvSpPr>
          <p:nvPr>
            <p:ph type="body" idx="1"/>
          </p:nvPr>
        </p:nvSpPr>
        <p:spPr>
          <a:xfrm>
            <a:off x="280737" y="1470525"/>
            <a:ext cx="7816844" cy="442873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600" b="0" i="0" u="none" strike="noStrike" cap="none">
                <a:solidFill>
                  <a:srgbClr val="595959"/>
                </a:solidFill>
                <a:latin typeface="Rokkitt"/>
                <a:ea typeface="Rokkitt"/>
                <a:cs typeface="Rokkitt"/>
                <a:sym typeface="Rokkitt"/>
              </a:rPr>
              <a:t>A 50.0 mL sample of 0.50 M HC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is titrated to the half equivalence point with 25.0 mL of 0.50 M NaOH.  Which of the following options shows the correct ranking of the molarities of the species in solution? </a:t>
            </a:r>
          </a:p>
          <a:p>
            <a:pPr marL="914400" marR="0" lvl="4" indent="0" algn="l" rtl="0">
              <a:lnSpc>
                <a:spcPct val="90000"/>
              </a:lnSpc>
              <a:spcBef>
                <a:spcPts val="600"/>
              </a:spcBef>
              <a:spcAft>
                <a:spcPts val="0"/>
              </a:spcAft>
              <a:buClr>
                <a:schemeClr val="accent1"/>
              </a:buClr>
              <a:buSzPct val="25000"/>
              <a:buFont typeface="Noto Sans Symbols"/>
              <a:buNone/>
            </a:pPr>
            <a:r>
              <a:rPr lang="en-US" sz="1600" b="0" i="0" u="none" strike="noStrike" cap="none">
                <a:solidFill>
                  <a:srgbClr val="595959"/>
                </a:solidFill>
                <a:latin typeface="Rokkitt"/>
                <a:ea typeface="Rokkitt"/>
                <a:cs typeface="Rokkitt"/>
                <a:sym typeface="Rokkitt"/>
              </a:rPr>
              <a:t>				(pKa for HC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is 4.7)</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kkitt"/>
                <a:ea typeface="Rokkitt"/>
                <a:cs typeface="Rokkitt"/>
                <a:sym typeface="Rokkitt"/>
              </a:rPr>
              <a:t>	a. [HC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&gt; [C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a:t>
            </a:r>
            <a:r>
              <a:rPr lang="en-US" sz="1600" b="0" i="0" u="none" strike="noStrike" cap="none" baseline="30000">
                <a:solidFill>
                  <a:srgbClr val="595959"/>
                </a:solidFill>
                <a:latin typeface="Rokkitt"/>
                <a:ea typeface="Rokkitt"/>
                <a:cs typeface="Rokkitt"/>
                <a:sym typeface="Rokkitt"/>
              </a:rPr>
              <a:t>1-</a:t>
            </a:r>
            <a:r>
              <a:rPr lang="en-US" sz="1600" b="0" i="0" u="none" strike="noStrike" cap="none">
                <a:solidFill>
                  <a:srgbClr val="595959"/>
                </a:solidFill>
                <a:latin typeface="Rokkitt"/>
                <a:ea typeface="Rokkitt"/>
                <a:cs typeface="Rokkitt"/>
                <a:sym typeface="Rokkitt"/>
              </a:rPr>
              <a:t>] &gt; [ 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 &gt; [ OH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kkitt"/>
                <a:ea typeface="Rokkitt"/>
                <a:cs typeface="Rokkitt"/>
                <a:sym typeface="Rokkitt"/>
              </a:rPr>
              <a:t>	b. [HC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 [C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a:t>
            </a:r>
            <a:r>
              <a:rPr lang="en-US" sz="1600" b="0" i="0" u="none" strike="noStrike" cap="none" baseline="30000">
                <a:solidFill>
                  <a:srgbClr val="595959"/>
                </a:solidFill>
                <a:latin typeface="Rokkitt"/>
                <a:ea typeface="Rokkitt"/>
                <a:cs typeface="Rokkitt"/>
                <a:sym typeface="Rokkitt"/>
              </a:rPr>
              <a:t>1-</a:t>
            </a:r>
            <a:r>
              <a:rPr lang="en-US" sz="1600" b="0" i="0" u="none" strike="noStrike" cap="none">
                <a:solidFill>
                  <a:srgbClr val="595959"/>
                </a:solidFill>
                <a:latin typeface="Rokkitt"/>
                <a:ea typeface="Rokkitt"/>
                <a:cs typeface="Rokkitt"/>
                <a:sym typeface="Rokkitt"/>
              </a:rPr>
              <a:t>] &gt; [ 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 &gt; [ OH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kkitt"/>
                <a:ea typeface="Rokkitt"/>
                <a:cs typeface="Rokkitt"/>
                <a:sym typeface="Rokkitt"/>
              </a:rPr>
              <a:t>	c. [HC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&gt; [C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a:t>
            </a:r>
            <a:r>
              <a:rPr lang="en-US" sz="1600" b="0" i="0" u="none" strike="noStrike" cap="none" baseline="30000">
                <a:solidFill>
                  <a:srgbClr val="595959"/>
                </a:solidFill>
                <a:latin typeface="Rokkitt"/>
                <a:ea typeface="Rokkitt"/>
                <a:cs typeface="Rokkitt"/>
                <a:sym typeface="Rokkitt"/>
              </a:rPr>
              <a:t>1-</a:t>
            </a:r>
            <a:r>
              <a:rPr lang="en-US" sz="1600" b="0" i="0" u="none" strike="noStrike" cap="none">
                <a:solidFill>
                  <a:srgbClr val="595959"/>
                </a:solidFill>
                <a:latin typeface="Rokkitt"/>
                <a:ea typeface="Rokkitt"/>
                <a:cs typeface="Rokkitt"/>
                <a:sym typeface="Rokkitt"/>
              </a:rPr>
              <a:t>] = [ 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 &gt; [ OH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kkitt"/>
                <a:ea typeface="Rokkitt"/>
                <a:cs typeface="Rokkitt"/>
                <a:sym typeface="Rokkitt"/>
              </a:rPr>
              <a:t>	d. [C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a:t>
            </a:r>
            <a:r>
              <a:rPr lang="en-US" sz="1600" b="0" i="0" u="none" strike="noStrike" cap="none" baseline="30000">
                <a:solidFill>
                  <a:srgbClr val="595959"/>
                </a:solidFill>
                <a:latin typeface="Rokkitt"/>
                <a:ea typeface="Rokkitt"/>
                <a:cs typeface="Rokkitt"/>
                <a:sym typeface="Rokkitt"/>
              </a:rPr>
              <a:t>1-</a:t>
            </a:r>
            <a:r>
              <a:rPr lang="en-US" sz="1600" b="0" i="0" u="none" strike="noStrike" cap="none">
                <a:solidFill>
                  <a:srgbClr val="595959"/>
                </a:solidFill>
                <a:latin typeface="Rokkitt"/>
                <a:ea typeface="Rokkitt"/>
                <a:cs typeface="Rokkitt"/>
                <a:sym typeface="Rokkitt"/>
              </a:rPr>
              <a:t>] &gt; [HC</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H</a:t>
            </a:r>
            <a:r>
              <a:rPr lang="en-US" sz="1600" b="0" i="0" u="none" strike="noStrike" cap="none" baseline="-25000">
                <a:solidFill>
                  <a:srgbClr val="595959"/>
                </a:solidFill>
                <a:latin typeface="Rokkitt"/>
                <a:ea typeface="Rokkitt"/>
                <a:cs typeface="Rokkitt"/>
                <a:sym typeface="Rokkitt"/>
              </a:rPr>
              <a:t>3</a:t>
            </a:r>
            <a:r>
              <a:rPr lang="en-US" sz="1600" b="0" i="0" u="none" strike="noStrike" cap="none">
                <a:solidFill>
                  <a:srgbClr val="595959"/>
                </a:solidFill>
                <a:latin typeface="Rokkitt"/>
                <a:ea typeface="Rokkitt"/>
                <a:cs typeface="Rokkitt"/>
                <a:sym typeface="Rokkitt"/>
              </a:rPr>
              <a:t>O</a:t>
            </a:r>
            <a:r>
              <a:rPr lang="en-US" sz="1600" b="0" i="0" u="none" strike="noStrike" cap="none" baseline="-25000">
                <a:solidFill>
                  <a:srgbClr val="595959"/>
                </a:solidFill>
                <a:latin typeface="Rokkitt"/>
                <a:ea typeface="Rokkitt"/>
                <a:cs typeface="Rokkitt"/>
                <a:sym typeface="Rokkitt"/>
              </a:rPr>
              <a:t>2</a:t>
            </a:r>
            <a:r>
              <a:rPr lang="en-US" sz="1600" b="0" i="0" u="none" strike="noStrike" cap="none">
                <a:solidFill>
                  <a:srgbClr val="595959"/>
                </a:solidFill>
                <a:latin typeface="Rokkitt"/>
                <a:ea typeface="Rokkitt"/>
                <a:cs typeface="Rokkitt"/>
                <a:sym typeface="Rokkitt"/>
              </a:rPr>
              <a:t>] &gt; [ OH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 &gt; [ H</a:t>
            </a:r>
            <a:r>
              <a:rPr lang="en-US" sz="1600" b="0" i="0" u="none" strike="noStrike" cap="none" baseline="30000">
                <a:solidFill>
                  <a:srgbClr val="595959"/>
                </a:solidFill>
                <a:latin typeface="Rokkitt"/>
                <a:ea typeface="Rokkitt"/>
                <a:cs typeface="Rokkitt"/>
                <a:sym typeface="Rokkitt"/>
              </a:rPr>
              <a:t>+</a:t>
            </a:r>
            <a:r>
              <a:rPr lang="en-US" sz="1600" b="0" i="0" u="none" strike="noStrike" cap="none">
                <a:solidFill>
                  <a:srgbClr val="595959"/>
                </a:solidFill>
                <a:latin typeface="Rokkitt"/>
                <a:ea typeface="Rokkitt"/>
                <a:cs typeface="Rokkitt"/>
                <a:sym typeface="Rokkitt"/>
              </a:rPr>
              <a:t> ] </a:t>
            </a:r>
          </a:p>
          <a:p>
            <a:pPr marL="228600" marR="0" lvl="1" indent="0" algn="l" rtl="0">
              <a:lnSpc>
                <a:spcPct val="90000"/>
              </a:lnSpc>
              <a:spcBef>
                <a:spcPts val="600"/>
              </a:spcBef>
              <a:spcAft>
                <a:spcPts val="0"/>
              </a:spcAft>
              <a:buClr>
                <a:srgbClr val="B86EB8"/>
              </a:buClr>
              <a:buSzPct val="25000"/>
              <a:buFont typeface="Noto Sans Symbols"/>
              <a:buNone/>
            </a:pPr>
            <a:endParaRPr sz="1600" b="0" i="0" u="none" strike="noStrike" cap="none">
              <a:solidFill>
                <a:srgbClr val="595959"/>
              </a:solidFill>
              <a:latin typeface="Rokkitt"/>
              <a:ea typeface="Rokkitt"/>
              <a:cs typeface="Rokkitt"/>
              <a:sym typeface="Rokkitt"/>
            </a:endParaRPr>
          </a:p>
          <a:p>
            <a:pPr marL="228600" marR="0" lvl="1" indent="0" algn="l" rtl="0">
              <a:lnSpc>
                <a:spcPct val="90000"/>
              </a:lnSpc>
              <a:spcBef>
                <a:spcPts val="600"/>
              </a:spcBef>
              <a:spcAft>
                <a:spcPts val="0"/>
              </a:spcAft>
              <a:buClr>
                <a:srgbClr val="B86EB8"/>
              </a:buClr>
              <a:buSzPct val="25000"/>
              <a:buFont typeface="Noto Sans Symbols"/>
              <a:buNone/>
            </a:pPr>
            <a:r>
              <a:rPr lang="en-US" sz="1800" b="0" i="0" u="none" strike="noStrike" cap="none">
                <a:solidFill>
                  <a:srgbClr val="595959"/>
                </a:solidFill>
                <a:latin typeface="Rokkitt"/>
                <a:ea typeface="Rokkitt"/>
                <a:cs typeface="Rokkitt"/>
                <a:sym typeface="Rokkitt"/>
              </a:rPr>
              <a:t>Option B is correct.</a:t>
            </a:r>
          </a:p>
          <a:p>
            <a:pPr marL="228600" marR="0" lvl="1" indent="0" algn="l" rtl="0">
              <a:lnSpc>
                <a:spcPct val="90000"/>
              </a:lnSpc>
              <a:spcBef>
                <a:spcPts val="600"/>
              </a:spcBef>
              <a:buClr>
                <a:srgbClr val="B86EB8"/>
              </a:buClr>
              <a:buSzPct val="25000"/>
              <a:buFont typeface="Noto Sans Symbols"/>
              <a:buNone/>
            </a:pPr>
            <a:r>
              <a:rPr lang="en-US" sz="1800" b="0" i="0" u="none" strike="noStrike" cap="none">
                <a:solidFill>
                  <a:srgbClr val="595959"/>
                </a:solidFill>
                <a:latin typeface="Rokkitt"/>
                <a:ea typeface="Rokkitt"/>
                <a:cs typeface="Rokkitt"/>
                <a:sym typeface="Rokkitt"/>
              </a:rPr>
              <a:t>	At the half equivalence point, the concentrations of the weak acid and its conjugate base are equal because the OH</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ion has reacted with half of the original acetic acid.  The pH of the buffer is equal to the pKa at that point, so the [H+] is 10</a:t>
            </a:r>
            <a:r>
              <a:rPr lang="en-US" sz="1800" b="0" i="0" u="none" strike="noStrike" cap="none" baseline="30000">
                <a:solidFill>
                  <a:srgbClr val="595959"/>
                </a:solidFill>
                <a:latin typeface="Rokkitt"/>
                <a:ea typeface="Rokkitt"/>
                <a:cs typeface="Rokkitt"/>
                <a:sym typeface="Rokkitt"/>
              </a:rPr>
              <a:t>-4.7</a:t>
            </a:r>
            <a:r>
              <a:rPr lang="en-US" sz="1800" b="0" i="0" u="none" strike="noStrike" cap="none">
                <a:solidFill>
                  <a:srgbClr val="595959"/>
                </a:solidFill>
                <a:latin typeface="Rokkitt"/>
                <a:ea typeface="Rokkitt"/>
                <a:cs typeface="Rokkitt"/>
                <a:sym typeface="Rokkitt"/>
              </a:rPr>
              <a:t> which is far lower than the concentrations of the conjugates but far higher than the [OH-] which has a value of 10</a:t>
            </a:r>
            <a:r>
              <a:rPr lang="en-US" sz="1800" b="0" i="0" u="none" strike="noStrike" cap="none" baseline="30000">
                <a:solidFill>
                  <a:srgbClr val="595959"/>
                </a:solidFill>
                <a:latin typeface="Rokkitt"/>
                <a:ea typeface="Rokkitt"/>
                <a:cs typeface="Rokkitt"/>
                <a:sym typeface="Rokkitt"/>
              </a:rPr>
              <a:t>-9.3</a:t>
            </a:r>
            <a:r>
              <a:rPr lang="en-US" sz="1800" b="0" i="0" u="none" strike="noStrike" cap="none">
                <a:solidFill>
                  <a:srgbClr val="595959"/>
                </a:solidFill>
                <a:latin typeface="Rokkitt"/>
                <a:ea typeface="Rokkitt"/>
                <a:cs typeface="Rokkitt"/>
                <a:sym typeface="Rokkitt"/>
              </a:rPr>
              <a:t>.</a:t>
            </a:r>
          </a:p>
        </p:txBody>
      </p:sp>
      <p:sp>
        <p:nvSpPr>
          <p:cNvPr id="1948" name="Shape 1948"/>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Finding the Major Species</a:t>
            </a:r>
          </a:p>
        </p:txBody>
      </p:sp>
      <p:sp>
        <p:nvSpPr>
          <p:cNvPr id="1949" name="Shape 194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950" name="Shape 1950"/>
          <p:cNvSpPr txBox="1"/>
          <p:nvPr/>
        </p:nvSpPr>
        <p:spPr>
          <a:xfrm>
            <a:off x="0" y="5899258"/>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6.19: The student can relate the predominant form of a chemical species involving a labile proton (i.e., protonated/deprotonated form of a weak acid) to the pH of a solution and the pKa associated with the labile proton. 																</a:t>
            </a:r>
          </a:p>
        </p:txBody>
      </p:sp>
      <p:sp>
        <p:nvSpPr>
          <p:cNvPr id="1951" name="Shape 195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952" name="Shape 1952"/>
          <p:cNvSpPr/>
          <p:nvPr/>
        </p:nvSpPr>
        <p:spPr>
          <a:xfrm>
            <a:off x="238071" y="3920644"/>
            <a:ext cx="8077114" cy="191655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52"/>
                                        </p:tgtEl>
                                      </p:cBhvr>
                                    </p:animEffect>
                                    <p:set>
                                      <p:cBhvr>
                                        <p:cTn id="7" dur="1" fill="hold">
                                          <p:stCondLst>
                                            <p:cond delay="2000"/>
                                          </p:stCondLst>
                                        </p:cTn>
                                        <p:tgtEl>
                                          <p:spTgt spid="19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Shape 1957"/>
          <p:cNvSpPr txBox="1">
            <a:spLocks noGrp="1"/>
          </p:cNvSpPr>
          <p:nvPr>
            <p:ph type="title"/>
          </p:nvPr>
        </p:nvSpPr>
        <p:spPr>
          <a:xfrm>
            <a:off x="491949" y="239078"/>
            <a:ext cx="7556312" cy="472018"/>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2800" b="0" i="0" u="none" strike="noStrike" cap="none">
                <a:solidFill>
                  <a:schemeClr val="accent1"/>
                </a:solidFill>
                <a:latin typeface="Rokkitt"/>
                <a:ea typeface="Rokkitt"/>
                <a:cs typeface="Rokkitt"/>
                <a:sym typeface="Rokkitt"/>
              </a:rPr>
              <a:t>The Buffer Mechanism</a:t>
            </a:r>
          </a:p>
        </p:txBody>
      </p:sp>
      <p:sp>
        <p:nvSpPr>
          <p:cNvPr id="1958" name="Shape 195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959" name="Shape 1959"/>
          <p:cNvSpPr txBox="1"/>
          <p:nvPr/>
        </p:nvSpPr>
        <p:spPr>
          <a:xfrm>
            <a:off x="0" y="6023353"/>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6.20: The student can identify a solution as being a buffer solution and explain the buffer mechanism in terms of the reactions that would occur on addition of acid/base. 																	</a:t>
            </a:r>
          </a:p>
        </p:txBody>
      </p:sp>
      <p:sp>
        <p:nvSpPr>
          <p:cNvPr id="1960" name="Shape 1960"/>
          <p:cNvSpPr txBox="1"/>
          <p:nvPr/>
        </p:nvSpPr>
        <p:spPr>
          <a:xfrm>
            <a:off x="8048261"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961" name="Shape 1961"/>
          <p:cNvSpPr txBox="1"/>
          <p:nvPr/>
        </p:nvSpPr>
        <p:spPr>
          <a:xfrm>
            <a:off x="8083557" y="2162066"/>
            <a:ext cx="891582" cy="3693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962" name="Shape 1962"/>
          <p:cNvSpPr/>
          <p:nvPr/>
        </p:nvSpPr>
        <p:spPr>
          <a:xfrm>
            <a:off x="4452848" y="2896447"/>
            <a:ext cx="3798015" cy="164660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kkitt"/>
                <a:ea typeface="Rokkitt"/>
                <a:cs typeface="Rokkitt"/>
                <a:sym typeface="Rokkitt"/>
              </a:rPr>
              <a:t>If a strong base is added to the HF/F</a:t>
            </a:r>
            <a:r>
              <a:rPr lang="en-US" sz="1600" baseline="30000">
                <a:solidFill>
                  <a:schemeClr val="dk1"/>
                </a:solidFill>
                <a:latin typeface="Rokkitt"/>
                <a:ea typeface="Rokkitt"/>
                <a:cs typeface="Rokkitt"/>
                <a:sym typeface="Rokkitt"/>
              </a:rPr>
              <a:t>-</a:t>
            </a:r>
            <a:r>
              <a:rPr lang="en-US" sz="1600">
                <a:solidFill>
                  <a:schemeClr val="dk1"/>
                </a:solidFill>
                <a:latin typeface="Rokkitt"/>
                <a:ea typeface="Rokkitt"/>
                <a:cs typeface="Rokkitt"/>
                <a:sym typeface="Rokkitt"/>
              </a:rPr>
              <a:t> buffer, then the added base will react completely with the available acid, HF.  This results in a nearly unchanged [H</a:t>
            </a:r>
            <a:r>
              <a:rPr lang="en-US" sz="1600" baseline="-25000">
                <a:solidFill>
                  <a:schemeClr val="dk1"/>
                </a:solidFill>
                <a:latin typeface="Rokkitt"/>
                <a:ea typeface="Rokkitt"/>
                <a:cs typeface="Rokkitt"/>
                <a:sym typeface="Rokkitt"/>
              </a:rPr>
              <a:t>3</a:t>
            </a:r>
            <a:r>
              <a:rPr lang="en-US" sz="1600">
                <a:solidFill>
                  <a:schemeClr val="dk1"/>
                </a:solidFill>
                <a:latin typeface="Rokkitt"/>
                <a:ea typeface="Rokkitt"/>
                <a:cs typeface="Rokkitt"/>
                <a:sym typeface="Rokkitt"/>
              </a:rPr>
              <a:t>O</a:t>
            </a:r>
            <a:r>
              <a:rPr lang="en-US" sz="1600" baseline="30000">
                <a:solidFill>
                  <a:schemeClr val="dk1"/>
                </a:solidFill>
                <a:latin typeface="Rokkitt"/>
                <a:ea typeface="Rokkitt"/>
                <a:cs typeface="Rokkitt"/>
                <a:sym typeface="Rokkitt"/>
              </a:rPr>
              <a:t>+</a:t>
            </a:r>
            <a:r>
              <a:rPr lang="en-US" sz="1600">
                <a:solidFill>
                  <a:schemeClr val="dk1"/>
                </a:solidFill>
                <a:latin typeface="Rokkitt"/>
                <a:ea typeface="Rokkitt"/>
                <a:cs typeface="Rokkitt"/>
                <a:sym typeface="Rokkitt"/>
              </a:rPr>
              <a:t>] and a nearly unchanged pH.</a:t>
            </a:r>
          </a:p>
          <a:p>
            <a:pPr marL="0" marR="0" lvl="0" indent="0" algn="ctr" rtl="0">
              <a:spcBef>
                <a:spcPts val="600"/>
              </a:spcBef>
              <a:buSzPct val="25000"/>
              <a:buNone/>
            </a:pPr>
            <a:r>
              <a:rPr lang="en-US" sz="1600" i="1">
                <a:solidFill>
                  <a:schemeClr val="dk1"/>
                </a:solidFill>
                <a:latin typeface="Rokkitt"/>
                <a:ea typeface="Rokkitt"/>
                <a:cs typeface="Rokkitt"/>
                <a:sym typeface="Rokkitt"/>
              </a:rPr>
              <a:t>HF</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OH</a:t>
            </a:r>
            <a:r>
              <a:rPr lang="en-US" sz="1600" i="1" baseline="30000">
                <a:solidFill>
                  <a:schemeClr val="dk1"/>
                </a:solidFill>
                <a:latin typeface="Rokkitt"/>
                <a:ea typeface="Rokkitt"/>
                <a:cs typeface="Rokkitt"/>
                <a:sym typeface="Rokkitt"/>
              </a:rPr>
              <a:t>-</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F</a:t>
            </a:r>
            <a:r>
              <a:rPr lang="en-US" sz="1600" i="1" baseline="30000">
                <a:solidFill>
                  <a:schemeClr val="dk1"/>
                </a:solidFill>
                <a:latin typeface="Rokkitt"/>
                <a:ea typeface="Rokkitt"/>
                <a:cs typeface="Rokkitt"/>
                <a:sym typeface="Rokkitt"/>
              </a:rPr>
              <a:t>-</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H</a:t>
            </a:r>
            <a:r>
              <a:rPr lang="en-US" sz="1600" i="1" baseline="-25000">
                <a:solidFill>
                  <a:schemeClr val="dk1"/>
                </a:solidFill>
                <a:latin typeface="Rokkitt"/>
                <a:ea typeface="Rokkitt"/>
                <a:cs typeface="Rokkitt"/>
                <a:sym typeface="Rokkitt"/>
              </a:rPr>
              <a:t>2</a:t>
            </a:r>
            <a:r>
              <a:rPr lang="en-US" sz="1600" i="1">
                <a:solidFill>
                  <a:schemeClr val="dk1"/>
                </a:solidFill>
                <a:latin typeface="Rokkitt"/>
                <a:ea typeface="Rokkitt"/>
                <a:cs typeface="Rokkitt"/>
                <a:sym typeface="Rokkitt"/>
              </a:rPr>
              <a:t>O</a:t>
            </a:r>
            <a:r>
              <a:rPr lang="en-US" sz="1600" i="1" baseline="-25000">
                <a:solidFill>
                  <a:schemeClr val="dk1"/>
                </a:solidFill>
                <a:latin typeface="Rokkitt"/>
                <a:ea typeface="Rokkitt"/>
                <a:cs typeface="Rokkitt"/>
                <a:sym typeface="Rokkitt"/>
              </a:rPr>
              <a:t>(l)</a:t>
            </a:r>
          </a:p>
        </p:txBody>
      </p:sp>
      <p:sp>
        <p:nvSpPr>
          <p:cNvPr id="1963" name="Shape 1963"/>
          <p:cNvSpPr txBox="1">
            <a:spLocks noGrp="1"/>
          </p:cNvSpPr>
          <p:nvPr>
            <p:ph type="body" idx="1"/>
          </p:nvPr>
        </p:nvSpPr>
        <p:spPr>
          <a:xfrm>
            <a:off x="160638" y="751931"/>
            <a:ext cx="7887624" cy="22162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572" b="0" i="0" u="none" strike="noStrike" cap="none">
                <a:solidFill>
                  <a:srgbClr val="595959"/>
                </a:solidFill>
                <a:latin typeface="Rokkitt"/>
                <a:ea typeface="Rokkitt"/>
                <a:cs typeface="Rokkitt"/>
                <a:sym typeface="Rokkitt"/>
              </a:rPr>
              <a:t>A buffer is able to resist pH change because the two components (conjugate acid and conjugate base) are both present in appreciable amounts at equilibrium and are able to neutralize small amounts of other acids and bases (in the form of H</a:t>
            </a:r>
            <a:r>
              <a:rPr lang="en-US" sz="1572" b="0" i="0" u="none" strike="noStrike" cap="none" baseline="-25000">
                <a:solidFill>
                  <a:srgbClr val="595959"/>
                </a:solidFill>
                <a:latin typeface="Rokkitt"/>
                <a:ea typeface="Rokkitt"/>
                <a:cs typeface="Rokkitt"/>
                <a:sym typeface="Rokkitt"/>
              </a:rPr>
              <a:t>3</a:t>
            </a:r>
            <a:r>
              <a:rPr lang="en-US" sz="1572" b="0" i="0" u="none" strike="noStrike" cap="none">
                <a:solidFill>
                  <a:srgbClr val="595959"/>
                </a:solidFill>
                <a:latin typeface="Rokkitt"/>
                <a:ea typeface="Rokkitt"/>
                <a:cs typeface="Rokkitt"/>
                <a:sym typeface="Rokkitt"/>
              </a:rPr>
              <a:t>O</a:t>
            </a:r>
            <a:r>
              <a:rPr lang="en-US" sz="1572" b="0" i="0" u="none" strike="noStrike" cap="none" baseline="30000">
                <a:solidFill>
                  <a:srgbClr val="595959"/>
                </a:solidFill>
                <a:latin typeface="Rokkitt"/>
                <a:ea typeface="Rokkitt"/>
                <a:cs typeface="Rokkitt"/>
                <a:sym typeface="Rokkitt"/>
              </a:rPr>
              <a:t>+</a:t>
            </a:r>
            <a:r>
              <a:rPr lang="en-US" sz="1572" b="0" i="0" u="none" strike="noStrike" cap="none">
                <a:solidFill>
                  <a:srgbClr val="595959"/>
                </a:solidFill>
                <a:latin typeface="Rokkitt"/>
                <a:ea typeface="Rokkitt"/>
                <a:cs typeface="Rokkitt"/>
                <a:sym typeface="Rokkitt"/>
              </a:rPr>
              <a:t> and OH</a:t>
            </a:r>
            <a:r>
              <a:rPr lang="en-US" sz="1572" b="0" i="0" u="none" strike="noStrike" cap="none" baseline="30000">
                <a:solidFill>
                  <a:srgbClr val="595959"/>
                </a:solidFill>
                <a:latin typeface="Rokkitt"/>
                <a:ea typeface="Rokkitt"/>
                <a:cs typeface="Rokkitt"/>
                <a:sym typeface="Rokkitt"/>
              </a:rPr>
              <a:t>-</a:t>
            </a:r>
            <a:r>
              <a:rPr lang="en-US" sz="1572" b="0" i="0" u="none" strike="noStrike" cap="none">
                <a:solidFill>
                  <a:srgbClr val="595959"/>
                </a:solidFill>
                <a:latin typeface="Rokkitt"/>
                <a:ea typeface="Rokkitt"/>
                <a:cs typeface="Rokkitt"/>
                <a:sym typeface="Rokkitt"/>
              </a:rPr>
              <a:t>) when they are added to the solution.  Take, for example, a fluoride buffer made from hydrofluoric acid and NaF.   A model fluoride buffer would contain equimolar concentrations of HF and NaF.  Since they are a weak acid and a weak base, respectively, the amount of hydrolysis is minimal and both buffer species are present at, effectively, their initial supplied concentrations.</a:t>
            </a:r>
          </a:p>
          <a:p>
            <a:pPr marL="0" marR="0" lvl="0" indent="0" algn="l" rtl="0">
              <a:spcBef>
                <a:spcPts val="2600"/>
              </a:spcBef>
              <a:spcAft>
                <a:spcPts val="0"/>
              </a:spcAft>
              <a:buClr>
                <a:schemeClr val="accent1"/>
              </a:buClr>
              <a:buSzPct val="25000"/>
              <a:buFont typeface="Noto Sans Symbols"/>
              <a:buNone/>
            </a:pPr>
            <a:endParaRPr sz="148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480" b="0" i="0" u="none" strike="noStrike" cap="none">
              <a:solidFill>
                <a:srgbClr val="595959"/>
              </a:solidFill>
              <a:latin typeface="Rokkitt"/>
              <a:ea typeface="Rokkitt"/>
              <a:cs typeface="Rokkitt"/>
              <a:sym typeface="Rokkitt"/>
            </a:endParaRPr>
          </a:p>
        </p:txBody>
      </p:sp>
      <p:sp>
        <p:nvSpPr>
          <p:cNvPr id="1964" name="Shape 1964"/>
          <p:cNvSpPr txBox="1"/>
          <p:nvPr/>
        </p:nvSpPr>
        <p:spPr>
          <a:xfrm>
            <a:off x="160638" y="2960930"/>
            <a:ext cx="3943812" cy="164660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kkitt"/>
                <a:ea typeface="Rokkitt"/>
                <a:cs typeface="Rokkitt"/>
                <a:sym typeface="Rokkitt"/>
              </a:rPr>
              <a:t>If a strong acid is added to the HF/F</a:t>
            </a:r>
            <a:r>
              <a:rPr lang="en-US" sz="1600" baseline="30000">
                <a:solidFill>
                  <a:schemeClr val="dk1"/>
                </a:solidFill>
                <a:latin typeface="Rokkitt"/>
                <a:ea typeface="Rokkitt"/>
                <a:cs typeface="Rokkitt"/>
                <a:sym typeface="Rokkitt"/>
              </a:rPr>
              <a:t>-</a:t>
            </a:r>
            <a:r>
              <a:rPr lang="en-US" sz="1600">
                <a:solidFill>
                  <a:schemeClr val="dk1"/>
                </a:solidFill>
                <a:latin typeface="Rokkitt"/>
                <a:ea typeface="Rokkitt"/>
                <a:cs typeface="Rokkitt"/>
                <a:sym typeface="Rokkitt"/>
              </a:rPr>
              <a:t> buffer, then the the added acid will react completely with the available base, F</a:t>
            </a:r>
            <a:r>
              <a:rPr lang="en-US" sz="1600" baseline="30000">
                <a:solidFill>
                  <a:schemeClr val="dk1"/>
                </a:solidFill>
                <a:latin typeface="Rokkitt"/>
                <a:ea typeface="Rokkitt"/>
                <a:cs typeface="Rokkitt"/>
                <a:sym typeface="Rokkitt"/>
              </a:rPr>
              <a:t>-</a:t>
            </a:r>
            <a:r>
              <a:rPr lang="en-US" sz="1600">
                <a:solidFill>
                  <a:schemeClr val="dk1"/>
                </a:solidFill>
                <a:latin typeface="Rokkitt"/>
                <a:ea typeface="Rokkitt"/>
                <a:cs typeface="Rokkitt"/>
                <a:sym typeface="Rokkitt"/>
              </a:rPr>
              <a:t>.  This results in a nearly unchanged [H</a:t>
            </a:r>
            <a:r>
              <a:rPr lang="en-US" sz="1600" baseline="-25000">
                <a:solidFill>
                  <a:schemeClr val="dk1"/>
                </a:solidFill>
                <a:latin typeface="Rokkitt"/>
                <a:ea typeface="Rokkitt"/>
                <a:cs typeface="Rokkitt"/>
                <a:sym typeface="Rokkitt"/>
              </a:rPr>
              <a:t>3</a:t>
            </a:r>
            <a:r>
              <a:rPr lang="en-US" sz="1600">
                <a:solidFill>
                  <a:schemeClr val="dk1"/>
                </a:solidFill>
                <a:latin typeface="Rokkitt"/>
                <a:ea typeface="Rokkitt"/>
                <a:cs typeface="Rokkitt"/>
                <a:sym typeface="Rokkitt"/>
              </a:rPr>
              <a:t>O</a:t>
            </a:r>
            <a:r>
              <a:rPr lang="en-US" sz="1600" baseline="30000">
                <a:solidFill>
                  <a:schemeClr val="dk1"/>
                </a:solidFill>
                <a:latin typeface="Rokkitt"/>
                <a:ea typeface="Rokkitt"/>
                <a:cs typeface="Rokkitt"/>
                <a:sym typeface="Rokkitt"/>
              </a:rPr>
              <a:t>+</a:t>
            </a:r>
            <a:r>
              <a:rPr lang="en-US" sz="1600">
                <a:solidFill>
                  <a:schemeClr val="dk1"/>
                </a:solidFill>
                <a:latin typeface="Rokkitt"/>
                <a:ea typeface="Rokkitt"/>
                <a:cs typeface="Rokkitt"/>
                <a:sym typeface="Rokkitt"/>
              </a:rPr>
              <a:t>] and a nearly unchanged pH.</a:t>
            </a:r>
          </a:p>
          <a:p>
            <a:pPr marL="0" marR="0" lvl="0" indent="0" algn="ctr" rtl="0">
              <a:spcBef>
                <a:spcPts val="600"/>
              </a:spcBef>
              <a:buSzPct val="25000"/>
              <a:buNone/>
            </a:pPr>
            <a:r>
              <a:rPr lang="en-US" sz="1600" i="1">
                <a:solidFill>
                  <a:schemeClr val="dk1"/>
                </a:solidFill>
                <a:latin typeface="Rokkitt"/>
                <a:ea typeface="Rokkitt"/>
                <a:cs typeface="Rokkitt"/>
                <a:sym typeface="Rokkitt"/>
              </a:rPr>
              <a:t>H</a:t>
            </a:r>
            <a:r>
              <a:rPr lang="en-US" sz="1600" i="1" baseline="-25000">
                <a:solidFill>
                  <a:schemeClr val="dk1"/>
                </a:solidFill>
                <a:latin typeface="Rokkitt"/>
                <a:ea typeface="Rokkitt"/>
                <a:cs typeface="Rokkitt"/>
                <a:sym typeface="Rokkitt"/>
              </a:rPr>
              <a:t>3</a:t>
            </a:r>
            <a:r>
              <a:rPr lang="en-US" sz="1600" i="1">
                <a:solidFill>
                  <a:schemeClr val="dk1"/>
                </a:solidFill>
                <a:latin typeface="Rokkitt"/>
                <a:ea typeface="Rokkitt"/>
                <a:cs typeface="Rokkitt"/>
                <a:sym typeface="Rokkitt"/>
              </a:rPr>
              <a:t>O</a:t>
            </a:r>
            <a:r>
              <a:rPr lang="en-US" sz="1600" i="1" baseline="30000">
                <a:solidFill>
                  <a:schemeClr val="dk1"/>
                </a:solidFill>
                <a:latin typeface="Rokkitt"/>
                <a:ea typeface="Rokkitt"/>
                <a:cs typeface="Rokkitt"/>
                <a:sym typeface="Rokkitt"/>
              </a:rPr>
              <a:t>+</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F</a:t>
            </a:r>
            <a:r>
              <a:rPr lang="en-US" sz="1600" i="1" baseline="30000">
                <a:solidFill>
                  <a:schemeClr val="dk1"/>
                </a:solidFill>
                <a:latin typeface="Rokkitt"/>
                <a:ea typeface="Rokkitt"/>
                <a:cs typeface="Rokkitt"/>
                <a:sym typeface="Rokkitt"/>
              </a:rPr>
              <a:t>-</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HF</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H</a:t>
            </a:r>
            <a:r>
              <a:rPr lang="en-US" sz="1600" i="1" baseline="-25000">
                <a:solidFill>
                  <a:schemeClr val="dk1"/>
                </a:solidFill>
                <a:latin typeface="Rokkitt"/>
                <a:ea typeface="Rokkitt"/>
                <a:cs typeface="Rokkitt"/>
                <a:sym typeface="Rokkitt"/>
              </a:rPr>
              <a:t>2</a:t>
            </a:r>
            <a:r>
              <a:rPr lang="en-US" sz="1600" i="1">
                <a:solidFill>
                  <a:schemeClr val="dk1"/>
                </a:solidFill>
                <a:latin typeface="Rokkitt"/>
                <a:ea typeface="Rokkitt"/>
                <a:cs typeface="Rokkitt"/>
                <a:sym typeface="Rokkitt"/>
              </a:rPr>
              <a:t>O</a:t>
            </a:r>
            <a:r>
              <a:rPr lang="en-US" sz="1600" i="1" baseline="-25000">
                <a:solidFill>
                  <a:schemeClr val="dk1"/>
                </a:solidFill>
                <a:latin typeface="Rokkitt"/>
                <a:ea typeface="Rokkitt"/>
                <a:cs typeface="Rokkitt"/>
                <a:sym typeface="Rokkitt"/>
              </a:rPr>
              <a:t>(l)</a:t>
            </a:r>
          </a:p>
        </p:txBody>
      </p:sp>
      <p:sp>
        <p:nvSpPr>
          <p:cNvPr id="1965" name="Shape 1965"/>
          <p:cNvSpPr txBox="1"/>
          <p:nvPr/>
        </p:nvSpPr>
        <p:spPr>
          <a:xfrm>
            <a:off x="276446" y="4945666"/>
            <a:ext cx="8133904" cy="90794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kkitt"/>
                <a:ea typeface="Rokkitt"/>
                <a:cs typeface="Rokkitt"/>
                <a:sym typeface="Rokkitt"/>
              </a:rPr>
              <a:t>The slight shift in pH after challenge is governed by the hydrolysis equilibrium of HF, based on the new HF and F</a:t>
            </a:r>
            <a:r>
              <a:rPr lang="en-US" sz="1600" baseline="30000">
                <a:solidFill>
                  <a:schemeClr val="dk1"/>
                </a:solidFill>
                <a:latin typeface="Rokkitt"/>
                <a:ea typeface="Rokkitt"/>
                <a:cs typeface="Rokkitt"/>
                <a:sym typeface="Rokkitt"/>
              </a:rPr>
              <a:t>-</a:t>
            </a:r>
            <a:r>
              <a:rPr lang="en-US" sz="1600">
                <a:solidFill>
                  <a:schemeClr val="dk1"/>
                </a:solidFill>
                <a:latin typeface="Rokkitt"/>
                <a:ea typeface="Rokkitt"/>
                <a:cs typeface="Rokkitt"/>
                <a:sym typeface="Rokkitt"/>
              </a:rPr>
              <a:t> concentrations: </a:t>
            </a:r>
          </a:p>
          <a:p>
            <a:pPr marL="0" marR="0" lvl="0" indent="0" algn="ctr" rtl="0">
              <a:spcBef>
                <a:spcPts val="600"/>
              </a:spcBef>
              <a:buSzPct val="25000"/>
              <a:buNone/>
            </a:pPr>
            <a:r>
              <a:rPr lang="en-US" sz="1600" i="1">
                <a:solidFill>
                  <a:schemeClr val="dk1"/>
                </a:solidFill>
                <a:latin typeface="Rokkitt"/>
                <a:ea typeface="Rokkitt"/>
                <a:cs typeface="Rokkitt"/>
                <a:sym typeface="Rokkitt"/>
              </a:rPr>
              <a:t>HF</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H</a:t>
            </a:r>
            <a:r>
              <a:rPr lang="en-US" sz="1600" i="1" baseline="-25000">
                <a:solidFill>
                  <a:schemeClr val="dk1"/>
                </a:solidFill>
                <a:latin typeface="Rokkitt"/>
                <a:ea typeface="Rokkitt"/>
                <a:cs typeface="Rokkitt"/>
                <a:sym typeface="Rokkitt"/>
              </a:rPr>
              <a:t>2</a:t>
            </a:r>
            <a:r>
              <a:rPr lang="en-US" sz="1600" i="1">
                <a:solidFill>
                  <a:schemeClr val="dk1"/>
                </a:solidFill>
                <a:latin typeface="Rokkitt"/>
                <a:ea typeface="Rokkitt"/>
                <a:cs typeface="Rokkitt"/>
                <a:sym typeface="Rokkitt"/>
              </a:rPr>
              <a:t>O</a:t>
            </a:r>
            <a:r>
              <a:rPr lang="en-US" sz="1600" i="1" baseline="-25000">
                <a:solidFill>
                  <a:schemeClr val="dk1"/>
                </a:solidFill>
                <a:latin typeface="Rokkitt"/>
                <a:ea typeface="Rokkitt"/>
                <a:cs typeface="Rokkitt"/>
                <a:sym typeface="Rokkitt"/>
              </a:rPr>
              <a:t>(l)</a:t>
            </a:r>
            <a:r>
              <a:rPr lang="en-US" sz="1600" i="1">
                <a:solidFill>
                  <a:schemeClr val="dk1"/>
                </a:solidFill>
                <a:latin typeface="Rokkitt"/>
                <a:ea typeface="Rokkitt"/>
                <a:cs typeface="Rokkitt"/>
                <a:sym typeface="Rokkitt"/>
              </a:rPr>
              <a:t> ⇌ F</a:t>
            </a:r>
            <a:r>
              <a:rPr lang="en-US" sz="1600" i="1" baseline="30000">
                <a:solidFill>
                  <a:schemeClr val="dk1"/>
                </a:solidFill>
                <a:latin typeface="Rokkitt"/>
                <a:ea typeface="Rokkitt"/>
                <a:cs typeface="Rokkitt"/>
                <a:sym typeface="Rokkitt"/>
              </a:rPr>
              <a:t>−</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 H</a:t>
            </a:r>
            <a:r>
              <a:rPr lang="en-US" sz="1600" i="1" baseline="-25000">
                <a:solidFill>
                  <a:schemeClr val="dk1"/>
                </a:solidFill>
                <a:latin typeface="Rokkitt"/>
                <a:ea typeface="Rokkitt"/>
                <a:cs typeface="Rokkitt"/>
                <a:sym typeface="Rokkitt"/>
              </a:rPr>
              <a:t>3</a:t>
            </a:r>
            <a:r>
              <a:rPr lang="en-US" sz="1600" i="1">
                <a:solidFill>
                  <a:schemeClr val="dk1"/>
                </a:solidFill>
                <a:latin typeface="Rokkitt"/>
                <a:ea typeface="Rokkitt"/>
                <a:cs typeface="Rokkitt"/>
                <a:sym typeface="Rokkitt"/>
              </a:rPr>
              <a:t>O</a:t>
            </a:r>
            <a:r>
              <a:rPr lang="en-US" sz="1600" i="1" baseline="30000">
                <a:solidFill>
                  <a:schemeClr val="dk1"/>
                </a:solidFill>
                <a:latin typeface="Rokkitt"/>
                <a:ea typeface="Rokkitt"/>
                <a:cs typeface="Rokkitt"/>
                <a:sym typeface="Rokkitt"/>
              </a:rPr>
              <a:t>+</a:t>
            </a:r>
            <a:r>
              <a:rPr lang="en-US" sz="1600" i="1" baseline="-25000">
                <a:solidFill>
                  <a:schemeClr val="dk1"/>
                </a:solidFill>
                <a:latin typeface="Rokkitt"/>
                <a:ea typeface="Rokkitt"/>
                <a:cs typeface="Rokkitt"/>
                <a:sym typeface="Rokkitt"/>
              </a:rPr>
              <a:t>(aq)</a:t>
            </a:r>
            <a:r>
              <a:rPr lang="en-US" sz="1600" i="1">
                <a:solidFill>
                  <a:schemeClr val="dk1"/>
                </a:solidFill>
                <a:latin typeface="Rokkitt"/>
                <a:ea typeface="Rokkitt"/>
                <a:cs typeface="Rokkitt"/>
                <a:sym typeface="Rokkitt"/>
              </a:rPr>
              <a:t>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Shape 1970"/>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K</a:t>
            </a:r>
            <a:r>
              <a:rPr lang="en-US" sz="3600" b="0" i="0" u="none" strike="noStrike" cap="none" baseline="-25000">
                <a:solidFill>
                  <a:schemeClr val="accent1"/>
                </a:solidFill>
                <a:latin typeface="Rokkitt"/>
                <a:ea typeface="Rokkitt"/>
                <a:cs typeface="Rokkitt"/>
                <a:sym typeface="Rokkitt"/>
              </a:rPr>
              <a:t>sp</a:t>
            </a:r>
            <a:r>
              <a:rPr lang="en-US" sz="3600" b="0" i="0" u="none" strike="noStrike" cap="none">
                <a:solidFill>
                  <a:schemeClr val="accent1"/>
                </a:solidFill>
                <a:latin typeface="Rokkitt"/>
                <a:ea typeface="Rokkitt"/>
                <a:cs typeface="Rokkitt"/>
                <a:sym typeface="Rokkitt"/>
              </a:rPr>
              <a:t> and Solubility Calculations</a:t>
            </a:r>
          </a:p>
        </p:txBody>
      </p:sp>
      <p:sp>
        <p:nvSpPr>
          <p:cNvPr id="1971" name="Shape 197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972" name="Shape 1972"/>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6.21: The student can predict the solubility of a salt, or rank the solubility of salts,</a:t>
            </a:r>
          </a:p>
          <a:p>
            <a:pPr marL="0" marR="0" lvl="0" indent="0" algn="l" rtl="0">
              <a:spcBef>
                <a:spcPts val="0"/>
              </a:spcBef>
              <a:buSzPct val="25000"/>
              <a:buNone/>
            </a:pPr>
            <a:r>
              <a:rPr lang="en-US" sz="1800">
                <a:solidFill>
                  <a:schemeClr val="dk1"/>
                </a:solidFill>
                <a:latin typeface="Rokkitt"/>
                <a:ea typeface="Rokkitt"/>
                <a:cs typeface="Rokkitt"/>
                <a:sym typeface="Rokkitt"/>
              </a:rPr>
              <a:t>given the relevant K</a:t>
            </a:r>
            <a:r>
              <a:rPr lang="en-US" sz="1800" baseline="-25000">
                <a:solidFill>
                  <a:schemeClr val="dk1"/>
                </a:solidFill>
                <a:latin typeface="Rokkitt"/>
                <a:ea typeface="Rokkitt"/>
                <a:cs typeface="Rokkitt"/>
                <a:sym typeface="Rokkitt"/>
              </a:rPr>
              <a:t>sp</a:t>
            </a:r>
            <a:r>
              <a:rPr lang="en-US" sz="1800">
                <a:solidFill>
                  <a:schemeClr val="dk1"/>
                </a:solidFill>
                <a:latin typeface="Rokkitt"/>
                <a:ea typeface="Rokkitt"/>
                <a:cs typeface="Rokkitt"/>
                <a:sym typeface="Rokkitt"/>
              </a:rPr>
              <a:t> values. 																	</a:t>
            </a:r>
          </a:p>
        </p:txBody>
      </p:sp>
      <p:sp>
        <p:nvSpPr>
          <p:cNvPr id="1973" name="Shape 197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974" name="Shape 1974"/>
          <p:cNvSpPr txBox="1"/>
          <p:nvPr/>
        </p:nvSpPr>
        <p:spPr>
          <a:xfrm>
            <a:off x="455679" y="1306104"/>
            <a:ext cx="7599107" cy="480131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Question:</a:t>
            </a:r>
          </a:p>
          <a:p>
            <a:pPr marL="0" marR="0" lvl="0" indent="0" algn="l" rtl="0">
              <a:spcBef>
                <a:spcPts val="0"/>
              </a:spcBef>
              <a:buSzPct val="25000"/>
              <a:buNone/>
            </a:pPr>
            <a:r>
              <a:rPr lang="en-US" sz="1800">
                <a:solidFill>
                  <a:schemeClr val="dk1"/>
                </a:solidFill>
                <a:latin typeface="Rokkitt"/>
                <a:ea typeface="Rokkitt"/>
                <a:cs typeface="Rokkitt"/>
                <a:sym typeface="Rokkitt"/>
              </a:rPr>
              <a:t>What is the maximum number of moles of AgBr that will fully dissolve in 1.0 L of water, if the Ksp value of silver bromide is 4.0 x 10</a:t>
            </a:r>
            <a:r>
              <a:rPr lang="en-US" sz="1800" baseline="30000">
                <a:solidFill>
                  <a:schemeClr val="dk1"/>
                </a:solidFill>
                <a:latin typeface="Rokkitt"/>
                <a:ea typeface="Rokkitt"/>
                <a:cs typeface="Rokkitt"/>
                <a:sym typeface="Rokkitt"/>
              </a:rPr>
              <a:t>-12</a:t>
            </a:r>
            <a:r>
              <a:rPr lang="en-US" sz="1800">
                <a:solidFill>
                  <a:schemeClr val="dk1"/>
                </a:solidFill>
                <a:latin typeface="Rokkitt"/>
                <a:ea typeface="Rokkitt"/>
                <a:cs typeface="Rokkitt"/>
                <a:sym typeface="Rokkitt"/>
              </a:rPr>
              <a:t>?</a:t>
            </a: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a:solidFill>
                  <a:schemeClr val="dk1"/>
                </a:solidFill>
                <a:latin typeface="Rokkitt"/>
                <a:ea typeface="Rokkitt"/>
                <a:cs typeface="Rokkitt"/>
                <a:sym typeface="Rokkitt"/>
              </a:rPr>
              <a:t>4.0 x 10</a:t>
            </a:r>
            <a:r>
              <a:rPr lang="en-US" sz="1800" baseline="30000">
                <a:solidFill>
                  <a:schemeClr val="dk1"/>
                </a:solidFill>
                <a:latin typeface="Rokkitt"/>
                <a:ea typeface="Rokkitt"/>
                <a:cs typeface="Rokkitt"/>
                <a:sym typeface="Rokkitt"/>
              </a:rPr>
              <a:t>-12		</a:t>
            </a:r>
            <a:r>
              <a:rPr lang="en-US" sz="1800">
                <a:solidFill>
                  <a:schemeClr val="dk1"/>
                </a:solidFill>
                <a:latin typeface="Rokkitt"/>
                <a:ea typeface="Rokkitt"/>
                <a:cs typeface="Rokkitt"/>
                <a:sym typeface="Rokkitt"/>
              </a:rPr>
              <a:t>b. 2.0 x 10</a:t>
            </a:r>
            <a:r>
              <a:rPr lang="en-US" sz="1800" baseline="30000">
                <a:solidFill>
                  <a:schemeClr val="dk1"/>
                </a:solidFill>
                <a:latin typeface="Rokkitt"/>
                <a:ea typeface="Rokkitt"/>
                <a:cs typeface="Rokkitt"/>
                <a:sym typeface="Rokkitt"/>
              </a:rPr>
              <a:t>-12</a:t>
            </a:r>
            <a:r>
              <a:rPr lang="en-US" sz="1800">
                <a:solidFill>
                  <a:schemeClr val="dk1"/>
                </a:solidFill>
                <a:latin typeface="Rokkitt"/>
                <a:ea typeface="Rokkitt"/>
                <a:cs typeface="Rokkitt"/>
                <a:sym typeface="Rokkitt"/>
              </a:rPr>
              <a:t>		c.  4.0 x 10</a:t>
            </a:r>
            <a:r>
              <a:rPr lang="en-US" sz="1800" baseline="30000">
                <a:solidFill>
                  <a:schemeClr val="dk1"/>
                </a:solidFill>
                <a:latin typeface="Rokkitt"/>
                <a:ea typeface="Rokkitt"/>
                <a:cs typeface="Rokkitt"/>
                <a:sym typeface="Rokkitt"/>
              </a:rPr>
              <a:t>-6</a:t>
            </a:r>
            <a:r>
              <a:rPr lang="en-US" sz="1800">
                <a:solidFill>
                  <a:schemeClr val="dk1"/>
                </a:solidFill>
                <a:latin typeface="Rokkitt"/>
                <a:ea typeface="Rokkitt"/>
                <a:cs typeface="Rokkitt"/>
                <a:sym typeface="Rokkitt"/>
              </a:rPr>
              <a:t>		d. 2.0 x 10</a:t>
            </a:r>
            <a:r>
              <a:rPr lang="en-US" sz="1800" baseline="30000">
                <a:solidFill>
                  <a:schemeClr val="dk1"/>
                </a:solidFill>
                <a:latin typeface="Rokkitt"/>
                <a:ea typeface="Rokkitt"/>
                <a:cs typeface="Rokkitt"/>
                <a:sym typeface="Rokkitt"/>
              </a:rPr>
              <a:t>-6</a:t>
            </a: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b="1">
                <a:solidFill>
                  <a:schemeClr val="dk1"/>
                </a:solidFill>
                <a:latin typeface="Rokkitt"/>
                <a:ea typeface="Rokkitt"/>
                <a:cs typeface="Rokkitt"/>
                <a:sym typeface="Rokkitt"/>
              </a:rPr>
              <a:t>Answer:</a:t>
            </a:r>
          </a:p>
          <a:p>
            <a:pPr marL="0" marR="0" lvl="0" indent="0" algn="l" rtl="0">
              <a:spcBef>
                <a:spcPts val="0"/>
              </a:spcBef>
              <a:buSzPct val="25000"/>
              <a:buNone/>
            </a:pPr>
            <a:r>
              <a:rPr lang="en-US" sz="1800">
                <a:solidFill>
                  <a:schemeClr val="dk1"/>
                </a:solidFill>
                <a:latin typeface="Rokkitt"/>
                <a:ea typeface="Rokkitt"/>
                <a:cs typeface="Rokkitt"/>
                <a:sym typeface="Rokkitt"/>
              </a:rPr>
              <a:t>The correct answer is “d”  2.0 x 10</a:t>
            </a:r>
            <a:r>
              <a:rPr lang="en-US" sz="1800" baseline="30000">
                <a:solidFill>
                  <a:schemeClr val="dk1"/>
                </a:solidFill>
                <a:latin typeface="Rokkitt"/>
                <a:ea typeface="Rokkitt"/>
                <a:cs typeface="Rokkitt"/>
                <a:sym typeface="Rokkitt"/>
              </a:rPr>
              <a:t>-6</a:t>
            </a:r>
            <a:r>
              <a:rPr lang="en-US" sz="1800">
                <a:solidFill>
                  <a:schemeClr val="dk1"/>
                </a:solidFill>
                <a:latin typeface="Rokkitt"/>
                <a:ea typeface="Rokkitt"/>
                <a:cs typeface="Rokkitt"/>
                <a:sym typeface="Rokkitt"/>
              </a:rPr>
              <a:t>  .  To determine the solubility of AgBr we need to determine the maximum concentrations of Ag+ and Br- that will equal the equilibrium constant.  The Ksp equation is </a:t>
            </a:r>
          </a:p>
          <a:p>
            <a:pPr marL="0" marR="0" lvl="0" indent="0" algn="l" rtl="0">
              <a:spcBef>
                <a:spcPts val="0"/>
              </a:spcBef>
              <a:buSzPct val="25000"/>
              <a:buNone/>
            </a:pPr>
            <a:r>
              <a:rPr lang="en-US" sz="1800">
                <a:solidFill>
                  <a:schemeClr val="dk1"/>
                </a:solidFill>
                <a:latin typeface="Rokkitt"/>
                <a:ea typeface="Rokkitt"/>
                <a:cs typeface="Rokkitt"/>
                <a:sym typeface="Rokkitt"/>
              </a:rPr>
              <a:t>Ksp = [Ag+][Br-] with [Ag+] = [Br-] = X, so to solve for X we need to take the square root of  4.0 x 10</a:t>
            </a:r>
            <a:r>
              <a:rPr lang="en-US" sz="1800" baseline="30000">
                <a:solidFill>
                  <a:schemeClr val="dk1"/>
                </a:solidFill>
                <a:latin typeface="Rokkitt"/>
                <a:ea typeface="Rokkitt"/>
                <a:cs typeface="Rokkitt"/>
                <a:sym typeface="Rokkitt"/>
              </a:rPr>
              <a:t>-12</a:t>
            </a:r>
            <a:r>
              <a:rPr lang="en-US" sz="1800">
                <a:solidFill>
                  <a:schemeClr val="dk1"/>
                </a:solidFill>
                <a:latin typeface="Rokkitt"/>
                <a:ea typeface="Rokkitt"/>
                <a:cs typeface="Rokkitt"/>
                <a:sym typeface="Rokkitt"/>
              </a:rPr>
              <a:t> </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1975" name="Shape 1975"/>
          <p:cNvSpPr/>
          <p:nvPr/>
        </p:nvSpPr>
        <p:spPr>
          <a:xfrm>
            <a:off x="324078" y="3997060"/>
            <a:ext cx="7730709" cy="219200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75"/>
                                        </p:tgtEl>
                                      </p:cBhvr>
                                    </p:animEffect>
                                    <p:set>
                                      <p:cBhvr>
                                        <p:cTn id="7" dur="1" fill="hold">
                                          <p:stCondLst>
                                            <p:cond delay="2000"/>
                                          </p:stCondLst>
                                        </p:cTn>
                                        <p:tgtEl>
                                          <p:spTgt spid="19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pic>
        <p:nvPicPr>
          <p:cNvPr id="1980" name="Shape 1980"/>
          <p:cNvPicPr preferRelativeResize="0"/>
          <p:nvPr/>
        </p:nvPicPr>
        <p:blipFill rotWithShape="1">
          <a:blip r:embed="rId3">
            <a:alphaModFix/>
          </a:blip>
          <a:srcRect/>
          <a:stretch/>
        </p:blipFill>
        <p:spPr>
          <a:xfrm>
            <a:off x="945723" y="863271"/>
            <a:ext cx="6661813" cy="5394332"/>
          </a:xfrm>
          <a:prstGeom prst="rect">
            <a:avLst/>
          </a:prstGeom>
          <a:noFill/>
          <a:ln>
            <a:noFill/>
          </a:ln>
        </p:spPr>
      </p:pic>
      <p:sp>
        <p:nvSpPr>
          <p:cNvPr id="1981" name="Shape 1981"/>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Find a K</a:t>
            </a:r>
            <a:r>
              <a:rPr lang="en-US" sz="3600" b="0" i="0" u="none" strike="noStrike" cap="none" baseline="-25000">
                <a:solidFill>
                  <a:schemeClr val="accent1"/>
                </a:solidFill>
                <a:latin typeface="Rokkitt"/>
                <a:ea typeface="Rokkitt"/>
                <a:cs typeface="Rokkitt"/>
                <a:sym typeface="Rokkitt"/>
              </a:rPr>
              <a:t>sp</a:t>
            </a:r>
            <a:r>
              <a:rPr lang="en-US" sz="3600" b="0" i="0" u="none" strike="noStrike" cap="none">
                <a:solidFill>
                  <a:schemeClr val="accent1"/>
                </a:solidFill>
                <a:latin typeface="Rokkitt"/>
                <a:ea typeface="Rokkitt"/>
                <a:cs typeface="Rokkitt"/>
                <a:sym typeface="Rokkitt"/>
              </a:rPr>
              <a:t> from solubility data</a:t>
            </a:r>
          </a:p>
        </p:txBody>
      </p:sp>
      <p:sp>
        <p:nvSpPr>
          <p:cNvPr id="1982" name="Shape 198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983" name="Shape 1983"/>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6.22: The student can interpret data regarding solubility of salts to determine, or</a:t>
            </a:r>
          </a:p>
          <a:p>
            <a:pPr marL="0" marR="0" lvl="0" indent="0" algn="l" rtl="0">
              <a:spcBef>
                <a:spcPts val="0"/>
              </a:spcBef>
              <a:buSzPct val="25000"/>
              <a:buNone/>
            </a:pPr>
            <a:r>
              <a:rPr lang="en-US" sz="1800">
                <a:solidFill>
                  <a:schemeClr val="dk1"/>
                </a:solidFill>
                <a:latin typeface="Rokkitt"/>
                <a:ea typeface="Rokkitt"/>
                <a:cs typeface="Rokkitt"/>
                <a:sym typeface="Rokkitt"/>
              </a:rPr>
              <a:t>rank, the relevant Ksp values. 																	</a:t>
            </a:r>
          </a:p>
        </p:txBody>
      </p:sp>
      <p:sp>
        <p:nvSpPr>
          <p:cNvPr id="1984" name="Shape 198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985" name="Shape 1985"/>
          <p:cNvSpPr/>
          <p:nvPr/>
        </p:nvSpPr>
        <p:spPr>
          <a:xfrm>
            <a:off x="218591" y="4065603"/>
            <a:ext cx="7730709" cy="219200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85"/>
                                        </p:tgtEl>
                                      </p:cBhvr>
                                    </p:animEffect>
                                    <p:set>
                                      <p:cBhvr>
                                        <p:cTn id="7" dur="1" fill="hold">
                                          <p:stCondLst>
                                            <p:cond delay="2000"/>
                                          </p:stCondLst>
                                        </p:cTn>
                                        <p:tgtEl>
                                          <p:spTgt spid="19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Shape 1990"/>
          <p:cNvSpPr txBox="1">
            <a:spLocks noGrp="1"/>
          </p:cNvSpPr>
          <p:nvPr>
            <p:ph type="title"/>
          </p:nvPr>
        </p:nvSpPr>
        <p:spPr>
          <a:xfrm>
            <a:off x="498474" y="201439"/>
            <a:ext cx="7556312" cy="663533"/>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Common Ion Effect</a:t>
            </a:r>
          </a:p>
        </p:txBody>
      </p:sp>
      <p:sp>
        <p:nvSpPr>
          <p:cNvPr id="1991" name="Shape 199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992" name="Shape 1992"/>
          <p:cNvSpPr txBox="1"/>
          <p:nvPr/>
        </p:nvSpPr>
        <p:spPr>
          <a:xfrm>
            <a:off x="0" y="6220617"/>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6.23: The student can interpret data regarding the relative solubility of salts in terms of factors (common ions, pH) that influence the solubility. 																	</a:t>
            </a:r>
          </a:p>
        </p:txBody>
      </p:sp>
      <p:sp>
        <p:nvSpPr>
          <p:cNvPr id="1993" name="Shape 1993"/>
          <p:cNvSpPr txBox="1"/>
          <p:nvPr/>
        </p:nvSpPr>
        <p:spPr>
          <a:xfrm>
            <a:off x="8106199" y="1774606"/>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994" name="Shape 1994"/>
          <p:cNvSpPr txBox="1"/>
          <p:nvPr/>
        </p:nvSpPr>
        <p:spPr>
          <a:xfrm>
            <a:off x="287498" y="759331"/>
            <a:ext cx="7767286" cy="32624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kkitt"/>
                <a:ea typeface="Rokkitt"/>
                <a:cs typeface="Rokkitt"/>
                <a:sym typeface="Rokkitt"/>
              </a:rPr>
              <a:t>The solubility of a sparingly soluble hydroxide can be greatly increased by the addition of an acid.  For example, the hydroxide salt Mg(OH)</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is relatively insoluble in water:</a:t>
            </a:r>
          </a:p>
          <a:p>
            <a:pPr marL="0" marR="0" lvl="0" indent="0" algn="ctr" rtl="0">
              <a:spcBef>
                <a:spcPts val="600"/>
              </a:spcBef>
              <a:spcAft>
                <a:spcPts val="0"/>
              </a:spcAft>
              <a:buSzPct val="25000"/>
              <a:buNone/>
            </a:pPr>
            <a:r>
              <a:rPr lang="en-US" sz="1600">
                <a:solidFill>
                  <a:schemeClr val="dk1"/>
                </a:solidFill>
                <a:latin typeface="Rokkitt"/>
                <a:ea typeface="Rokkitt"/>
                <a:cs typeface="Rokkitt"/>
                <a:sym typeface="Rokkitt"/>
              </a:rPr>
              <a:t>Mg(OH)</a:t>
            </a:r>
            <a:r>
              <a:rPr lang="en-US" sz="1600" baseline="-25000">
                <a:solidFill>
                  <a:schemeClr val="dk1"/>
                </a:solidFill>
                <a:latin typeface="Rokkitt"/>
                <a:ea typeface="Rokkitt"/>
                <a:cs typeface="Rokkitt"/>
                <a:sym typeface="Rokkitt"/>
              </a:rPr>
              <a:t>2(s)</a:t>
            </a:r>
            <a:r>
              <a:rPr lang="en-US" sz="1600">
                <a:solidFill>
                  <a:schemeClr val="dk1"/>
                </a:solidFill>
                <a:latin typeface="Rokkitt"/>
                <a:ea typeface="Rokkitt"/>
                <a:cs typeface="Rokkitt"/>
                <a:sym typeface="Rokkitt"/>
              </a:rPr>
              <a:t> ⇌ Mg</a:t>
            </a:r>
            <a:r>
              <a:rPr lang="en-US" sz="1600" baseline="30000">
                <a:solidFill>
                  <a:schemeClr val="dk1"/>
                </a:solidFill>
                <a:latin typeface="Rokkitt"/>
                <a:ea typeface="Rokkitt"/>
                <a:cs typeface="Rokkitt"/>
                <a:sym typeface="Rokkitt"/>
              </a:rPr>
              <a:t>2+</a:t>
            </a:r>
            <a:r>
              <a:rPr lang="en-US" sz="1600" baseline="-25000">
                <a:solidFill>
                  <a:schemeClr val="dk1"/>
                </a:solidFill>
                <a:latin typeface="Rokkitt"/>
                <a:ea typeface="Rokkitt"/>
                <a:cs typeface="Rokkitt"/>
                <a:sym typeface="Rokkitt"/>
              </a:rPr>
              <a:t>(aq)</a:t>
            </a:r>
            <a:r>
              <a:rPr lang="en-US" sz="1600">
                <a:solidFill>
                  <a:schemeClr val="dk1"/>
                </a:solidFill>
                <a:latin typeface="Rokkitt"/>
                <a:ea typeface="Rokkitt"/>
                <a:cs typeface="Rokkitt"/>
                <a:sym typeface="Rokkitt"/>
              </a:rPr>
              <a:t> + 2OH</a:t>
            </a:r>
            <a:r>
              <a:rPr lang="en-US" sz="1600" baseline="30000">
                <a:solidFill>
                  <a:schemeClr val="dk1"/>
                </a:solidFill>
                <a:latin typeface="Rokkitt"/>
                <a:ea typeface="Rokkitt"/>
                <a:cs typeface="Rokkitt"/>
                <a:sym typeface="Rokkitt"/>
              </a:rPr>
              <a:t>−</a:t>
            </a:r>
            <a:r>
              <a:rPr lang="en-US" sz="1600" baseline="-25000">
                <a:solidFill>
                  <a:schemeClr val="dk1"/>
                </a:solidFill>
                <a:latin typeface="Rokkitt"/>
                <a:ea typeface="Rokkitt"/>
                <a:cs typeface="Rokkitt"/>
                <a:sym typeface="Rokkitt"/>
              </a:rPr>
              <a:t>(aq)</a:t>
            </a:r>
            <a:r>
              <a:rPr lang="en-US" sz="1600">
                <a:solidFill>
                  <a:schemeClr val="dk1"/>
                </a:solidFill>
                <a:latin typeface="Rokkitt"/>
                <a:ea typeface="Rokkitt"/>
                <a:cs typeface="Rokkitt"/>
                <a:sym typeface="Rokkitt"/>
              </a:rPr>
              <a:t>		With  Ksp=5.61×10</a:t>
            </a:r>
            <a:r>
              <a:rPr lang="en-US" sz="1600" baseline="30000">
                <a:solidFill>
                  <a:schemeClr val="dk1"/>
                </a:solidFill>
                <a:latin typeface="Rokkitt"/>
                <a:ea typeface="Rokkitt"/>
                <a:cs typeface="Rokkitt"/>
                <a:sym typeface="Rokkitt"/>
              </a:rPr>
              <a:t>−12</a:t>
            </a:r>
          </a:p>
          <a:p>
            <a:pPr marL="0" marR="0" lvl="0" indent="0" algn="l" rtl="0">
              <a:spcBef>
                <a:spcPts val="600"/>
              </a:spcBef>
              <a:spcAft>
                <a:spcPts val="0"/>
              </a:spcAft>
              <a:buSzPct val="25000"/>
              <a:buNone/>
            </a:pPr>
            <a:r>
              <a:rPr lang="en-US" sz="1600">
                <a:solidFill>
                  <a:schemeClr val="dk1"/>
                </a:solidFill>
                <a:latin typeface="Rokkitt"/>
                <a:ea typeface="Rokkitt"/>
                <a:cs typeface="Rokkitt"/>
                <a:sym typeface="Rokkitt"/>
              </a:rPr>
              <a:t>When acid is added to a saturated solution that contains excess solid Mg(OH)</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the following reaction occurs, removing OH− from solution:</a:t>
            </a:r>
          </a:p>
          <a:p>
            <a:pPr marL="0" marR="0" lvl="0" indent="0" algn="ctr" rtl="0">
              <a:spcBef>
                <a:spcPts val="600"/>
              </a:spcBef>
              <a:spcAft>
                <a:spcPts val="0"/>
              </a:spcAft>
              <a:buSzPct val="25000"/>
              <a:buNone/>
            </a:pPr>
            <a:r>
              <a:rPr lang="en-US" sz="1600">
                <a:solidFill>
                  <a:schemeClr val="dk1"/>
                </a:solidFill>
                <a:latin typeface="Rokkitt"/>
                <a:ea typeface="Rokkitt"/>
                <a:cs typeface="Rokkitt"/>
                <a:sym typeface="Rokkitt"/>
              </a:rPr>
              <a:t>H</a:t>
            </a:r>
            <a:r>
              <a:rPr lang="en-US" sz="1600" baseline="30000">
                <a:solidFill>
                  <a:schemeClr val="dk1"/>
                </a:solidFill>
                <a:latin typeface="Rokkitt"/>
                <a:ea typeface="Rokkitt"/>
                <a:cs typeface="Rokkitt"/>
                <a:sym typeface="Rokkitt"/>
              </a:rPr>
              <a:t>+</a:t>
            </a:r>
            <a:r>
              <a:rPr lang="en-US" sz="1600" baseline="-25000">
                <a:solidFill>
                  <a:schemeClr val="dk1"/>
                </a:solidFill>
                <a:latin typeface="Rokkitt"/>
                <a:ea typeface="Rokkitt"/>
                <a:cs typeface="Rokkitt"/>
                <a:sym typeface="Rokkitt"/>
              </a:rPr>
              <a:t>(aq)</a:t>
            </a:r>
            <a:r>
              <a:rPr lang="en-US" sz="1600">
                <a:solidFill>
                  <a:schemeClr val="dk1"/>
                </a:solidFill>
                <a:latin typeface="Rokkitt"/>
                <a:ea typeface="Rokkitt"/>
                <a:cs typeface="Rokkitt"/>
                <a:sym typeface="Rokkitt"/>
              </a:rPr>
              <a:t> + OH</a:t>
            </a:r>
            <a:r>
              <a:rPr lang="en-US" sz="1600" baseline="30000">
                <a:solidFill>
                  <a:schemeClr val="dk1"/>
                </a:solidFill>
                <a:latin typeface="Rokkitt"/>
                <a:ea typeface="Rokkitt"/>
                <a:cs typeface="Rokkitt"/>
                <a:sym typeface="Rokkitt"/>
              </a:rPr>
              <a:t>−</a:t>
            </a:r>
            <a:r>
              <a:rPr lang="en-US" sz="1600" baseline="-25000">
                <a:solidFill>
                  <a:schemeClr val="dk1"/>
                </a:solidFill>
                <a:latin typeface="Rokkitt"/>
                <a:ea typeface="Rokkitt"/>
                <a:cs typeface="Rokkitt"/>
                <a:sym typeface="Rokkitt"/>
              </a:rPr>
              <a:t>(aq)</a:t>
            </a:r>
            <a:r>
              <a:rPr lang="en-US" sz="1600">
                <a:solidFill>
                  <a:schemeClr val="dk1"/>
                </a:solidFill>
                <a:latin typeface="Rokkitt"/>
                <a:ea typeface="Rokkitt"/>
                <a:cs typeface="Rokkitt"/>
                <a:sym typeface="Rokkitt"/>
              </a:rPr>
              <a:t>→H</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O</a:t>
            </a:r>
            <a:r>
              <a:rPr lang="en-US" sz="1600" baseline="-25000">
                <a:solidFill>
                  <a:schemeClr val="dk1"/>
                </a:solidFill>
                <a:latin typeface="Rokkitt"/>
                <a:ea typeface="Rokkitt"/>
                <a:cs typeface="Rokkitt"/>
                <a:sym typeface="Rokkitt"/>
              </a:rPr>
              <a:t>(l)</a:t>
            </a:r>
          </a:p>
          <a:p>
            <a:pPr marL="0" marR="0" lvl="0" indent="0" algn="l" rtl="0">
              <a:spcBef>
                <a:spcPts val="600"/>
              </a:spcBef>
              <a:spcAft>
                <a:spcPts val="0"/>
              </a:spcAft>
              <a:buSzPct val="25000"/>
              <a:buNone/>
            </a:pPr>
            <a:r>
              <a:rPr lang="en-US" sz="1600">
                <a:solidFill>
                  <a:schemeClr val="dk1"/>
                </a:solidFill>
                <a:latin typeface="Rokkitt"/>
                <a:ea typeface="Rokkitt"/>
                <a:cs typeface="Rokkitt"/>
                <a:sym typeface="Rokkitt"/>
              </a:rPr>
              <a:t>The overall equation for the reaction of Mg(OH)</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with acid is thus</a:t>
            </a:r>
          </a:p>
          <a:p>
            <a:pPr marL="0" marR="0" lvl="0" indent="0" algn="ctr" rtl="0">
              <a:spcBef>
                <a:spcPts val="600"/>
              </a:spcBef>
              <a:spcAft>
                <a:spcPts val="0"/>
              </a:spcAft>
              <a:buSzPct val="25000"/>
              <a:buNone/>
            </a:pPr>
            <a:r>
              <a:rPr lang="en-US" sz="1600">
                <a:solidFill>
                  <a:schemeClr val="dk1"/>
                </a:solidFill>
                <a:latin typeface="Rokkitt"/>
                <a:ea typeface="Rokkitt"/>
                <a:cs typeface="Rokkitt"/>
                <a:sym typeface="Rokkitt"/>
              </a:rPr>
              <a:t>Mg(OH)</a:t>
            </a:r>
            <a:r>
              <a:rPr lang="en-US" sz="1600" baseline="-25000">
                <a:solidFill>
                  <a:schemeClr val="dk1"/>
                </a:solidFill>
                <a:latin typeface="Rokkitt"/>
                <a:ea typeface="Rokkitt"/>
                <a:cs typeface="Rokkitt"/>
                <a:sym typeface="Rokkitt"/>
              </a:rPr>
              <a:t>2(s)</a:t>
            </a:r>
            <a:r>
              <a:rPr lang="en-US" sz="1600">
                <a:solidFill>
                  <a:schemeClr val="dk1"/>
                </a:solidFill>
                <a:latin typeface="Rokkitt"/>
                <a:ea typeface="Rokkitt"/>
                <a:cs typeface="Rokkitt"/>
                <a:sym typeface="Rokkitt"/>
              </a:rPr>
              <a:t> + 2H</a:t>
            </a:r>
            <a:r>
              <a:rPr lang="en-US" sz="1600" baseline="30000">
                <a:solidFill>
                  <a:schemeClr val="dk1"/>
                </a:solidFill>
                <a:latin typeface="Rokkitt"/>
                <a:ea typeface="Rokkitt"/>
                <a:cs typeface="Rokkitt"/>
                <a:sym typeface="Rokkitt"/>
              </a:rPr>
              <a:t>+</a:t>
            </a:r>
            <a:r>
              <a:rPr lang="en-US" sz="1600" baseline="-25000">
                <a:solidFill>
                  <a:schemeClr val="dk1"/>
                </a:solidFill>
                <a:latin typeface="Rokkitt"/>
                <a:ea typeface="Rokkitt"/>
                <a:cs typeface="Rokkitt"/>
                <a:sym typeface="Rokkitt"/>
              </a:rPr>
              <a:t>(aq)</a:t>
            </a:r>
            <a:r>
              <a:rPr lang="en-US" sz="1600">
                <a:solidFill>
                  <a:schemeClr val="dk1"/>
                </a:solidFill>
                <a:latin typeface="Rokkitt"/>
                <a:ea typeface="Rokkitt"/>
                <a:cs typeface="Rokkitt"/>
                <a:sym typeface="Rokkitt"/>
              </a:rPr>
              <a:t> ⇌ Mg</a:t>
            </a:r>
            <a:r>
              <a:rPr lang="en-US" sz="1600" baseline="30000">
                <a:solidFill>
                  <a:schemeClr val="dk1"/>
                </a:solidFill>
                <a:latin typeface="Rokkitt"/>
                <a:ea typeface="Rokkitt"/>
                <a:cs typeface="Rokkitt"/>
                <a:sym typeface="Rokkitt"/>
              </a:rPr>
              <a:t>2+</a:t>
            </a:r>
            <a:r>
              <a:rPr lang="en-US" sz="1600" baseline="-25000">
                <a:solidFill>
                  <a:schemeClr val="dk1"/>
                </a:solidFill>
                <a:latin typeface="Rokkitt"/>
                <a:ea typeface="Rokkitt"/>
                <a:cs typeface="Rokkitt"/>
                <a:sym typeface="Rokkitt"/>
              </a:rPr>
              <a:t>(aq)</a:t>
            </a:r>
            <a:r>
              <a:rPr lang="en-US" sz="1600">
                <a:solidFill>
                  <a:schemeClr val="dk1"/>
                </a:solidFill>
                <a:latin typeface="Rokkitt"/>
                <a:ea typeface="Rokkitt"/>
                <a:cs typeface="Rokkitt"/>
                <a:sym typeface="Rokkitt"/>
              </a:rPr>
              <a:t> + 2H</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O</a:t>
            </a:r>
            <a:r>
              <a:rPr lang="en-US" sz="1600" baseline="-25000">
                <a:solidFill>
                  <a:schemeClr val="dk1"/>
                </a:solidFill>
                <a:latin typeface="Rokkitt"/>
                <a:ea typeface="Rokkitt"/>
                <a:cs typeface="Rokkitt"/>
                <a:sym typeface="Rokkitt"/>
              </a:rPr>
              <a:t>(l</a:t>
            </a:r>
            <a:r>
              <a:rPr lang="en-US" sz="1600">
                <a:solidFill>
                  <a:schemeClr val="dk1"/>
                </a:solidFill>
                <a:latin typeface="Rokkitt"/>
                <a:ea typeface="Rokkitt"/>
                <a:cs typeface="Rokkitt"/>
                <a:sym typeface="Rokkitt"/>
              </a:rPr>
              <a:t>)		</a:t>
            </a:r>
            <a:r>
              <a:rPr lang="en-US" sz="1600" i="1">
                <a:solidFill>
                  <a:schemeClr val="dk1"/>
                </a:solidFill>
                <a:latin typeface="Rokkitt"/>
                <a:ea typeface="Rokkitt"/>
                <a:cs typeface="Rokkitt"/>
                <a:sym typeface="Rokkitt"/>
              </a:rPr>
              <a:t>(18.7.7)</a:t>
            </a:r>
          </a:p>
          <a:p>
            <a:pPr marL="0" marR="0" lvl="0" indent="0" algn="l" rtl="0">
              <a:spcBef>
                <a:spcPts val="600"/>
              </a:spcBef>
              <a:buSzPct val="25000"/>
              <a:buNone/>
            </a:pPr>
            <a:r>
              <a:rPr lang="en-US" sz="1600">
                <a:solidFill>
                  <a:schemeClr val="dk1"/>
                </a:solidFill>
                <a:latin typeface="Rokkitt"/>
                <a:ea typeface="Rokkitt"/>
                <a:cs typeface="Rokkitt"/>
                <a:sym typeface="Rokkitt"/>
              </a:rPr>
              <a:t>As more acid is added to a suspension of Mg(OH)</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the equilibrium shown in Equation </a:t>
            </a:r>
            <a:r>
              <a:rPr lang="en-US" sz="1600" u="sng">
                <a:solidFill>
                  <a:schemeClr val="hlink"/>
                </a:solidFill>
                <a:latin typeface="Rokkitt"/>
                <a:ea typeface="Rokkitt"/>
                <a:cs typeface="Rokkitt"/>
                <a:sym typeface="Rokkitt"/>
                <a:hlinkClick r:id="rId5"/>
              </a:rPr>
              <a:t>18.7.7</a:t>
            </a:r>
            <a:r>
              <a:rPr lang="en-US" sz="1600">
                <a:solidFill>
                  <a:schemeClr val="dk1"/>
                </a:solidFill>
                <a:latin typeface="Rokkitt"/>
                <a:ea typeface="Rokkitt"/>
                <a:cs typeface="Rokkitt"/>
                <a:sym typeface="Rokkitt"/>
              </a:rPr>
              <a:t> is driven to the right, so more Mg(OH)</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dissolves.</a:t>
            </a:r>
          </a:p>
        </p:txBody>
      </p:sp>
      <p:sp>
        <p:nvSpPr>
          <p:cNvPr id="1995" name="Shape 1995"/>
          <p:cNvSpPr txBox="1"/>
          <p:nvPr/>
        </p:nvSpPr>
        <p:spPr>
          <a:xfrm>
            <a:off x="287498" y="4521026"/>
            <a:ext cx="8522869"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In contrast, the solubility of a sparingly soluble salt may be decreased greatly by the addition of a common ion.  For example, if MgCl</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 is added to a saturated Mg(OH)</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 solution, additional Mg(OH)</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 will precipitate out.  The additional Mg</a:t>
            </a:r>
            <a:r>
              <a:rPr lang="en-US" sz="1800" baseline="30000">
                <a:solidFill>
                  <a:schemeClr val="dk1"/>
                </a:solidFill>
                <a:latin typeface="Rokkitt"/>
                <a:ea typeface="Rokkitt"/>
                <a:cs typeface="Rokkitt"/>
                <a:sym typeface="Rokkitt"/>
              </a:rPr>
              <a:t>2+ </a:t>
            </a:r>
            <a:r>
              <a:rPr lang="en-US" sz="1800">
                <a:solidFill>
                  <a:schemeClr val="dk1"/>
                </a:solidFill>
                <a:latin typeface="Rokkitt"/>
                <a:ea typeface="Rokkitt"/>
                <a:cs typeface="Rokkitt"/>
                <a:sym typeface="Rokkitt"/>
              </a:rPr>
              <a:t>ions will shift the original equilibrium to the left, thus reducing the solubility of the magnesium hydroxide.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Shape 2000"/>
          <p:cNvSpPr txBox="1">
            <a:spLocks noGrp="1"/>
          </p:cNvSpPr>
          <p:nvPr>
            <p:ph type="title"/>
          </p:nvPr>
        </p:nvSpPr>
        <p:spPr>
          <a:xfrm>
            <a:off x="498474" y="126264"/>
            <a:ext cx="7556312" cy="985658"/>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Salt dissolution: ∆H and ∆S</a:t>
            </a:r>
          </a:p>
        </p:txBody>
      </p:sp>
      <p:sp>
        <p:nvSpPr>
          <p:cNvPr id="2001" name="Shape 200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2002" name="Shape 2002"/>
          <p:cNvSpPr txBox="1"/>
          <p:nvPr/>
        </p:nvSpPr>
        <p:spPr>
          <a:xfrm>
            <a:off x="21994" y="6181587"/>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6.24: The student can analyze the enthalpic and entropic changes associated with the dissolution of a salt, using particulate level interactions and representations.																</a:t>
            </a:r>
          </a:p>
        </p:txBody>
      </p:sp>
      <p:sp>
        <p:nvSpPr>
          <p:cNvPr id="2003" name="Shape 200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2004" name="Shape 2004"/>
          <p:cNvSpPr txBox="1"/>
          <p:nvPr/>
        </p:nvSpPr>
        <p:spPr>
          <a:xfrm>
            <a:off x="3595817" y="765837"/>
            <a:ext cx="4129089" cy="830996"/>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kkitt"/>
                <a:ea typeface="Rokkitt"/>
                <a:cs typeface="Rokkitt"/>
                <a:sym typeface="Rokkitt"/>
              </a:rPr>
              <a:t>The enthalpy (∆H</a:t>
            </a:r>
            <a:r>
              <a:rPr lang="en-US" sz="1600" baseline="-25000">
                <a:solidFill>
                  <a:schemeClr val="dk1"/>
                </a:solidFill>
                <a:latin typeface="Rokkitt"/>
                <a:ea typeface="Rokkitt"/>
                <a:cs typeface="Rokkitt"/>
                <a:sym typeface="Rokkitt"/>
              </a:rPr>
              <a:t>soln</a:t>
            </a:r>
            <a:r>
              <a:rPr lang="en-US" sz="1600">
                <a:solidFill>
                  <a:schemeClr val="dk1"/>
                </a:solidFill>
                <a:latin typeface="Rokkitt"/>
                <a:ea typeface="Rokkitt"/>
                <a:cs typeface="Rokkitt"/>
                <a:sym typeface="Rokkitt"/>
              </a:rPr>
              <a:t>) of dissolution is dependent upon the intermolecular forces of the solute and solvent.</a:t>
            </a:r>
          </a:p>
        </p:txBody>
      </p:sp>
      <p:sp>
        <p:nvSpPr>
          <p:cNvPr id="2005" name="Shape 2005"/>
          <p:cNvSpPr txBox="1"/>
          <p:nvPr/>
        </p:nvSpPr>
        <p:spPr>
          <a:xfrm>
            <a:off x="3330103" y="5404287"/>
            <a:ext cx="4660518" cy="584774"/>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kkitt"/>
                <a:ea typeface="Rokkitt"/>
                <a:cs typeface="Rokkitt"/>
                <a:sym typeface="Rokkitt"/>
              </a:rPr>
              <a:t>The entropy (∆S</a:t>
            </a:r>
            <a:r>
              <a:rPr lang="en-US" sz="1600" baseline="-25000">
                <a:solidFill>
                  <a:schemeClr val="dk1"/>
                </a:solidFill>
                <a:latin typeface="Rokkitt"/>
                <a:ea typeface="Rokkitt"/>
                <a:cs typeface="Rokkitt"/>
                <a:sym typeface="Rokkitt"/>
              </a:rPr>
              <a:t>soln</a:t>
            </a:r>
            <a:r>
              <a:rPr lang="en-US" sz="1600">
                <a:solidFill>
                  <a:schemeClr val="dk1"/>
                </a:solidFill>
                <a:latin typeface="Rokkitt"/>
                <a:ea typeface="Rokkitt"/>
                <a:cs typeface="Rokkitt"/>
                <a:sym typeface="Rokkitt"/>
              </a:rPr>
              <a:t>) of dissolution generally increases the disorder of the system.</a:t>
            </a:r>
          </a:p>
        </p:txBody>
      </p:sp>
      <p:pic>
        <p:nvPicPr>
          <p:cNvPr id="2006" name="Shape 2006"/>
          <p:cNvPicPr preferRelativeResize="0"/>
          <p:nvPr/>
        </p:nvPicPr>
        <p:blipFill rotWithShape="1">
          <a:blip r:embed="rId5">
            <a:alphaModFix/>
          </a:blip>
          <a:srcRect/>
          <a:stretch/>
        </p:blipFill>
        <p:spPr>
          <a:xfrm>
            <a:off x="167041" y="896908"/>
            <a:ext cx="3324225" cy="2695574"/>
          </a:xfrm>
          <a:prstGeom prst="rect">
            <a:avLst/>
          </a:prstGeom>
          <a:noFill/>
          <a:ln>
            <a:noFill/>
          </a:ln>
        </p:spPr>
      </p:pic>
      <p:sp>
        <p:nvSpPr>
          <p:cNvPr id="2007" name="Shape 2007"/>
          <p:cNvSpPr txBox="1"/>
          <p:nvPr/>
        </p:nvSpPr>
        <p:spPr>
          <a:xfrm>
            <a:off x="7590971" y="2081748"/>
            <a:ext cx="148618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Java Tutorial</a:t>
            </a:r>
          </a:p>
        </p:txBody>
      </p:sp>
      <p:sp>
        <p:nvSpPr>
          <p:cNvPr id="2008" name="Shape 2008"/>
          <p:cNvSpPr/>
          <p:nvPr/>
        </p:nvSpPr>
        <p:spPr>
          <a:xfrm>
            <a:off x="1806266" y="2554514"/>
            <a:ext cx="501345" cy="856342"/>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2009" name="Shape 2009"/>
          <p:cNvPicPr preferRelativeResize="0"/>
          <p:nvPr/>
        </p:nvPicPr>
        <p:blipFill rotWithShape="1">
          <a:blip r:embed="rId7">
            <a:alphaModFix/>
          </a:blip>
          <a:srcRect/>
          <a:stretch/>
        </p:blipFill>
        <p:spPr>
          <a:xfrm>
            <a:off x="3595817" y="1567649"/>
            <a:ext cx="3924299" cy="3162300"/>
          </a:xfrm>
          <a:prstGeom prst="rect">
            <a:avLst/>
          </a:prstGeom>
          <a:noFill/>
          <a:ln>
            <a:noFill/>
          </a:ln>
        </p:spPr>
      </p:pic>
      <p:sp>
        <p:nvSpPr>
          <p:cNvPr id="2010" name="Shape 2010"/>
          <p:cNvSpPr/>
          <p:nvPr/>
        </p:nvSpPr>
        <p:spPr>
          <a:xfrm>
            <a:off x="6211351" y="3135084"/>
            <a:ext cx="494248" cy="1606364"/>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11" name="Shape 2011"/>
          <p:cNvSpPr/>
          <p:nvPr/>
        </p:nvSpPr>
        <p:spPr>
          <a:xfrm>
            <a:off x="7001546" y="1364763"/>
            <a:ext cx="281432" cy="299244"/>
          </a:xfrm>
          <a:prstGeom prst="down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12" name="Shape 2012"/>
          <p:cNvSpPr/>
          <p:nvPr/>
        </p:nvSpPr>
        <p:spPr>
          <a:xfrm>
            <a:off x="3420166" y="1052795"/>
            <a:ext cx="265713" cy="334499"/>
          </a:xfrm>
          <a:prstGeom prst="lef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13" name="Shape 2013"/>
          <p:cNvSpPr/>
          <p:nvPr/>
        </p:nvSpPr>
        <p:spPr>
          <a:xfrm>
            <a:off x="3369712" y="5676278"/>
            <a:ext cx="265713" cy="334499"/>
          </a:xfrm>
          <a:prstGeom prst="lef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cxnSp>
        <p:nvCxnSpPr>
          <p:cNvPr id="2014" name="Shape 2014"/>
          <p:cNvCxnSpPr/>
          <p:nvPr/>
        </p:nvCxnSpPr>
        <p:spPr>
          <a:xfrm>
            <a:off x="317500" y="3614198"/>
            <a:ext cx="647700" cy="0"/>
          </a:xfrm>
          <a:prstGeom prst="straightConnector1">
            <a:avLst/>
          </a:prstGeom>
          <a:noFill/>
          <a:ln w="28575" cap="flat" cmpd="sng">
            <a:solidFill>
              <a:schemeClr val="accent1"/>
            </a:solidFill>
            <a:prstDash val="solid"/>
            <a:round/>
            <a:headEnd type="none" w="med" len="med"/>
            <a:tailEnd type="none" w="med" len="med"/>
          </a:ln>
        </p:spPr>
      </p:cxnSp>
      <p:cxnSp>
        <p:nvCxnSpPr>
          <p:cNvPr id="2015" name="Shape 2015"/>
          <p:cNvCxnSpPr/>
          <p:nvPr/>
        </p:nvCxnSpPr>
        <p:spPr>
          <a:xfrm>
            <a:off x="3810000" y="4744153"/>
            <a:ext cx="787400" cy="0"/>
          </a:xfrm>
          <a:prstGeom prst="straightConnector1">
            <a:avLst/>
          </a:prstGeom>
          <a:noFill/>
          <a:ln w="28575" cap="flat" cmpd="sng">
            <a:solidFill>
              <a:schemeClr val="accent1"/>
            </a:solidFill>
            <a:prstDash val="solid"/>
            <a:round/>
            <a:headEnd type="none" w="med" len="med"/>
            <a:tailEnd type="none" w="med" len="med"/>
          </a:ln>
        </p:spPr>
      </p:cxnSp>
      <p:pic>
        <p:nvPicPr>
          <p:cNvPr id="2016" name="Shape 2016"/>
          <p:cNvPicPr preferRelativeResize="0"/>
          <p:nvPr/>
        </p:nvPicPr>
        <p:blipFill rotWithShape="1">
          <a:blip r:embed="rId8">
            <a:alphaModFix/>
          </a:blip>
          <a:srcRect/>
          <a:stretch/>
        </p:blipFill>
        <p:spPr>
          <a:xfrm>
            <a:off x="76386" y="4771887"/>
            <a:ext cx="3209925" cy="14097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1" name="Shape 2021"/>
          <p:cNvSpPr txBox="1">
            <a:spLocks noGrp="1"/>
          </p:cNvSpPr>
          <p:nvPr>
            <p:ph type="title"/>
          </p:nvPr>
        </p:nvSpPr>
        <p:spPr>
          <a:xfrm>
            <a:off x="603489" y="6509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K, ∆G° and thermodynamic favorability</a:t>
            </a:r>
          </a:p>
        </p:txBody>
      </p:sp>
      <p:sp>
        <p:nvSpPr>
          <p:cNvPr id="2022" name="Shape 202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2023" name="Shape 2023"/>
          <p:cNvSpPr txBox="1"/>
          <p:nvPr/>
        </p:nvSpPr>
        <p:spPr>
          <a:xfrm>
            <a:off x="21994" y="5830046"/>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6.25: The student is able to express the equilibrium constant in terms of ∆G ° and RT and use this relationship to estimate the magnitude of K and, consequently, the thermodynamic favorability of the process.															</a:t>
            </a:r>
          </a:p>
        </p:txBody>
      </p:sp>
      <p:pic>
        <p:nvPicPr>
          <p:cNvPr id="2024" name="Shape 2024"/>
          <p:cNvPicPr preferRelativeResize="0"/>
          <p:nvPr/>
        </p:nvPicPr>
        <p:blipFill rotWithShape="1">
          <a:blip r:embed="rId4">
            <a:alphaModFix/>
          </a:blip>
          <a:srcRect/>
          <a:stretch/>
        </p:blipFill>
        <p:spPr>
          <a:xfrm>
            <a:off x="5764012" y="843161"/>
            <a:ext cx="2124074" cy="1343024"/>
          </a:xfrm>
          <a:prstGeom prst="rect">
            <a:avLst/>
          </a:prstGeom>
          <a:noFill/>
          <a:ln>
            <a:noFill/>
          </a:ln>
        </p:spPr>
      </p:pic>
      <p:sp>
        <p:nvSpPr>
          <p:cNvPr id="2025" name="Shape 202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2026" name="Shape 2026"/>
          <p:cNvSpPr/>
          <p:nvPr/>
        </p:nvSpPr>
        <p:spPr>
          <a:xfrm>
            <a:off x="5764012" y="850870"/>
            <a:ext cx="578730" cy="455233"/>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27" name="Shape 2027"/>
          <p:cNvSpPr/>
          <p:nvPr/>
        </p:nvSpPr>
        <p:spPr>
          <a:xfrm>
            <a:off x="6139221" y="1237921"/>
            <a:ext cx="1582377" cy="455233"/>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28" name="Shape 2028"/>
          <p:cNvSpPr txBox="1"/>
          <p:nvPr/>
        </p:nvSpPr>
        <p:spPr>
          <a:xfrm>
            <a:off x="55552" y="4698273"/>
            <a:ext cx="9216409"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The key to understanding the relationship between ∆G° and K is recognizing that the magnitude of ∆G° tells us how far the standard-state is from equilibrium. The smaller the value of ∆G° , the closer the standard-state is to equilibrium. The larger the value of ∆G°, the further the reaction has to go to reach equilibrium. </a:t>
            </a:r>
          </a:p>
        </p:txBody>
      </p:sp>
      <p:pic>
        <p:nvPicPr>
          <p:cNvPr id="2029" name="Shape 2029" descr="https://soxteacher.files.wordpress.com/2015/03/dg.gif"/>
          <p:cNvPicPr preferRelativeResize="0"/>
          <p:nvPr/>
        </p:nvPicPr>
        <p:blipFill rotWithShape="1">
          <a:blip r:embed="rId6">
            <a:alphaModFix/>
          </a:blip>
          <a:srcRect/>
          <a:stretch/>
        </p:blipFill>
        <p:spPr>
          <a:xfrm>
            <a:off x="55552" y="1465538"/>
            <a:ext cx="5708461" cy="2934632"/>
          </a:xfrm>
          <a:prstGeom prst="rect">
            <a:avLst/>
          </a:prstGeom>
          <a:noFill/>
          <a:ln>
            <a:noFill/>
          </a:ln>
        </p:spPr>
      </p:pic>
      <p:sp>
        <p:nvSpPr>
          <p:cNvPr id="2030" name="Shape 2030"/>
          <p:cNvSpPr/>
          <p:nvPr/>
        </p:nvSpPr>
        <p:spPr>
          <a:xfrm>
            <a:off x="3269022" y="2705238"/>
            <a:ext cx="2494991" cy="609461"/>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rgbClr val="C00000"/>
              </a:solidFill>
              <a:latin typeface="Rokkitt"/>
              <a:ea typeface="Rokkitt"/>
              <a:cs typeface="Rokkitt"/>
              <a:sym typeface="Rokkitt"/>
            </a:endParaRPr>
          </a:p>
        </p:txBody>
      </p:sp>
      <p:pic>
        <p:nvPicPr>
          <p:cNvPr id="2031" name="Shape 2031"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preferRelativeResize="0"/>
          <p:nvPr/>
        </p:nvPicPr>
        <p:blipFill rotWithShape="1">
          <a:blip r:embed="rId7">
            <a:alphaModFix/>
          </a:blip>
          <a:srcRect b="48382"/>
          <a:stretch/>
        </p:blipFill>
        <p:spPr>
          <a:xfrm>
            <a:off x="6132253" y="2533000"/>
            <a:ext cx="2894842" cy="1496536"/>
          </a:xfrm>
          <a:prstGeom prst="rect">
            <a:avLst/>
          </a:prstGeom>
          <a:noFill/>
          <a:ln w="9525" cap="flat" cmpd="sng">
            <a:solidFill>
              <a:schemeClr val="lt2"/>
            </a:solidFill>
            <a:prstDash val="solid"/>
            <a:round/>
            <a:headEnd type="none" w="med" len="med"/>
            <a:tailEnd type="none" w="med" len="med"/>
          </a:ln>
        </p:spPr>
      </p:pic>
      <p:sp>
        <p:nvSpPr>
          <p:cNvPr id="2032" name="Shape 2032"/>
          <p:cNvSpPr txBox="1"/>
          <p:nvPr/>
        </p:nvSpPr>
        <p:spPr>
          <a:xfrm>
            <a:off x="1317624" y="1761091"/>
            <a:ext cx="793114" cy="2769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rgbClr val="4C264C"/>
                </a:solidFill>
                <a:latin typeface="Rokkitt"/>
                <a:ea typeface="Rokkitt"/>
                <a:cs typeface="Rokkitt"/>
                <a:sym typeface="Rokkitt"/>
              </a:rPr>
              <a:t>G°</a:t>
            </a:r>
            <a:r>
              <a:rPr lang="en-US" sz="1200" baseline="-25000">
                <a:solidFill>
                  <a:srgbClr val="4C264C"/>
                </a:solidFill>
                <a:latin typeface="Rokkitt"/>
                <a:ea typeface="Rokkitt"/>
                <a:cs typeface="Rokkitt"/>
                <a:sym typeface="Rokkitt"/>
              </a:rPr>
              <a:t>reactants</a:t>
            </a:r>
          </a:p>
        </p:txBody>
      </p:sp>
      <p:cxnSp>
        <p:nvCxnSpPr>
          <p:cNvPr id="2033" name="Shape 2033"/>
          <p:cNvCxnSpPr/>
          <p:nvPr/>
        </p:nvCxnSpPr>
        <p:spPr>
          <a:xfrm>
            <a:off x="1041400" y="1895346"/>
            <a:ext cx="320039" cy="0"/>
          </a:xfrm>
          <a:prstGeom prst="straightConnector1">
            <a:avLst/>
          </a:prstGeom>
          <a:noFill/>
          <a:ln w="25400" cap="flat" cmpd="sng">
            <a:solidFill>
              <a:schemeClr val="accent1"/>
            </a:solidFill>
            <a:prstDash val="dot"/>
            <a:round/>
            <a:headEnd type="none" w="med" len="med"/>
            <a:tailEnd type="none" w="med" len="med"/>
          </a:ln>
        </p:spPr>
      </p:cxnSp>
      <p:sp>
        <p:nvSpPr>
          <p:cNvPr id="2034" name="Shape 2034"/>
          <p:cNvSpPr/>
          <p:nvPr/>
        </p:nvSpPr>
        <p:spPr>
          <a:xfrm>
            <a:off x="755650" y="1761091"/>
            <a:ext cx="285750" cy="312183"/>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35" name="Shape 2035"/>
          <p:cNvSpPr/>
          <p:nvPr/>
        </p:nvSpPr>
        <p:spPr>
          <a:xfrm>
            <a:off x="3321050" y="2393055"/>
            <a:ext cx="285750" cy="312183"/>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36" name="Shape 2036"/>
          <p:cNvSpPr txBox="1"/>
          <p:nvPr/>
        </p:nvSpPr>
        <p:spPr>
          <a:xfrm>
            <a:off x="2475907" y="2407538"/>
            <a:ext cx="793114" cy="2769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rgbClr val="4C264C"/>
                </a:solidFill>
                <a:latin typeface="Rokkitt"/>
                <a:ea typeface="Rokkitt"/>
                <a:cs typeface="Rokkitt"/>
                <a:sym typeface="Rokkitt"/>
              </a:rPr>
              <a:t>G°</a:t>
            </a:r>
            <a:r>
              <a:rPr lang="en-US" sz="1200" baseline="-25000">
                <a:solidFill>
                  <a:srgbClr val="4C264C"/>
                </a:solidFill>
                <a:latin typeface="Rokkitt"/>
                <a:ea typeface="Rokkitt"/>
                <a:cs typeface="Rokkitt"/>
                <a:sym typeface="Rokkitt"/>
              </a:rPr>
              <a:t>products</a:t>
            </a:r>
          </a:p>
        </p:txBody>
      </p:sp>
      <p:sp>
        <p:nvSpPr>
          <p:cNvPr id="2037" name="Shape 2037"/>
          <p:cNvSpPr txBox="1"/>
          <p:nvPr/>
        </p:nvSpPr>
        <p:spPr>
          <a:xfrm>
            <a:off x="2136596" y="2046900"/>
            <a:ext cx="1184454" cy="338554"/>
          </a:xfrm>
          <a:prstGeom prst="rect">
            <a:avLst/>
          </a:prstGeom>
          <a:solidFill>
            <a:schemeClr val="lt1"/>
          </a:solidFill>
          <a:ln>
            <a:noFill/>
          </a:ln>
        </p:spPr>
        <p:txBody>
          <a:bodyPr lIns="91425" tIns="45700" rIns="91425" bIns="45700" anchor="t" anchorCtr="0">
            <a:noAutofit/>
          </a:bodyPr>
          <a:lstStyle/>
          <a:p>
            <a:pPr marL="0" marR="0" lvl="0" indent="0" algn="r" rtl="0">
              <a:spcBef>
                <a:spcPts val="0"/>
              </a:spcBef>
              <a:buSzPct val="25000"/>
              <a:buNone/>
            </a:pPr>
            <a:r>
              <a:rPr lang="en-US" sz="1600">
                <a:solidFill>
                  <a:srgbClr val="4C264C"/>
                </a:solidFill>
                <a:latin typeface="Rokkitt"/>
                <a:ea typeface="Rokkitt"/>
                <a:cs typeface="Rokkitt"/>
                <a:sym typeface="Rokkitt"/>
              </a:rPr>
              <a:t>∆G°rxn &lt;0</a:t>
            </a:r>
          </a:p>
        </p:txBody>
      </p:sp>
      <p:cxnSp>
        <p:nvCxnSpPr>
          <p:cNvPr id="2038" name="Shape 2038"/>
          <p:cNvCxnSpPr/>
          <p:nvPr/>
        </p:nvCxnSpPr>
        <p:spPr>
          <a:xfrm>
            <a:off x="2783977" y="2523996"/>
            <a:ext cx="511036" cy="0"/>
          </a:xfrm>
          <a:prstGeom prst="straightConnector1">
            <a:avLst/>
          </a:prstGeom>
          <a:noFill/>
          <a:ln w="25400" cap="flat" cmpd="sng">
            <a:solidFill>
              <a:schemeClr val="accent1"/>
            </a:solidFill>
            <a:prstDash val="dot"/>
            <a:round/>
            <a:headEnd type="none" w="med" len="med"/>
            <a:tailEnd type="none" w="med" len="med"/>
          </a:ln>
        </p:spPr>
      </p:cxnSp>
      <p:sp>
        <p:nvSpPr>
          <p:cNvPr id="2039" name="Shape 2039"/>
          <p:cNvSpPr/>
          <p:nvPr/>
        </p:nvSpPr>
        <p:spPr>
          <a:xfrm>
            <a:off x="3238689" y="1901255"/>
            <a:ext cx="105370" cy="622740"/>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cxnSp>
        <p:nvCxnSpPr>
          <p:cNvPr id="2040" name="Shape 2040"/>
          <p:cNvCxnSpPr/>
          <p:nvPr/>
        </p:nvCxnSpPr>
        <p:spPr>
          <a:xfrm>
            <a:off x="3274323" y="1908358"/>
            <a:ext cx="0" cy="622740"/>
          </a:xfrm>
          <a:prstGeom prst="straightConnector1">
            <a:avLst/>
          </a:prstGeom>
          <a:noFill/>
          <a:ln w="25400" cap="flat" cmpd="sng">
            <a:solidFill>
              <a:schemeClr val="accent1"/>
            </a:solidFill>
            <a:prstDash val="solid"/>
            <a:round/>
            <a:headEnd type="triangle" w="lg" len="lg"/>
            <a:tailEnd type="triangle" w="lg" len="lg"/>
          </a:ln>
        </p:spPr>
      </p:cxnSp>
      <p:sp>
        <p:nvSpPr>
          <p:cNvPr id="2041" name="Shape 2041"/>
          <p:cNvSpPr/>
          <p:nvPr/>
        </p:nvSpPr>
        <p:spPr>
          <a:xfrm>
            <a:off x="1021644" y="3962905"/>
            <a:ext cx="285750" cy="312183"/>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42" name="Shape 2042"/>
          <p:cNvSpPr/>
          <p:nvPr/>
        </p:nvSpPr>
        <p:spPr>
          <a:xfrm>
            <a:off x="2500907" y="3962905"/>
            <a:ext cx="566143" cy="437264"/>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43" name="Shape 2043"/>
          <p:cNvSpPr/>
          <p:nvPr/>
        </p:nvSpPr>
        <p:spPr>
          <a:xfrm>
            <a:off x="3010950" y="4015100"/>
            <a:ext cx="566143" cy="437264"/>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044" name="Shape 2044"/>
          <p:cNvSpPr/>
          <p:nvPr/>
        </p:nvSpPr>
        <p:spPr>
          <a:xfrm>
            <a:off x="812800" y="4005444"/>
            <a:ext cx="2821443" cy="437264"/>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400">
                <a:solidFill>
                  <a:srgbClr val="4C264C"/>
                </a:solidFill>
                <a:latin typeface="Rokkitt"/>
                <a:ea typeface="Rokkitt"/>
                <a:cs typeface="Rokkitt"/>
                <a:sym typeface="Rokkitt"/>
              </a:rPr>
              <a:t>Extent of Reaction </a:t>
            </a:r>
          </a:p>
          <a:p>
            <a:pPr marL="0" marR="0" lvl="0" indent="0" algn="ctr" rtl="0">
              <a:spcBef>
                <a:spcPts val="0"/>
              </a:spcBef>
              <a:buNone/>
            </a:pPr>
            <a:endParaRPr sz="1400">
              <a:solidFill>
                <a:srgbClr val="4C264C"/>
              </a:solidFill>
              <a:latin typeface="Rokkitt"/>
              <a:ea typeface="Rokkitt"/>
              <a:cs typeface="Rokkitt"/>
              <a:sym typeface="Rokkitt"/>
            </a:endParaRPr>
          </a:p>
        </p:txBody>
      </p:sp>
      <p:cxnSp>
        <p:nvCxnSpPr>
          <p:cNvPr id="2045" name="Shape 2045"/>
          <p:cNvCxnSpPr/>
          <p:nvPr/>
        </p:nvCxnSpPr>
        <p:spPr>
          <a:xfrm>
            <a:off x="2597150" y="3219450"/>
            <a:ext cx="413799" cy="0"/>
          </a:xfrm>
          <a:prstGeom prst="straightConnector1">
            <a:avLst/>
          </a:prstGeom>
          <a:noFill/>
          <a:ln w="25400" cap="flat" cmpd="sng">
            <a:solidFill>
              <a:schemeClr val="accent1"/>
            </a:solidFill>
            <a:prstDash val="solid"/>
            <a:round/>
            <a:headEnd type="none" w="med" len="med"/>
            <a:tailEnd type="none" w="med" len="med"/>
          </a:ln>
        </p:spPr>
      </p:cxnSp>
      <p:cxnSp>
        <p:nvCxnSpPr>
          <p:cNvPr id="2046" name="Shape 2046"/>
          <p:cNvCxnSpPr/>
          <p:nvPr/>
        </p:nvCxnSpPr>
        <p:spPr>
          <a:xfrm>
            <a:off x="1238108" y="2327360"/>
            <a:ext cx="545731" cy="614491"/>
          </a:xfrm>
          <a:prstGeom prst="straightConnector1">
            <a:avLst/>
          </a:prstGeom>
          <a:noFill/>
          <a:ln w="25400" cap="flat" cmpd="sng">
            <a:solidFill>
              <a:schemeClr val="accent1"/>
            </a:solidFill>
            <a:prstDash val="solid"/>
            <a:round/>
            <a:headEnd type="none" w="med" len="med"/>
            <a:tailEnd type="none" w="med" len="med"/>
          </a:ln>
        </p:spPr>
      </p:cxnSp>
      <p:sp>
        <p:nvSpPr>
          <p:cNvPr id="2047" name="Shape 2047"/>
          <p:cNvSpPr txBox="1"/>
          <p:nvPr/>
        </p:nvSpPr>
        <p:spPr>
          <a:xfrm>
            <a:off x="1606349" y="2304081"/>
            <a:ext cx="77320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4C264C"/>
                </a:solidFill>
                <a:latin typeface="Rokkitt"/>
                <a:ea typeface="Rokkitt"/>
                <a:cs typeface="Rokkitt"/>
                <a:sym typeface="Rokkitt"/>
              </a:rPr>
              <a:t>Q=1, </a:t>
            </a:r>
          </a:p>
          <a:p>
            <a:pPr marL="0" marR="0" lvl="0" indent="0" algn="l" rtl="0">
              <a:spcBef>
                <a:spcPts val="0"/>
              </a:spcBef>
              <a:buSzPct val="25000"/>
              <a:buNone/>
            </a:pPr>
            <a:r>
              <a:rPr lang="en-US" sz="1200" i="1">
                <a:solidFill>
                  <a:srgbClr val="4C264C"/>
                </a:solidFill>
                <a:latin typeface="Rokkitt"/>
                <a:ea typeface="Rokkitt"/>
                <a:cs typeface="Rokkitt"/>
                <a:sym typeface="Rokkitt"/>
              </a:rPr>
              <a:t>m</a:t>
            </a:r>
            <a:r>
              <a:rPr lang="en-US" sz="1200">
                <a:solidFill>
                  <a:srgbClr val="4C264C"/>
                </a:solidFill>
                <a:latin typeface="Rokkitt"/>
                <a:ea typeface="Rokkitt"/>
                <a:cs typeface="Rokkitt"/>
                <a:sym typeface="Rokkitt"/>
              </a:rPr>
              <a:t> = ∆G</a:t>
            </a:r>
          </a:p>
        </p:txBody>
      </p:sp>
      <p:cxnSp>
        <p:nvCxnSpPr>
          <p:cNvPr id="2048" name="Shape 2048"/>
          <p:cNvCxnSpPr/>
          <p:nvPr/>
        </p:nvCxnSpPr>
        <p:spPr>
          <a:xfrm flipH="1">
            <a:off x="1510974" y="2525492"/>
            <a:ext cx="149534" cy="115148"/>
          </a:xfrm>
          <a:prstGeom prst="straightConnector1">
            <a:avLst/>
          </a:prstGeom>
          <a:noFill/>
          <a:ln w="25400" cap="flat" cmpd="sng">
            <a:solidFill>
              <a:schemeClr val="accent1"/>
            </a:solidFill>
            <a:prstDash val="solid"/>
            <a:round/>
            <a:headEnd type="none" w="med" len="med"/>
            <a:tailEnd type="triangle" w="lg" len="lg"/>
          </a:ln>
        </p:spPr>
      </p:cxn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Shape 2054"/>
          <p:cNvSpPr txBox="1">
            <a:spLocks noGrp="1"/>
          </p:cNvSpPr>
          <p:nvPr>
            <p:ph type="title"/>
          </p:nvPr>
        </p:nvSpPr>
        <p:spPr>
          <a:xfrm>
            <a:off x="895728" y="3431664"/>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Science Practices</a:t>
            </a:r>
          </a:p>
        </p:txBody>
      </p:sp>
      <p:sp>
        <p:nvSpPr>
          <p:cNvPr id="2055" name="Shape 2055"/>
          <p:cNvSpPr txBox="1">
            <a:spLocks noGrp="1"/>
          </p:cNvSpPr>
          <p:nvPr>
            <p:ph type="body" idx="1"/>
          </p:nvPr>
        </p:nvSpPr>
        <p:spPr>
          <a:xfrm>
            <a:off x="1358686" y="4767003"/>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Laboratory Exercises</a:t>
            </a:r>
          </a:p>
        </p:txBody>
      </p:sp>
      <p:pic>
        <p:nvPicPr>
          <p:cNvPr id="2056" name="Shape 2056" descr="http://images.clipartpanda.com/chemistry-lab-equipment-clipart-chemistry-20clipart-home-chemistry-lab.jpg"/>
          <p:cNvPicPr preferRelativeResize="0"/>
          <p:nvPr/>
        </p:nvPicPr>
        <p:blipFill rotWithShape="1">
          <a:blip r:embed="rId3">
            <a:alphaModFix/>
          </a:blip>
          <a:srcRect/>
          <a:stretch/>
        </p:blipFill>
        <p:spPr>
          <a:xfrm>
            <a:off x="5014178" y="553302"/>
            <a:ext cx="3467099" cy="3257550"/>
          </a:xfrm>
          <a:prstGeom prst="rect">
            <a:avLst/>
          </a:prstGeom>
          <a:noFill/>
          <a:ln w="38100" cap="flat" cmpd="sng">
            <a:solidFill>
              <a:srgbClr val="00B0F0"/>
            </a:solidFill>
            <a:prstDash val="solid"/>
            <a:round/>
            <a:headEnd type="none" w="med" len="med"/>
            <a:tailEnd type="none" w="med" len="me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sp>
        <p:nvSpPr>
          <p:cNvPr id="2061" name="Shape 2061"/>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Gravimetric Analysis</a:t>
            </a:r>
            <a:br>
              <a:rPr lang="en-US" sz="3600" b="0" i="0" u="none" strike="noStrike" cap="none">
                <a:solidFill>
                  <a:srgbClr val="00B0F0"/>
                </a:solidFill>
                <a:latin typeface="Rokkitt"/>
                <a:ea typeface="Rokkitt"/>
                <a:cs typeface="Rokkitt"/>
                <a:sym typeface="Rokkitt"/>
              </a:rPr>
            </a:br>
            <a:endParaRPr lang="en-US" sz="3600" b="0" i="0" u="none" strike="noStrike" cap="none">
              <a:solidFill>
                <a:srgbClr val="00B0F0"/>
              </a:solidFill>
              <a:latin typeface="Rokkitt"/>
              <a:ea typeface="Rokkitt"/>
              <a:cs typeface="Rokkitt"/>
              <a:sym typeface="Rokkitt"/>
            </a:endParaRPr>
          </a:p>
        </p:txBody>
      </p:sp>
      <p:sp>
        <p:nvSpPr>
          <p:cNvPr id="2062" name="Shape 2062"/>
          <p:cNvSpPr txBox="1">
            <a:spLocks noGrp="1"/>
          </p:cNvSpPr>
          <p:nvPr>
            <p:ph type="body" idx="1"/>
          </p:nvPr>
        </p:nvSpPr>
        <p:spPr>
          <a:xfrm>
            <a:off x="35073" y="678764"/>
            <a:ext cx="3567932"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What It Determines:  </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amount of analyte by mass measurements</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 composition</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empirical formulas</a:t>
            </a:r>
          </a:p>
          <a:p>
            <a:pPr marL="228600" marR="0" lvl="0" indent="-228600" algn="l" rtl="0">
              <a:spcBef>
                <a:spcPts val="200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How It Can Be Done:  </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Dehydration of a hydrate</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Forming a precipitate, which is then isolated and massed</a:t>
            </a:r>
          </a:p>
          <a:p>
            <a:pPr marL="228600" marR="0" lvl="0" indent="-228600" algn="l" rtl="0">
              <a:spcBef>
                <a:spcPts val="200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Analysis:</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Remember to ALWAYS go to moles!</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use mole ratios to convert between various components</a:t>
            </a:r>
          </a:p>
          <a:p>
            <a:pPr marL="228600" marR="0" lvl="0" indent="-228600" algn="l" rtl="0">
              <a:spcBef>
                <a:spcPts val="2000"/>
              </a:spcBef>
              <a:buClr>
                <a:schemeClr val="accent1"/>
              </a:buClr>
              <a:buSzPct val="75000"/>
              <a:buFont typeface="Noto Sans Symbols"/>
              <a:buNone/>
            </a:pPr>
            <a:endParaRPr sz="1600" b="0" i="0" u="none" strike="noStrike" cap="none">
              <a:solidFill>
                <a:srgbClr val="595959"/>
              </a:solidFill>
              <a:latin typeface="Rokkitt"/>
              <a:ea typeface="Rokkitt"/>
              <a:cs typeface="Rokkitt"/>
              <a:sym typeface="Rokkitt"/>
            </a:endParaRPr>
          </a:p>
        </p:txBody>
      </p:sp>
      <p:sp>
        <p:nvSpPr>
          <p:cNvPr id="2063" name="Shape 2063"/>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064" name="Shape 2064"/>
          <p:cNvSpPr txBox="1"/>
          <p:nvPr/>
        </p:nvSpPr>
        <p:spPr>
          <a:xfrm>
            <a:off x="4571996" y="5590100"/>
            <a:ext cx="4572000" cy="1280159"/>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p>
          <a:p>
            <a:pPr marL="0" marR="0" lvl="0" indent="0" algn="l" rtl="0">
              <a:spcBef>
                <a:spcPts val="0"/>
              </a:spcBef>
              <a:buSzPct val="25000"/>
              <a:buNone/>
            </a:pPr>
            <a:r>
              <a:rPr lang="en-US" sz="900">
                <a:solidFill>
                  <a:schemeClr val="dk1"/>
                </a:solidFill>
                <a:latin typeface="Rokkitt"/>
                <a:ea typeface="Rokkitt"/>
                <a:cs typeface="Rokkitt"/>
                <a:sym typeface="Rokkitt"/>
              </a:rPr>
              <a:t>1.3: The student is able to select and apply mathematical relationships to mass data in order to justify a claim regarding the identity and/or estimated purity of a substance. </a:t>
            </a:r>
          </a:p>
          <a:p>
            <a:pPr marL="0" marR="0" lvl="0" indent="0" algn="l" rtl="0">
              <a:spcBef>
                <a:spcPts val="0"/>
              </a:spcBef>
              <a:buSzPct val="25000"/>
              <a:buNone/>
            </a:pPr>
            <a:r>
              <a:rPr lang="en-US" sz="900">
                <a:solidFill>
                  <a:schemeClr val="dk1"/>
                </a:solidFill>
                <a:latin typeface="Rokkitt"/>
                <a:ea typeface="Rokkitt"/>
                <a:cs typeface="Rokkitt"/>
                <a:sym typeface="Rokkitt"/>
              </a:rPr>
              <a:t>1.17: The student is able to express the law of conservation of mass quantitatively and qualitatively using symbolic representations and particulate drawings. </a:t>
            </a:r>
          </a:p>
          <a:p>
            <a:pPr marL="0" marR="0" lvl="0" indent="0" algn="l" rtl="0">
              <a:spcBef>
                <a:spcPts val="0"/>
              </a:spcBef>
              <a:buSzPct val="25000"/>
              <a:buNone/>
            </a:pPr>
            <a:r>
              <a:rPr lang="en-US" sz="900">
                <a:solidFill>
                  <a:schemeClr val="dk1"/>
                </a:solidFill>
                <a:latin typeface="Rokkitt"/>
                <a:ea typeface="Rokkitt"/>
                <a:cs typeface="Rokkitt"/>
                <a:sym typeface="Rokkitt"/>
              </a:rPr>
              <a:t>1.19: The student can design, and/or interpret data from, an experiment that uses gravimetric analysis to determine the concentration of an analyte in a solution.</a:t>
            </a:r>
            <a:r>
              <a:rPr lang="en-US" sz="1050">
                <a:solidFill>
                  <a:schemeClr val="dk1"/>
                </a:solidFill>
                <a:latin typeface="Rokkitt"/>
                <a:ea typeface="Rokkitt"/>
                <a:cs typeface="Rokkitt"/>
                <a:sym typeface="Rokkitt"/>
              </a:rPr>
              <a:t>				</a:t>
            </a:r>
          </a:p>
        </p:txBody>
      </p:sp>
      <p:sp>
        <p:nvSpPr>
          <p:cNvPr id="2065" name="Shape 206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2066" name="Shape 206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2067" name="Shape 2067"/>
          <p:cNvSpPr txBox="1"/>
          <p:nvPr/>
        </p:nvSpPr>
        <p:spPr>
          <a:xfrm>
            <a:off x="0" y="5586907"/>
            <a:ext cx="4572000" cy="1280159"/>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1.5  The student can </a:t>
            </a:r>
            <a:r>
              <a:rPr lang="en-US" sz="900" b="0" i="1" u="none" strike="noStrike" cap="none">
                <a:solidFill>
                  <a:schemeClr val="dk1"/>
                </a:solidFill>
                <a:latin typeface="Rokkitt"/>
                <a:ea typeface="Rokkitt"/>
                <a:cs typeface="Rokkitt"/>
                <a:sym typeface="Rokkitt"/>
              </a:rPr>
              <a:t>re-express key elements </a:t>
            </a:r>
            <a:r>
              <a:rPr lang="en-US" sz="900" b="0" i="0" u="none" strike="noStrike" cap="none">
                <a:solidFill>
                  <a:schemeClr val="dk1"/>
                </a:solidFill>
                <a:latin typeface="Rokkitt"/>
                <a:ea typeface="Rokkitt"/>
                <a:cs typeface="Rokkitt"/>
                <a:sym typeface="Rokkitt"/>
              </a:rPr>
              <a:t>of natural phenomena across multiple representations in the domain.</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2.2  The student can </a:t>
            </a:r>
            <a:r>
              <a:rPr lang="en-US" sz="900" b="0" i="1" u="none" strike="noStrike" cap="none">
                <a:solidFill>
                  <a:schemeClr val="dk1"/>
                </a:solidFill>
                <a:latin typeface="Rokkitt"/>
                <a:ea typeface="Rokkitt"/>
                <a:cs typeface="Rokkitt"/>
                <a:sym typeface="Rokkitt"/>
              </a:rPr>
              <a:t>apply mathematical routines </a:t>
            </a:r>
            <a:r>
              <a:rPr lang="en-US" sz="900" b="0" i="0" u="none" strike="noStrike" cap="none">
                <a:solidFill>
                  <a:schemeClr val="dk1"/>
                </a:solidFill>
                <a:latin typeface="Rokkitt"/>
                <a:ea typeface="Rokkitt"/>
                <a:cs typeface="Rokkitt"/>
                <a:sym typeface="Rokkitt"/>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4.2  The student can </a:t>
            </a:r>
            <a:r>
              <a:rPr lang="en-US" sz="900" b="0" i="1" u="none" strike="noStrike" cap="none">
                <a:solidFill>
                  <a:schemeClr val="dk1"/>
                </a:solidFill>
                <a:latin typeface="Rokkitt"/>
                <a:ea typeface="Rokkitt"/>
                <a:cs typeface="Rokkitt"/>
                <a:sym typeface="Rokkitt"/>
              </a:rPr>
              <a:t>design a plan </a:t>
            </a:r>
            <a:r>
              <a:rPr lang="en-US" sz="900" b="0" i="0" u="none" strike="noStrike" cap="none">
                <a:solidFill>
                  <a:schemeClr val="dk1"/>
                </a:solidFill>
                <a:latin typeface="Rokkitt"/>
                <a:ea typeface="Rokkitt"/>
                <a:cs typeface="Rokkitt"/>
                <a:sym typeface="Rokkitt"/>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5.1  The student can </a:t>
            </a:r>
            <a:r>
              <a:rPr lang="en-US" sz="900" b="0" i="1" u="none" strike="noStrike" cap="none">
                <a:solidFill>
                  <a:schemeClr val="dk1"/>
                </a:solidFill>
                <a:latin typeface="Rokkitt"/>
                <a:ea typeface="Rokkitt"/>
                <a:cs typeface="Rokkitt"/>
                <a:sym typeface="Rokkitt"/>
              </a:rPr>
              <a:t>analyze data </a:t>
            </a:r>
            <a:r>
              <a:rPr lang="en-US" sz="900" b="0" i="0" u="none" strike="noStrike" cap="none">
                <a:solidFill>
                  <a:schemeClr val="dk1"/>
                </a:solidFill>
                <a:latin typeface="Rokkitt"/>
                <a:ea typeface="Rokkitt"/>
                <a:cs typeface="Rokkitt"/>
                <a:sym typeface="Rokkitt"/>
              </a:rPr>
              <a:t>to identify patterns or relationships.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6.1  The student can </a:t>
            </a:r>
            <a:r>
              <a:rPr lang="en-US" sz="900" b="0" i="1" u="none" strike="noStrike" cap="none">
                <a:solidFill>
                  <a:schemeClr val="dk1"/>
                </a:solidFill>
                <a:latin typeface="Rokkitt"/>
                <a:ea typeface="Rokkitt"/>
                <a:cs typeface="Rokkitt"/>
                <a:sym typeface="Rokkitt"/>
              </a:rPr>
              <a:t>justify claims with evidence</a:t>
            </a:r>
            <a:r>
              <a:rPr lang="en-US" sz="900" b="0" i="0" u="none" strike="noStrike" cap="none">
                <a:solidFill>
                  <a:schemeClr val="dk1"/>
                </a:solidFill>
                <a:latin typeface="Rokkitt"/>
                <a:ea typeface="Rokkitt"/>
                <a:cs typeface="Rokkitt"/>
                <a:sym typeface="Rokkitt"/>
              </a:rPr>
              <a:t>.</a:t>
            </a:r>
          </a:p>
        </p:txBody>
      </p:sp>
      <p:graphicFrame>
        <p:nvGraphicFramePr>
          <p:cNvPr id="2068" name="Shape 2068"/>
          <p:cNvGraphicFramePr/>
          <p:nvPr/>
        </p:nvGraphicFramePr>
        <p:xfrm>
          <a:off x="-3" y="4550587"/>
          <a:ext cx="3000000" cy="3000000"/>
        </p:xfrm>
        <a:graphic>
          <a:graphicData uri="http://schemas.openxmlformats.org/drawingml/2006/table">
            <a:tbl>
              <a:tblPr firstRow="1" bandRow="1">
                <a:noFill/>
                <a:tableStyleId>{1A6FC3C2-D3A7-49DA-A32B-A970C30729E0}</a:tableStyleId>
              </a:tblPr>
              <a:tblGrid>
                <a:gridCol w="2286000"/>
                <a:gridCol w="2286000"/>
                <a:gridCol w="2286000"/>
                <a:gridCol w="2286000"/>
              </a:tblGrid>
              <a:tr h="370850">
                <a:tc>
                  <a:txBody>
                    <a:bodyPr/>
                    <a:lstStyle/>
                    <a:p>
                      <a:pPr marL="0" marR="0" lvl="0" indent="0" algn="l" rtl="0">
                        <a:spcBef>
                          <a:spcPts val="0"/>
                        </a:spcBef>
                        <a:buSzPct val="25000"/>
                        <a:buNone/>
                      </a:pPr>
                      <a:r>
                        <a:rPr lang="en-US" sz="1600" b="1"/>
                        <a:t>Possible Source of Error</a:t>
                      </a:r>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ct val="25000"/>
                        <a:buFont typeface="Rokkitt"/>
                        <a:buNone/>
                      </a:pPr>
                      <a:r>
                        <a:rPr lang="en-US" sz="1400"/>
                        <a:t>Contamination in solid </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Rokkitt"/>
                        <a:buNone/>
                      </a:pPr>
                      <a:r>
                        <a:rPr lang="en-US" sz="1400"/>
                        <a:t>Incomplete Precipitation</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Rokkitt"/>
                        <a:buNone/>
                      </a:pPr>
                      <a:r>
                        <a:rPr lang="en-US" sz="1400"/>
                        <a:t>Solid not fully dehydrated </a:t>
                      </a:r>
                    </a:p>
                  </a:txBody>
                  <a:tcPr marL="91450" marR="91450" marT="45725" marB="45725"/>
                </a:tc>
              </a:tr>
              <a:tr h="370850">
                <a:tc>
                  <a:txBody>
                    <a:bodyPr/>
                    <a:lstStyle/>
                    <a:p>
                      <a:pPr marL="0" marR="0" lvl="0" indent="0" algn="l" rtl="0">
                        <a:spcBef>
                          <a:spcPts val="0"/>
                        </a:spcBef>
                        <a:buSzPct val="25000"/>
                        <a:buNone/>
                      </a:pPr>
                      <a:r>
                        <a:rPr lang="en-US" sz="1600" b="1"/>
                        <a:t>Impact on Results</a:t>
                      </a:r>
                    </a:p>
                  </a:txBody>
                  <a:tcPr marL="91450" marR="91450" marT="45725" marB="45725">
                    <a:solidFill>
                      <a:srgbClr val="B660BD"/>
                    </a:solidFill>
                  </a:tcPr>
                </a:tc>
                <a:tc>
                  <a:txBody>
                    <a:bodyPr/>
                    <a:lstStyle/>
                    <a:p>
                      <a:pPr marL="0" marR="0" lvl="0" indent="0" algn="l" rtl="0">
                        <a:spcBef>
                          <a:spcPts val="0"/>
                        </a:spcBef>
                        <a:buSzPct val="25000"/>
                        <a:buNone/>
                      </a:pPr>
                      <a:r>
                        <a:rPr lang="en-US" sz="1400"/>
                        <a:t>measured mass too large </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Rokkitt"/>
                        <a:buNone/>
                      </a:pPr>
                      <a:r>
                        <a:rPr lang="en-US" sz="1400"/>
                        <a:t>Lose ion in filtrate – mass too small</a:t>
                      </a:r>
                    </a:p>
                  </a:txBody>
                  <a:tcPr marL="91450" marR="91450" marT="45725" marB="45725"/>
                </a:tc>
                <a:tc>
                  <a:txBody>
                    <a:bodyPr/>
                    <a:lstStyle/>
                    <a:p>
                      <a:pPr marL="0" marR="0" lvl="0" indent="0" algn="l" rtl="0">
                        <a:spcBef>
                          <a:spcPts val="0"/>
                        </a:spcBef>
                        <a:buSzPct val="25000"/>
                        <a:buNone/>
                      </a:pPr>
                      <a:r>
                        <a:rPr lang="en-US" sz="1400"/>
                        <a:t>measured mass too large </a:t>
                      </a:r>
                    </a:p>
                  </a:txBody>
                  <a:tcPr marL="91450" marR="91450" marT="45725" marB="45725"/>
                </a:tc>
              </a:tr>
            </a:tbl>
          </a:graphicData>
        </a:graphic>
      </p:graphicFrame>
      <p:sp>
        <p:nvSpPr>
          <p:cNvPr id="2069" name="Shape 2069"/>
          <p:cNvSpPr txBox="1"/>
          <p:nvPr/>
        </p:nvSpPr>
        <p:spPr>
          <a:xfrm>
            <a:off x="7678757" y="2117318"/>
            <a:ext cx="13763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Virtual Lab</a:t>
            </a:r>
          </a:p>
        </p:txBody>
      </p:sp>
      <p:pic>
        <p:nvPicPr>
          <p:cNvPr id="2070" name="Shape 2070" descr="Gravimetric4.png"/>
          <p:cNvPicPr preferRelativeResize="0"/>
          <p:nvPr/>
        </p:nvPicPr>
        <p:blipFill rotWithShape="1">
          <a:blip r:embed="rId6">
            <a:alphaModFix/>
          </a:blip>
          <a:srcRect/>
          <a:stretch/>
        </p:blipFill>
        <p:spPr>
          <a:xfrm>
            <a:off x="4735773" y="1086141"/>
            <a:ext cx="2719025" cy="2675519"/>
          </a:xfrm>
          <a:prstGeom prst="rect">
            <a:avLst/>
          </a:prstGeom>
          <a:noFill/>
          <a:ln>
            <a:noFill/>
          </a:ln>
        </p:spPr>
      </p:pic>
      <p:pic>
        <p:nvPicPr>
          <p:cNvPr id="2071" name="Shape 2071"/>
          <p:cNvPicPr preferRelativeResize="0"/>
          <p:nvPr/>
        </p:nvPicPr>
        <p:blipFill rotWithShape="1">
          <a:blip r:embed="rId7">
            <a:alphaModFix/>
          </a:blip>
          <a:srcRect t="18604" r="7013" b="7976"/>
          <a:stretch/>
        </p:blipFill>
        <p:spPr>
          <a:xfrm>
            <a:off x="4571996" y="808312"/>
            <a:ext cx="3081519" cy="2926079"/>
          </a:xfrm>
          <a:prstGeom prst="rect">
            <a:avLst/>
          </a:prstGeom>
          <a:noFill/>
          <a:ln>
            <a:noFill/>
          </a:ln>
        </p:spPr>
      </p:pic>
      <p:pic>
        <p:nvPicPr>
          <p:cNvPr id="2072" name="Shape 2072"/>
          <p:cNvPicPr preferRelativeResize="0"/>
          <p:nvPr/>
        </p:nvPicPr>
        <p:blipFill rotWithShape="1">
          <a:blip r:embed="rId8">
            <a:alphaModFix/>
          </a:blip>
          <a:srcRect/>
          <a:stretch/>
        </p:blipFill>
        <p:spPr>
          <a:xfrm>
            <a:off x="3775935" y="922953"/>
            <a:ext cx="3902821" cy="2743199"/>
          </a:xfrm>
          <a:prstGeom prst="rect">
            <a:avLst/>
          </a:prstGeom>
          <a:noFill/>
          <a:ln>
            <a:noFill/>
          </a:ln>
        </p:spPr>
      </p:pic>
      <p:pic>
        <p:nvPicPr>
          <p:cNvPr id="2073" name="Shape 2073"/>
          <p:cNvPicPr preferRelativeResize="0"/>
          <p:nvPr/>
        </p:nvPicPr>
        <p:blipFill rotWithShape="1">
          <a:blip r:embed="rId9">
            <a:alphaModFix/>
          </a:blip>
          <a:srcRect r="5343"/>
          <a:stretch/>
        </p:blipFill>
        <p:spPr>
          <a:xfrm>
            <a:off x="3723630"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8"/>
                                        </p:tgtEl>
                                        <p:attrNameLst>
                                          <p:attrName>style.visibility</p:attrName>
                                        </p:attrNameLst>
                                      </p:cBhvr>
                                      <p:to>
                                        <p:strVal val="visible"/>
                                      </p:to>
                                    </p:set>
                                    <p:animEffect transition="in" filter="fade">
                                      <p:cBhvr>
                                        <p:cTn id="7"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Shape 2078"/>
          <p:cNvSpPr txBox="1">
            <a:spLocks noGrp="1"/>
          </p:cNvSpPr>
          <p:nvPr>
            <p:ph type="body" idx="1"/>
          </p:nvPr>
        </p:nvSpPr>
        <p:spPr>
          <a:xfrm>
            <a:off x="0" y="1025458"/>
            <a:ext cx="4754879" cy="3108959"/>
          </a:xfrm>
          <a:prstGeom prst="rect">
            <a:avLst/>
          </a:prstGeom>
          <a:solidFill>
            <a:srgbClr val="DACEDF"/>
          </a:solid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How It’s Done/Analysis:</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Volatile liquid heated until completely vaporized</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PV=nRT to solve for n:</a:t>
            </a:r>
          </a:p>
          <a:p>
            <a:pPr marL="685800" marR="0" lvl="2" indent="-228600" algn="l" rtl="0">
              <a:lnSpc>
                <a:spcPct val="90000"/>
              </a:lnSpc>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Temperature of water bath=T</a:t>
            </a:r>
          </a:p>
          <a:p>
            <a:pPr marL="685800" marR="0" lvl="2" indent="-228600" algn="l" rtl="0">
              <a:lnSpc>
                <a:spcPct val="90000"/>
              </a:lnSpc>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Small hole in stopper means Pressure = room pressure </a:t>
            </a:r>
          </a:p>
          <a:p>
            <a:pPr marL="685800" marR="0" lvl="2" indent="-228600" algn="l" rtl="0">
              <a:lnSpc>
                <a:spcPct val="90000"/>
              </a:lnSpc>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Volume=volume of flask</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Divide Mass of recondensed unknown by moles, compare to known molar mass to ID unknown</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Assume vapor completely recondenses </a:t>
            </a:r>
          </a:p>
          <a:p>
            <a:pPr marL="457200" marR="0" lvl="1" indent="-228600" algn="l" rtl="0">
              <a:lnSpc>
                <a:spcPct val="90000"/>
              </a:lnSpc>
              <a:spcBef>
                <a:spcPts val="600"/>
              </a:spcBef>
              <a:spcAft>
                <a:spcPts val="0"/>
              </a:spcAft>
              <a:buClr>
                <a:srgbClr val="B86EB8"/>
              </a:buClr>
              <a:buSzPct val="25000"/>
              <a:buFont typeface="Noto Sans Symbols"/>
              <a:buNone/>
            </a:pPr>
            <a:r>
              <a:rPr lang="en-US" sz="1400" b="0" i="0" u="none" strike="noStrike" cap="none">
                <a:solidFill>
                  <a:srgbClr val="595959"/>
                </a:solidFill>
                <a:latin typeface="Rokkitt"/>
                <a:ea typeface="Rokkitt"/>
                <a:cs typeface="Rokkitt"/>
                <a:sym typeface="Rokkitt"/>
              </a:rPr>
              <a:t>→If lose vapor, then mass would be too low, and moles would be low</a:t>
            </a:r>
          </a:p>
          <a:p>
            <a:pPr marL="457200" marR="0" lvl="1" indent="-228600" algn="l" rtl="0">
              <a:lnSpc>
                <a:spcPct val="90000"/>
              </a:lnSpc>
              <a:spcBef>
                <a:spcPts val="600"/>
              </a:spcBef>
              <a:buClr>
                <a:srgbClr val="B86EB8"/>
              </a:buClr>
              <a:buSzPct val="25000"/>
              <a:buFont typeface="Noto Sans Symbols"/>
              <a:buNone/>
            </a:pPr>
            <a:endParaRPr sz="1600" b="0" i="0" u="none" strike="noStrike" cap="none">
              <a:solidFill>
                <a:srgbClr val="595959"/>
              </a:solidFill>
              <a:latin typeface="Rokkitt"/>
              <a:ea typeface="Rokkitt"/>
              <a:cs typeface="Rokkitt"/>
              <a:sym typeface="Rokkitt"/>
            </a:endParaRPr>
          </a:p>
        </p:txBody>
      </p:sp>
      <p:sp>
        <p:nvSpPr>
          <p:cNvPr id="2079" name="Shape 2079"/>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Gas Laws Labs</a:t>
            </a:r>
          </a:p>
        </p:txBody>
      </p:sp>
      <p:sp>
        <p:nvSpPr>
          <p:cNvPr id="2080" name="Shape 2080"/>
          <p:cNvSpPr txBox="1"/>
          <p:nvPr/>
        </p:nvSpPr>
        <p:spPr>
          <a:xfrm>
            <a:off x="7895968" y="-32651"/>
            <a:ext cx="118119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 1</a:t>
            </a:r>
          </a:p>
        </p:txBody>
      </p:sp>
      <p:sp>
        <p:nvSpPr>
          <p:cNvPr id="2081" name="Shape 2081"/>
          <p:cNvSpPr txBox="1"/>
          <p:nvPr/>
        </p:nvSpPr>
        <p:spPr>
          <a:xfrm>
            <a:off x="7895970" y="2361510"/>
            <a:ext cx="115652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 1</a:t>
            </a:r>
          </a:p>
        </p:txBody>
      </p:sp>
      <p:pic>
        <p:nvPicPr>
          <p:cNvPr id="2082" name="Shape 2082" descr="http://chemskills.com/sites/default/files/ideal-gas2.png"/>
          <p:cNvPicPr preferRelativeResize="0"/>
          <p:nvPr/>
        </p:nvPicPr>
        <p:blipFill rotWithShape="1">
          <a:blip r:embed="rId5">
            <a:alphaModFix/>
          </a:blip>
          <a:srcRect l="14232"/>
          <a:stretch/>
        </p:blipFill>
        <p:spPr>
          <a:xfrm>
            <a:off x="0" y="1347917"/>
            <a:ext cx="4754879" cy="2765849"/>
          </a:xfrm>
          <a:prstGeom prst="rect">
            <a:avLst/>
          </a:prstGeom>
          <a:noFill/>
          <a:ln w="28575" cap="flat" cmpd="sng">
            <a:solidFill>
              <a:srgbClr val="00B0F0"/>
            </a:solidFill>
            <a:prstDash val="solid"/>
            <a:round/>
            <a:headEnd type="none" w="med" len="med"/>
            <a:tailEnd type="none" w="med" len="med"/>
          </a:ln>
        </p:spPr>
      </p:pic>
      <p:sp>
        <p:nvSpPr>
          <p:cNvPr id="2083" name="Shape 2083"/>
          <p:cNvSpPr txBox="1"/>
          <p:nvPr/>
        </p:nvSpPr>
        <p:spPr>
          <a:xfrm>
            <a:off x="1803" y="996286"/>
            <a:ext cx="4769518" cy="338554"/>
          </a:xfrm>
          <a:prstGeom prst="rect">
            <a:avLst/>
          </a:prstGeom>
          <a:solidFill>
            <a:schemeClr val="lt1"/>
          </a:solidFill>
          <a:ln w="28575" cap="flat" cmpd="sng">
            <a:solidFill>
              <a:srgbClr val="00B0F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Determination of Molar Mass of  a Volatile Liquid</a:t>
            </a:r>
          </a:p>
        </p:txBody>
      </p:sp>
      <p:sp>
        <p:nvSpPr>
          <p:cNvPr id="2084" name="Shape 2084"/>
          <p:cNvSpPr txBox="1"/>
          <p:nvPr/>
        </p:nvSpPr>
        <p:spPr>
          <a:xfrm>
            <a:off x="4981389" y="5656775"/>
            <a:ext cx="4162607" cy="1361911"/>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p>
          <a:p>
            <a:pPr marL="0" marR="0" lvl="0" indent="0" algn="l" rtl="0">
              <a:spcBef>
                <a:spcPts val="0"/>
              </a:spcBef>
              <a:buSzPct val="25000"/>
              <a:buNone/>
            </a:pPr>
            <a:r>
              <a:rPr lang="en-US" sz="1050">
                <a:solidFill>
                  <a:schemeClr val="dk1"/>
                </a:solidFill>
                <a:latin typeface="Rokkitt"/>
                <a:ea typeface="Rokkitt"/>
                <a:cs typeface="Rokkitt"/>
                <a:sym typeface="Rokkitt"/>
              </a:rPr>
              <a:t>LO 2.4: The student is able to use KMT and concepts of intermolecular forces to make predictions about the macroscopic properties of gases, including both ideal and nonideal behaviors. </a:t>
            </a:r>
          </a:p>
          <a:p>
            <a:pPr marL="0" marR="0" lvl="0" indent="0" algn="l" rtl="0">
              <a:spcBef>
                <a:spcPts val="0"/>
              </a:spcBef>
              <a:buSzPct val="25000"/>
              <a:buNone/>
            </a:pPr>
            <a:r>
              <a:rPr lang="en-US" sz="1050">
                <a:solidFill>
                  <a:schemeClr val="dk1"/>
                </a:solidFill>
                <a:latin typeface="Rokkitt"/>
                <a:ea typeface="Rokkitt"/>
                <a:cs typeface="Rokkitt"/>
                <a:sym typeface="Rokkitt"/>
              </a:rPr>
              <a:t>LO 2.6: The student can apply mathematical relationships or estimation to determine macroscopic variables for ideal gases. </a:t>
            </a:r>
          </a:p>
          <a:p>
            <a:pPr marL="0" marR="0" lvl="0" indent="0" algn="l" rtl="0">
              <a:spcBef>
                <a:spcPts val="0"/>
              </a:spcBef>
              <a:buSzPct val="25000"/>
              <a:buNone/>
            </a:pPr>
            <a:r>
              <a:rPr lang="en-US" sz="1050">
                <a:solidFill>
                  <a:schemeClr val="dk1"/>
                </a:solidFill>
                <a:latin typeface="Rokkitt"/>
                <a:ea typeface="Rokkitt"/>
                <a:cs typeface="Rokkitt"/>
                <a:sym typeface="Rokkitt"/>
              </a:rPr>
              <a:t>			</a:t>
            </a:r>
          </a:p>
        </p:txBody>
      </p:sp>
      <p:sp>
        <p:nvSpPr>
          <p:cNvPr id="2085" name="Shape 2085"/>
          <p:cNvSpPr txBox="1"/>
          <p:nvPr/>
        </p:nvSpPr>
        <p:spPr>
          <a:xfrm>
            <a:off x="0" y="5672632"/>
            <a:ext cx="4981388" cy="1338828"/>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1.4  The student can </a:t>
            </a:r>
            <a:r>
              <a:rPr lang="en-US" sz="900" b="0" i="1" u="none" strike="noStrike" cap="none">
                <a:solidFill>
                  <a:schemeClr val="dk1"/>
                </a:solidFill>
                <a:latin typeface="Rokkitt"/>
                <a:ea typeface="Rokkitt"/>
                <a:cs typeface="Rokkitt"/>
                <a:sym typeface="Rokkitt"/>
              </a:rPr>
              <a:t>use representations and models </a:t>
            </a:r>
            <a:r>
              <a:rPr lang="en-US" sz="900" b="0" i="0" u="none" strike="noStrike" cap="none">
                <a:solidFill>
                  <a:schemeClr val="dk1"/>
                </a:solidFill>
                <a:latin typeface="Rokkitt"/>
                <a:ea typeface="Rokkitt"/>
                <a:cs typeface="Rokkitt"/>
                <a:sym typeface="Rokkitt"/>
              </a:rPr>
              <a:t>to analyze situations or solve problems qualitatively and quantitatively.</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2.2  The student can </a:t>
            </a:r>
            <a:r>
              <a:rPr lang="en-US" sz="900" b="0" i="1" u="none" strike="noStrike" cap="none">
                <a:solidFill>
                  <a:schemeClr val="dk1"/>
                </a:solidFill>
                <a:latin typeface="Rokkitt"/>
                <a:ea typeface="Rokkitt"/>
                <a:cs typeface="Rokkitt"/>
                <a:sym typeface="Rokkitt"/>
              </a:rPr>
              <a:t>apply mathematical routines </a:t>
            </a:r>
            <a:r>
              <a:rPr lang="en-US" sz="900" b="0" i="0" u="none" strike="noStrike" cap="none">
                <a:solidFill>
                  <a:schemeClr val="dk1"/>
                </a:solidFill>
                <a:latin typeface="Rokkitt"/>
                <a:ea typeface="Rokkitt"/>
                <a:cs typeface="Rokkitt"/>
                <a:sym typeface="Rokkitt"/>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2.3  The student can </a:t>
            </a:r>
            <a:r>
              <a:rPr lang="en-US" sz="900" b="0" i="1" u="none" strike="noStrike" cap="none">
                <a:solidFill>
                  <a:schemeClr val="dk1"/>
                </a:solidFill>
                <a:latin typeface="Rokkitt"/>
                <a:ea typeface="Rokkitt"/>
                <a:cs typeface="Rokkitt"/>
                <a:sym typeface="Rokkitt"/>
              </a:rPr>
              <a:t>estimate numerically </a:t>
            </a:r>
            <a:r>
              <a:rPr lang="en-US" sz="900" b="0" i="0" u="none" strike="noStrike" cap="none">
                <a:solidFill>
                  <a:schemeClr val="dk1"/>
                </a:solidFill>
                <a:latin typeface="Rokkitt"/>
                <a:ea typeface="Rokkitt"/>
                <a:cs typeface="Rokkitt"/>
                <a:sym typeface="Rokkitt"/>
              </a:rPr>
              <a:t>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6.4  The student can </a:t>
            </a:r>
            <a:r>
              <a:rPr lang="en-US" sz="900" b="0" i="1" u="none" strike="noStrike" cap="none">
                <a:solidFill>
                  <a:schemeClr val="dk1"/>
                </a:solidFill>
                <a:latin typeface="Rokkitt"/>
                <a:ea typeface="Rokkitt"/>
                <a:cs typeface="Rokkitt"/>
                <a:sym typeface="Rokkitt"/>
              </a:rPr>
              <a:t>make claims and predictions about natural phenomena </a:t>
            </a:r>
            <a:r>
              <a:rPr lang="en-US" sz="900" b="0" i="0" u="none" strike="noStrike" cap="none">
                <a:solidFill>
                  <a:schemeClr val="dk1"/>
                </a:solidFill>
                <a:latin typeface="Rokkitt"/>
                <a:ea typeface="Rokkitt"/>
                <a:cs typeface="Rokkitt"/>
                <a:sym typeface="Rokkitt"/>
              </a:rPr>
              <a:t>based on scientific theories and models.</a:t>
            </a:r>
          </a:p>
          <a:p>
            <a:pPr marL="0" marR="0" lvl="1" indent="0" algn="l" rtl="0">
              <a:spcBef>
                <a:spcPts val="0"/>
              </a:spcBef>
              <a:buNone/>
            </a:pPr>
            <a:endParaRPr sz="900" b="0" i="0" u="none" strike="noStrike" cap="none">
              <a:solidFill>
                <a:schemeClr val="dk1"/>
              </a:solidFill>
              <a:latin typeface="Rokkitt"/>
              <a:ea typeface="Rokkitt"/>
              <a:cs typeface="Rokkitt"/>
              <a:sym typeface="Rokkitt"/>
            </a:endParaRPr>
          </a:p>
        </p:txBody>
      </p:sp>
      <p:sp>
        <p:nvSpPr>
          <p:cNvPr id="2086" name="Shape 2086"/>
          <p:cNvSpPr txBox="1"/>
          <p:nvPr/>
        </p:nvSpPr>
        <p:spPr>
          <a:xfrm>
            <a:off x="3134333" y="3695342"/>
            <a:ext cx="1636987" cy="18466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Rokkitt"/>
                <a:ea typeface="Rokkitt"/>
                <a:cs typeface="Rokkitt"/>
                <a:sym typeface="Rokkitt"/>
              </a:rPr>
              <a:t>http://chemskills.com/?q=ideal_gas_law</a:t>
            </a:r>
          </a:p>
        </p:txBody>
      </p:sp>
      <p:sp>
        <p:nvSpPr>
          <p:cNvPr id="2087" name="Shape 2087"/>
          <p:cNvSpPr txBox="1">
            <a:spLocks noGrp="1"/>
          </p:cNvSpPr>
          <p:nvPr>
            <p:ph type="body" idx="1"/>
          </p:nvPr>
        </p:nvSpPr>
        <p:spPr>
          <a:xfrm>
            <a:off x="5870301" y="51380"/>
            <a:ext cx="1554479" cy="3828628"/>
          </a:xfrm>
          <a:prstGeom prst="rect">
            <a:avLst/>
          </a:prstGeom>
          <a:solidFill>
            <a:srgbClr val="F5DAF5"/>
          </a:solidFill>
          <a:ln>
            <a:noFill/>
          </a:ln>
        </p:spPr>
        <p:txBody>
          <a:bodyPr lIns="91425" tIns="45700" rIns="91425" bIns="45700" anchor="t" anchorCtr="0">
            <a:noAutofit/>
          </a:bodyPr>
          <a:lstStyle/>
          <a:p>
            <a:pPr marL="457200" marR="0" lvl="1" indent="-228600" algn="l" rtl="0">
              <a:spcBef>
                <a:spcPts val="0"/>
              </a:spcBef>
              <a:spcAft>
                <a:spcPts val="0"/>
              </a:spcAft>
              <a:buClr>
                <a:srgbClr val="B86EB8"/>
              </a:buClr>
              <a:buSzPct val="75000"/>
              <a:buFont typeface="Noto Sans Symbols"/>
              <a:buChar char="■"/>
            </a:pPr>
            <a:r>
              <a:rPr lang="en-US" sz="1000" b="0" i="0" u="none" strike="noStrike" cap="none">
                <a:solidFill>
                  <a:srgbClr val="595959"/>
                </a:solidFill>
                <a:latin typeface="Rokkitt"/>
                <a:ea typeface="Rokkitt"/>
                <a:cs typeface="Rokkitt"/>
                <a:sym typeface="Rokkitt"/>
              </a:rPr>
              <a:t>After rxn, eudiometer lowered into water until levels equal so pressure inside room and tube are same</a:t>
            </a:r>
          </a:p>
          <a:p>
            <a:pPr marL="457200" marR="0" lvl="1" indent="-228600" algn="l" rtl="0">
              <a:spcBef>
                <a:spcPts val="600"/>
              </a:spcBef>
              <a:spcAft>
                <a:spcPts val="0"/>
              </a:spcAft>
              <a:buClr>
                <a:srgbClr val="B86EB8"/>
              </a:buClr>
              <a:buSzPct val="75000"/>
              <a:buFont typeface="Noto Sans Symbols"/>
              <a:buChar char="■"/>
            </a:pPr>
            <a:r>
              <a:rPr lang="en-US" sz="1000" b="0" i="0" u="none" strike="noStrike" cap="none">
                <a:solidFill>
                  <a:srgbClr val="595959"/>
                </a:solidFill>
                <a:latin typeface="Rokkitt"/>
                <a:ea typeface="Rokkitt"/>
                <a:cs typeface="Rokkitt"/>
                <a:sym typeface="Rokkitt"/>
              </a:rPr>
              <a:t>Use Dalton’s Law to subtract P</a:t>
            </a:r>
            <a:r>
              <a:rPr lang="en-US" sz="1000" b="0" i="0" u="none" strike="noStrike" cap="none" baseline="-25000">
                <a:solidFill>
                  <a:srgbClr val="595959"/>
                </a:solidFill>
                <a:latin typeface="Rokkitt"/>
                <a:ea typeface="Rokkitt"/>
                <a:cs typeface="Rokkitt"/>
                <a:sym typeface="Rokkitt"/>
              </a:rPr>
              <a:t>water</a:t>
            </a:r>
          </a:p>
          <a:p>
            <a:pPr marL="457200" marR="0" lvl="1" indent="-228600" algn="l" rtl="0">
              <a:spcBef>
                <a:spcPts val="600"/>
              </a:spcBef>
              <a:spcAft>
                <a:spcPts val="0"/>
              </a:spcAft>
              <a:buClr>
                <a:srgbClr val="B86EB8"/>
              </a:buClr>
              <a:buSzPct val="75000"/>
              <a:buFont typeface="Noto Sans Symbols"/>
              <a:buChar char="■"/>
            </a:pPr>
            <a:r>
              <a:rPr lang="en-US" sz="1000" b="0" i="0" u="none" strike="noStrike" cap="none">
                <a:solidFill>
                  <a:srgbClr val="595959"/>
                </a:solidFill>
                <a:latin typeface="Rokkitt"/>
                <a:ea typeface="Rokkitt"/>
                <a:cs typeface="Rokkitt"/>
                <a:sym typeface="Rokkitt"/>
              </a:rPr>
              <a:t>Sources of error:</a:t>
            </a:r>
          </a:p>
          <a:p>
            <a:pPr marL="685800" marR="0" lvl="2" indent="-228600" algn="l" rtl="0">
              <a:spcBef>
                <a:spcPts val="600"/>
              </a:spcBef>
              <a:spcAft>
                <a:spcPts val="0"/>
              </a:spcAft>
              <a:buClr>
                <a:schemeClr val="accent1"/>
              </a:buClr>
              <a:buSzPct val="75000"/>
              <a:buFont typeface="Noto Sans Symbols"/>
              <a:buChar char="■"/>
            </a:pPr>
            <a:r>
              <a:rPr lang="en-US" sz="1000" b="0" i="0" u="none" strike="noStrike" cap="none">
                <a:solidFill>
                  <a:srgbClr val="595959"/>
                </a:solidFill>
                <a:latin typeface="Rokkitt"/>
                <a:ea typeface="Rokkitt"/>
                <a:cs typeface="Rokkitt"/>
                <a:sym typeface="Rokkitt"/>
              </a:rPr>
              <a:t>Mg left: moles of H</a:t>
            </a:r>
            <a:r>
              <a:rPr lang="en-US" sz="1000" b="0" i="0" u="none" strike="noStrike" cap="none" baseline="-25000">
                <a:solidFill>
                  <a:srgbClr val="595959"/>
                </a:solidFill>
                <a:latin typeface="Rokkitt"/>
                <a:ea typeface="Rokkitt"/>
                <a:cs typeface="Rokkitt"/>
                <a:sym typeface="Rokkitt"/>
              </a:rPr>
              <a:t>2</a:t>
            </a:r>
            <a:r>
              <a:rPr lang="en-US" sz="1000" b="0" i="0" u="none" strike="noStrike" cap="none">
                <a:solidFill>
                  <a:srgbClr val="595959"/>
                </a:solidFill>
                <a:latin typeface="Rokkitt"/>
                <a:ea typeface="Rokkitt"/>
                <a:cs typeface="Rokkitt"/>
                <a:sym typeface="Rokkitt"/>
              </a:rPr>
              <a:t> too low</a:t>
            </a:r>
          </a:p>
          <a:p>
            <a:pPr marL="685800" marR="0" lvl="2" indent="-228600" algn="l" rtl="0">
              <a:spcBef>
                <a:spcPts val="600"/>
              </a:spcBef>
              <a:buClr>
                <a:schemeClr val="accent1"/>
              </a:buClr>
              <a:buSzPct val="75000"/>
              <a:buFont typeface="Noto Sans Symbols"/>
              <a:buChar char="■"/>
            </a:pPr>
            <a:r>
              <a:rPr lang="en-US" sz="1000" b="0" i="0" u="none" strike="noStrike" cap="none">
                <a:solidFill>
                  <a:srgbClr val="595959"/>
                </a:solidFill>
                <a:latin typeface="Rokkitt"/>
                <a:ea typeface="Rokkitt"/>
                <a:cs typeface="Rokkitt"/>
                <a:sym typeface="Rokkitt"/>
              </a:rPr>
              <a:t>Air bubble at start: volume of gas too high	</a:t>
            </a:r>
          </a:p>
        </p:txBody>
      </p:sp>
      <p:pic>
        <p:nvPicPr>
          <p:cNvPr id="2088" name="Shape 2088" descr="Molar Volume of Gas 3.png"/>
          <p:cNvPicPr preferRelativeResize="0"/>
          <p:nvPr/>
        </p:nvPicPr>
        <p:blipFill rotWithShape="1">
          <a:blip r:embed="rId6">
            <a:alphaModFix/>
          </a:blip>
          <a:srcRect/>
          <a:stretch/>
        </p:blipFill>
        <p:spPr>
          <a:xfrm>
            <a:off x="6181076" y="51380"/>
            <a:ext cx="1737359" cy="4113453"/>
          </a:xfrm>
          <a:prstGeom prst="rect">
            <a:avLst/>
          </a:prstGeom>
          <a:noFill/>
          <a:ln>
            <a:noFill/>
          </a:ln>
        </p:spPr>
      </p:pic>
      <p:pic>
        <p:nvPicPr>
          <p:cNvPr id="2089" name="Shape 2089" descr="Molar Volume of Gas 2.png"/>
          <p:cNvPicPr preferRelativeResize="0"/>
          <p:nvPr/>
        </p:nvPicPr>
        <p:blipFill rotWithShape="1">
          <a:blip r:embed="rId7">
            <a:alphaModFix/>
          </a:blip>
          <a:srcRect/>
          <a:stretch/>
        </p:blipFill>
        <p:spPr>
          <a:xfrm>
            <a:off x="6089317" y="14646"/>
            <a:ext cx="1737359" cy="4113456"/>
          </a:xfrm>
          <a:prstGeom prst="rect">
            <a:avLst/>
          </a:prstGeom>
          <a:noFill/>
          <a:ln>
            <a:noFill/>
          </a:ln>
        </p:spPr>
      </p:pic>
      <p:pic>
        <p:nvPicPr>
          <p:cNvPr id="2090" name="Shape 2090" descr="Molar Volume of Gas 1.png"/>
          <p:cNvPicPr preferRelativeResize="0"/>
          <p:nvPr/>
        </p:nvPicPr>
        <p:blipFill rotWithShape="1">
          <a:blip r:embed="rId8">
            <a:alphaModFix/>
          </a:blip>
          <a:srcRect/>
          <a:stretch/>
        </p:blipFill>
        <p:spPr>
          <a:xfrm>
            <a:off x="6181076" y="29067"/>
            <a:ext cx="1418460" cy="4114800"/>
          </a:xfrm>
          <a:prstGeom prst="rect">
            <a:avLst/>
          </a:prstGeom>
          <a:noFill/>
          <a:ln w="9525" cap="flat" cmpd="sng">
            <a:solidFill>
              <a:srgbClr val="00B0F0"/>
            </a:solidFill>
            <a:prstDash val="solid"/>
            <a:round/>
            <a:headEnd type="none" w="med" len="med"/>
            <a:tailEnd type="none" w="med" len="med"/>
          </a:ln>
        </p:spPr>
      </p:pic>
      <p:sp>
        <p:nvSpPr>
          <p:cNvPr id="2091" name="Shape 2091"/>
          <p:cNvSpPr txBox="1"/>
          <p:nvPr/>
        </p:nvSpPr>
        <p:spPr>
          <a:xfrm rot="-5400000">
            <a:off x="3938633" y="1925194"/>
            <a:ext cx="4114800" cy="338554"/>
          </a:xfrm>
          <a:prstGeom prst="rect">
            <a:avLst/>
          </a:prstGeom>
          <a:solidFill>
            <a:schemeClr val="lt1"/>
          </a:solidFill>
          <a:ln w="28575" cap="flat" cmpd="sng">
            <a:solidFill>
              <a:srgbClr val="00B0F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Determination of Molar Volume of a Gas</a:t>
            </a:r>
          </a:p>
        </p:txBody>
      </p:sp>
      <p:sp>
        <p:nvSpPr>
          <p:cNvPr id="2092" name="Shape 2092"/>
          <p:cNvSpPr txBox="1"/>
          <p:nvPr/>
        </p:nvSpPr>
        <p:spPr>
          <a:xfrm>
            <a:off x="1155724" y="4242912"/>
            <a:ext cx="1167339" cy="1077217"/>
          </a:xfrm>
          <a:prstGeom prst="rect">
            <a:avLst/>
          </a:prstGeom>
          <a:solidFill>
            <a:schemeClr val="lt1"/>
          </a:solidFill>
          <a:ln w="28575" cap="flat" cmpd="sng">
            <a:solidFill>
              <a:srgbClr val="00B0F0"/>
            </a:solidFill>
            <a:prstDash val="solid"/>
            <a:round/>
            <a:headEnd type="none" w="med" len="med"/>
            <a:tailEnd type="none" w="med" len="med"/>
          </a:ln>
        </p:spPr>
        <p:txBody>
          <a:bodyPr lIns="91425" tIns="45700" rIns="91425" bIns="45700" anchor="t" anchorCtr="0">
            <a:noAutofit/>
          </a:bodyPr>
          <a:lstStyle/>
          <a:p>
            <a:pPr marL="0" marR="0" lvl="0" indent="0" algn="r" rtl="0">
              <a:spcBef>
                <a:spcPts val="0"/>
              </a:spcBef>
              <a:buSzPct val="25000"/>
              <a:buNone/>
            </a:pPr>
            <a:r>
              <a:rPr lang="en-US" sz="1600">
                <a:solidFill>
                  <a:schemeClr val="dk1"/>
                </a:solidFill>
                <a:latin typeface="Rokkitt"/>
                <a:ea typeface="Rokkitt"/>
                <a:cs typeface="Rokkitt"/>
                <a:sym typeface="Rokkitt"/>
              </a:rPr>
              <a:t>Diffusion : Graham’s Law </a:t>
            </a:r>
          </a:p>
          <a:p>
            <a:pPr marL="0" marR="0" lvl="0" indent="0" algn="r" rtl="0">
              <a:spcBef>
                <a:spcPts val="0"/>
              </a:spcBef>
              <a:buSzPct val="25000"/>
              <a:buNone/>
            </a:pPr>
            <a:r>
              <a:rPr lang="en-US" sz="1600">
                <a:solidFill>
                  <a:schemeClr val="dk1"/>
                </a:solidFill>
                <a:latin typeface="Rokkitt"/>
                <a:ea typeface="Rokkitt"/>
                <a:cs typeface="Rokkitt"/>
                <a:sym typeface="Rokkitt"/>
              </a:rPr>
              <a:t>Demo</a:t>
            </a:r>
          </a:p>
        </p:txBody>
      </p:sp>
      <p:sp>
        <p:nvSpPr>
          <p:cNvPr id="2093" name="Shape 2093"/>
          <p:cNvSpPr txBox="1">
            <a:spLocks noGrp="1"/>
          </p:cNvSpPr>
          <p:nvPr>
            <p:ph type="body" idx="1"/>
          </p:nvPr>
        </p:nvSpPr>
        <p:spPr>
          <a:xfrm>
            <a:off x="2350234" y="4304698"/>
            <a:ext cx="6457579" cy="1077217"/>
          </a:xfrm>
          <a:prstGeom prst="rect">
            <a:avLst/>
          </a:prstGeom>
          <a:solidFill>
            <a:srgbClr val="F5DAF5"/>
          </a:solid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3500"/>
              <a:buFont typeface="Noto Sans Symbols"/>
              <a:buChar char="■"/>
            </a:pPr>
            <a:r>
              <a:rPr lang="en-US" sz="980" b="0" i="0" u="none" strike="noStrike" cap="none">
                <a:solidFill>
                  <a:srgbClr val="595959"/>
                </a:solidFill>
                <a:latin typeface="Rokkitt"/>
                <a:ea typeface="Rokkitt"/>
                <a:cs typeface="Rokkitt"/>
                <a:sym typeface="Rokkitt"/>
              </a:rPr>
              <a:t>How It’s Done/Analysis:</a:t>
            </a:r>
          </a:p>
          <a:p>
            <a:pPr marL="457200" marR="0" lvl="1" indent="-228600" algn="l" rtl="0">
              <a:lnSpc>
                <a:spcPct val="80000"/>
              </a:lnSpc>
              <a:spcBef>
                <a:spcPts val="600"/>
              </a:spcBef>
              <a:spcAft>
                <a:spcPts val="0"/>
              </a:spcAft>
              <a:buClr>
                <a:srgbClr val="B86EB8"/>
              </a:buClr>
              <a:buSzPct val="73500"/>
              <a:buFont typeface="Noto Sans Symbols"/>
              <a:buChar char="■"/>
            </a:pPr>
            <a:r>
              <a:rPr lang="en-US" sz="980" b="0" i="0" u="none" strike="noStrike" cap="none">
                <a:solidFill>
                  <a:srgbClr val="595959"/>
                </a:solidFill>
                <a:latin typeface="Rokkitt"/>
                <a:ea typeface="Rokkitt"/>
                <a:cs typeface="Rokkitt"/>
                <a:sym typeface="Rokkitt"/>
              </a:rPr>
              <a:t>Ends of glass tube plugged with soaked cotton</a:t>
            </a:r>
          </a:p>
          <a:p>
            <a:pPr marL="457200" marR="0" lvl="1" indent="-228600" algn="l" rtl="0">
              <a:lnSpc>
                <a:spcPct val="80000"/>
              </a:lnSpc>
              <a:spcBef>
                <a:spcPts val="600"/>
              </a:spcBef>
              <a:spcAft>
                <a:spcPts val="0"/>
              </a:spcAft>
              <a:buClr>
                <a:srgbClr val="B86EB8"/>
              </a:buClr>
              <a:buSzPct val="73500"/>
              <a:buFont typeface="Noto Sans Symbols"/>
              <a:buChar char="■"/>
            </a:pPr>
            <a:r>
              <a:rPr lang="en-US" sz="980" b="0" i="0" u="none" strike="noStrike" cap="none">
                <a:solidFill>
                  <a:srgbClr val="595959"/>
                </a:solidFill>
                <a:latin typeface="Rokkitt"/>
                <a:ea typeface="Rokkitt"/>
                <a:cs typeface="Rokkitt"/>
                <a:sym typeface="Rokkitt"/>
              </a:rPr>
              <a:t>White ring is NH</a:t>
            </a:r>
            <a:r>
              <a:rPr lang="en-US" sz="980" b="0" i="0" u="none" strike="noStrike" cap="none" baseline="-25000">
                <a:solidFill>
                  <a:srgbClr val="595959"/>
                </a:solidFill>
                <a:latin typeface="Rokkitt"/>
                <a:ea typeface="Rokkitt"/>
                <a:cs typeface="Rokkitt"/>
                <a:sym typeface="Rokkitt"/>
              </a:rPr>
              <a:t>4</a:t>
            </a:r>
            <a:r>
              <a:rPr lang="en-US" sz="980" b="0" i="0" u="none" strike="noStrike" cap="none">
                <a:solidFill>
                  <a:srgbClr val="595959"/>
                </a:solidFill>
                <a:latin typeface="Rokkitt"/>
                <a:ea typeface="Rokkitt"/>
                <a:cs typeface="Rokkitt"/>
                <a:sym typeface="Rokkitt"/>
              </a:rPr>
              <a:t>Cl ppt</a:t>
            </a:r>
          </a:p>
          <a:p>
            <a:pPr marL="457200" marR="0" lvl="1" indent="-228600" algn="l" rtl="0">
              <a:lnSpc>
                <a:spcPct val="80000"/>
              </a:lnSpc>
              <a:spcBef>
                <a:spcPts val="600"/>
              </a:spcBef>
              <a:spcAft>
                <a:spcPts val="0"/>
              </a:spcAft>
              <a:buClr>
                <a:srgbClr val="B86EB8"/>
              </a:buClr>
              <a:buSzPct val="25000"/>
              <a:buFont typeface="Noto Sans Symbols"/>
              <a:buNone/>
            </a:pPr>
            <a:endParaRPr sz="980" b="0" i="0" u="none" strike="noStrike" cap="none">
              <a:solidFill>
                <a:srgbClr val="595959"/>
              </a:solidFill>
              <a:latin typeface="Rokkitt"/>
              <a:ea typeface="Rokkitt"/>
              <a:cs typeface="Rokkitt"/>
              <a:sym typeface="Rokkitt"/>
            </a:endParaRPr>
          </a:p>
          <a:p>
            <a:pPr marL="457200" marR="0" lvl="1" indent="-228600" algn="l" rtl="0">
              <a:lnSpc>
                <a:spcPct val="80000"/>
              </a:lnSpc>
              <a:spcBef>
                <a:spcPts val="600"/>
              </a:spcBef>
              <a:spcAft>
                <a:spcPts val="0"/>
              </a:spcAft>
              <a:buClr>
                <a:srgbClr val="B86EB8"/>
              </a:buClr>
              <a:buSzPct val="73500"/>
              <a:buFont typeface="Noto Sans Symbols"/>
              <a:buChar char="■"/>
            </a:pPr>
            <a:r>
              <a:rPr lang="en-US" sz="980" b="0" i="0" u="none" strike="noStrike" cap="none">
                <a:solidFill>
                  <a:srgbClr val="595959"/>
                </a:solidFill>
                <a:latin typeface="Rokkitt"/>
                <a:ea typeface="Rokkitt"/>
                <a:cs typeface="Rokkitt"/>
                <a:sym typeface="Rokkitt"/>
              </a:rPr>
              <a:t>Ppt will not be exactly in middle… </a:t>
            </a:r>
          </a:p>
          <a:p>
            <a:pPr marL="685800" marR="0" lvl="2" indent="-228600" algn="l" rtl="0">
              <a:lnSpc>
                <a:spcPct val="80000"/>
              </a:lnSpc>
              <a:spcBef>
                <a:spcPts val="600"/>
              </a:spcBef>
              <a:spcAft>
                <a:spcPts val="0"/>
              </a:spcAft>
              <a:buClr>
                <a:schemeClr val="accent1"/>
              </a:buClr>
              <a:buSzPct val="73500"/>
              <a:buFont typeface="Noto Sans Symbols"/>
              <a:buChar char="■"/>
            </a:pPr>
            <a:r>
              <a:rPr lang="en-US" sz="980" b="0" i="0" u="none" strike="noStrike" cap="none">
                <a:solidFill>
                  <a:srgbClr val="595959"/>
                </a:solidFill>
                <a:latin typeface="Rokkitt"/>
                <a:ea typeface="Rokkitt"/>
                <a:cs typeface="Rokkitt"/>
                <a:sym typeface="Rokkitt"/>
              </a:rPr>
              <a:t>Molar mass of NH</a:t>
            </a:r>
            <a:r>
              <a:rPr lang="en-US" sz="980" b="0" i="0" u="none" strike="noStrike" cap="none" baseline="-25000">
                <a:solidFill>
                  <a:srgbClr val="595959"/>
                </a:solidFill>
                <a:latin typeface="Rokkitt"/>
                <a:ea typeface="Rokkitt"/>
                <a:cs typeface="Rokkitt"/>
                <a:sym typeface="Rokkitt"/>
              </a:rPr>
              <a:t>3</a:t>
            </a:r>
            <a:r>
              <a:rPr lang="en-US" sz="980" b="0" i="0" u="none" strike="noStrike" cap="none">
                <a:solidFill>
                  <a:srgbClr val="595959"/>
                </a:solidFill>
                <a:latin typeface="Rokkitt"/>
                <a:ea typeface="Rokkitt"/>
                <a:cs typeface="Rokkitt"/>
                <a:sym typeface="Rokkitt"/>
              </a:rPr>
              <a:t> is lower than MM of HCl, so ring will be toward right side of tube</a:t>
            </a:r>
          </a:p>
          <a:p>
            <a:pPr marL="685800" marR="0" lvl="2" indent="-228600" algn="l" rtl="0">
              <a:lnSpc>
                <a:spcPct val="80000"/>
              </a:lnSpc>
              <a:spcBef>
                <a:spcPts val="600"/>
              </a:spcBef>
              <a:buClr>
                <a:schemeClr val="accent1"/>
              </a:buClr>
              <a:buSzPct val="73500"/>
              <a:buFont typeface="Noto Sans Symbols"/>
              <a:buChar char="■"/>
            </a:pPr>
            <a:r>
              <a:rPr lang="en-US" sz="980" b="0" i="0" u="none" strike="noStrike" cap="none">
                <a:solidFill>
                  <a:srgbClr val="595959"/>
                </a:solidFill>
                <a:latin typeface="Rokkitt"/>
                <a:ea typeface="Rokkitt"/>
                <a:cs typeface="Rokkitt"/>
                <a:sym typeface="Rokkitt"/>
              </a:rPr>
              <a:t>Graham’s Law can be used to establish ratios which can be applied to distances </a:t>
            </a:r>
          </a:p>
        </p:txBody>
      </p:sp>
      <p:sp>
        <p:nvSpPr>
          <p:cNvPr id="2094" name="Shape 2094"/>
          <p:cNvSpPr/>
          <p:nvPr/>
        </p:nvSpPr>
        <p:spPr>
          <a:xfrm>
            <a:off x="7826678" y="1955108"/>
            <a:ext cx="1092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9"/>
              </a:rPr>
              <a:t>Source 2</a:t>
            </a:r>
          </a:p>
        </p:txBody>
      </p:sp>
      <p:sp>
        <p:nvSpPr>
          <p:cNvPr id="2095" name="Shape 2095"/>
          <p:cNvSpPr txBox="1"/>
          <p:nvPr/>
        </p:nvSpPr>
        <p:spPr>
          <a:xfrm>
            <a:off x="7895971" y="2730842"/>
            <a:ext cx="10537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0"/>
              </a:rPr>
              <a:t>Video 2</a:t>
            </a:r>
          </a:p>
        </p:txBody>
      </p:sp>
      <p:sp>
        <p:nvSpPr>
          <p:cNvPr id="2096" name="Shape 2096"/>
          <p:cNvSpPr txBox="1"/>
          <p:nvPr/>
        </p:nvSpPr>
        <p:spPr>
          <a:xfrm>
            <a:off x="7883611" y="3100175"/>
            <a:ext cx="10537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1"/>
              </a:rPr>
              <a:t>Video 3</a:t>
            </a:r>
          </a:p>
        </p:txBody>
      </p:sp>
      <p:pic>
        <p:nvPicPr>
          <p:cNvPr id="2097" name="Shape 2097" descr="http://www.docbrown.info/page03/3_52states/NH3HCldiffexpt.gif"/>
          <p:cNvPicPr preferRelativeResize="0"/>
          <p:nvPr/>
        </p:nvPicPr>
        <p:blipFill rotWithShape="1">
          <a:blip r:embed="rId12">
            <a:alphaModFix/>
          </a:blip>
          <a:srcRect/>
          <a:stretch/>
        </p:blipFill>
        <p:spPr>
          <a:xfrm>
            <a:off x="2334468" y="4227898"/>
            <a:ext cx="6457579" cy="1248466"/>
          </a:xfrm>
          <a:prstGeom prst="rect">
            <a:avLst/>
          </a:prstGeom>
          <a:noFill/>
          <a:ln w="9525" cap="flat" cmpd="sng">
            <a:solidFill>
              <a:srgbClr val="00B0F0"/>
            </a:solidFill>
            <a:prstDash val="solid"/>
            <a:round/>
            <a:headEnd type="none" w="med" len="med"/>
            <a:tailEnd type="none" w="med" len="med"/>
          </a:ln>
        </p:spPr>
      </p:pic>
      <p:sp>
        <p:nvSpPr>
          <p:cNvPr id="2098" name="Shape 2098"/>
          <p:cNvSpPr/>
          <p:nvPr/>
        </p:nvSpPr>
        <p:spPr>
          <a:xfrm>
            <a:off x="12768" y="720131"/>
            <a:ext cx="9039730" cy="500023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2099" name="Shape 2099"/>
          <p:cNvPicPr preferRelativeResize="0"/>
          <p:nvPr/>
        </p:nvPicPr>
        <p:blipFill rotWithShape="1">
          <a:blip r:embed="rId13">
            <a:alphaModFix/>
          </a:blip>
          <a:srcRect l="26889" t="26727" r="32513" b="35493"/>
          <a:stretch/>
        </p:blipFill>
        <p:spPr>
          <a:xfrm>
            <a:off x="236978" y="942584"/>
            <a:ext cx="8366473" cy="4377546"/>
          </a:xfrm>
          <a:prstGeom prst="rect">
            <a:avLst/>
          </a:prstGeom>
          <a:noFill/>
          <a:ln>
            <a:noFill/>
          </a:ln>
        </p:spPr>
      </p:pic>
      <p:sp>
        <p:nvSpPr>
          <p:cNvPr id="2100" name="Shape 2100"/>
          <p:cNvSpPr/>
          <p:nvPr/>
        </p:nvSpPr>
        <p:spPr>
          <a:xfrm>
            <a:off x="402280" y="4289667"/>
            <a:ext cx="6972548" cy="970830"/>
          </a:xfrm>
          <a:prstGeom prst="roundRect">
            <a:avLst>
              <a:gd name="adj" fmla="val 16667"/>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82"/>
                                        </p:tgtEl>
                                        <p:attrNameLst>
                                          <p:attrName>ppt_y</p:attrName>
                                        </p:attrNameLst>
                                      </p:cBhvr>
                                      <p:tavLst>
                                        <p:tav tm="0">
                                          <p:val>
                                            <p:strVal val="#ppt_y"/>
                                          </p:val>
                                        </p:tav>
                                        <p:tav tm="100000">
                                          <p:val>
                                            <p:strVal val="#ppt_y+1"/>
                                          </p:val>
                                        </p:tav>
                                      </p:tavLst>
                                    </p:anim>
                                    <p:set>
                                      <p:cBhvr>
                                        <p:cTn id="7" dur="1" fill="hold">
                                          <p:stCondLst>
                                            <p:cond delay="500"/>
                                          </p:stCondLst>
                                        </p:cTn>
                                        <p:tgtEl>
                                          <p:spTgt spid="2082"/>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2086"/>
                                        </p:tgtEl>
                                        <p:attrNameLst>
                                          <p:attrName>ppt_y</p:attrName>
                                        </p:attrNameLst>
                                      </p:cBhvr>
                                      <p:tavLst>
                                        <p:tav tm="0">
                                          <p:val>
                                            <p:strVal val="#ppt_y"/>
                                          </p:val>
                                        </p:tav>
                                        <p:tav tm="100000">
                                          <p:val>
                                            <p:strVal val="#ppt_y+1"/>
                                          </p:val>
                                        </p:tav>
                                      </p:tavLst>
                                    </p:anim>
                                    <p:set>
                                      <p:cBhvr>
                                        <p:cTn id="10" dur="1" fill="hold">
                                          <p:stCondLst>
                                            <p:cond delay="500"/>
                                          </p:stCondLst>
                                        </p:cTn>
                                        <p:tgtEl>
                                          <p:spTgt spid="208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2090"/>
                                        </p:tgtEl>
                                        <p:attrNameLst>
                                          <p:attrName>ppt_y</p:attrName>
                                        </p:attrNameLst>
                                      </p:cBhvr>
                                      <p:tavLst>
                                        <p:tav tm="0">
                                          <p:val>
                                            <p:strVal val="#ppt_y"/>
                                          </p:val>
                                        </p:tav>
                                        <p:tav tm="100000">
                                          <p:val>
                                            <p:strVal val="#ppt_y+1"/>
                                          </p:val>
                                        </p:tav>
                                      </p:tavLst>
                                    </p:anim>
                                    <p:set>
                                      <p:cBhvr>
                                        <p:cTn id="15" dur="1" fill="hold">
                                          <p:stCondLst>
                                            <p:cond delay="500"/>
                                          </p:stCondLst>
                                        </p:cTn>
                                        <p:tgtEl>
                                          <p:spTgt spid="209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089"/>
                                        </p:tgtEl>
                                        <p:attrNameLst>
                                          <p:attrName>ppt_y</p:attrName>
                                        </p:attrNameLst>
                                      </p:cBhvr>
                                      <p:tavLst>
                                        <p:tav tm="0">
                                          <p:val>
                                            <p:strVal val="#ppt_y"/>
                                          </p:val>
                                        </p:tav>
                                        <p:tav tm="100000">
                                          <p:val>
                                            <p:strVal val="#ppt_y+1"/>
                                          </p:val>
                                        </p:tav>
                                      </p:tavLst>
                                    </p:anim>
                                    <p:set>
                                      <p:cBhvr>
                                        <p:cTn id="20" dur="1" fill="hold">
                                          <p:stCondLst>
                                            <p:cond delay="500"/>
                                          </p:stCondLst>
                                        </p:cTn>
                                        <p:tgtEl>
                                          <p:spTgt spid="208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88"/>
                                        </p:tgtEl>
                                        <p:attrNameLst>
                                          <p:attrName>ppt_y</p:attrName>
                                        </p:attrNameLst>
                                      </p:cBhvr>
                                      <p:tavLst>
                                        <p:tav tm="0">
                                          <p:val>
                                            <p:strVal val="#ppt_y"/>
                                          </p:val>
                                        </p:tav>
                                        <p:tav tm="100000">
                                          <p:val>
                                            <p:strVal val="#ppt_y+1"/>
                                          </p:val>
                                        </p:tav>
                                      </p:tavLst>
                                    </p:anim>
                                    <p:set>
                                      <p:cBhvr>
                                        <p:cTn id="25" dur="1" fill="hold">
                                          <p:stCondLst>
                                            <p:cond delay="500"/>
                                          </p:stCondLst>
                                        </p:cTn>
                                        <p:tgtEl>
                                          <p:spTgt spid="208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2097"/>
                                        </p:tgtEl>
                                        <p:attrNameLst>
                                          <p:attrName>ppt_y</p:attrName>
                                        </p:attrNameLst>
                                      </p:cBhvr>
                                      <p:tavLst>
                                        <p:tav tm="0">
                                          <p:val>
                                            <p:strVal val="#ppt_y"/>
                                          </p:val>
                                        </p:tav>
                                        <p:tav tm="100000">
                                          <p:val>
                                            <p:strVal val="#ppt_y+1"/>
                                          </p:val>
                                        </p:tav>
                                      </p:tavLst>
                                    </p:anim>
                                    <p:set>
                                      <p:cBhvr>
                                        <p:cTn id="30" dur="1" fill="hold">
                                          <p:stCondLst>
                                            <p:cond delay="500"/>
                                          </p:stCondLst>
                                        </p:cTn>
                                        <p:tgtEl>
                                          <p:spTgt spid="20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Shape 386" descr="http://images.slideplayer.com/2/719518/slides/slide_11.jpg"/>
          <p:cNvPicPr preferRelativeResize="0"/>
          <p:nvPr/>
        </p:nvPicPr>
        <p:blipFill rotWithShape="1">
          <a:blip r:embed="rId3">
            <a:alphaModFix/>
          </a:blip>
          <a:srcRect/>
          <a:stretch/>
        </p:blipFill>
        <p:spPr>
          <a:xfrm>
            <a:off x="68435" y="505014"/>
            <a:ext cx="6170363" cy="3775365"/>
          </a:xfrm>
          <a:prstGeom prst="rect">
            <a:avLst/>
          </a:prstGeom>
          <a:noFill/>
          <a:ln>
            <a:noFill/>
          </a:ln>
        </p:spPr>
      </p:pic>
      <p:sp>
        <p:nvSpPr>
          <p:cNvPr id="387" name="Shape 387"/>
          <p:cNvSpPr txBox="1">
            <a:spLocks noGrp="1"/>
          </p:cNvSpPr>
          <p:nvPr>
            <p:ph type="title"/>
          </p:nvPr>
        </p:nvSpPr>
        <p:spPr>
          <a:xfrm>
            <a:off x="535464" y="-3372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Predictions with Periodic Trends</a:t>
            </a:r>
          </a:p>
        </p:txBody>
      </p:sp>
      <p:sp>
        <p:nvSpPr>
          <p:cNvPr id="388" name="Shape 388"/>
          <p:cNvSpPr txBox="1">
            <a:spLocks noGrp="1"/>
          </p:cNvSpPr>
          <p:nvPr>
            <p:ph type="body" idx="2"/>
          </p:nvPr>
        </p:nvSpPr>
        <p:spPr>
          <a:xfrm>
            <a:off x="0" y="4093223"/>
            <a:ext cx="9144000" cy="2330179"/>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The following explains these trends:</a:t>
            </a:r>
          </a:p>
          <a:p>
            <a:pPr marL="457200" marR="0" lvl="1" indent="-228600" algn="l" rtl="0">
              <a:lnSpc>
                <a:spcPct val="8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kkitt"/>
                <a:ea typeface="Rokkitt"/>
                <a:cs typeface="Rokkitt"/>
                <a:sym typeface="Rokkitt"/>
              </a:rPr>
              <a:t>Electrons attracted to the protons in the nucleus of an atom</a:t>
            </a:r>
          </a:p>
          <a:p>
            <a:pPr marL="685800" marR="0" lvl="2" indent="-228600" algn="l" rtl="0">
              <a:lnSpc>
                <a:spcPct val="8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So the closer an electron is to a nucleus, the more strongly it is attracted (Coulomb’s law)</a:t>
            </a:r>
          </a:p>
          <a:p>
            <a:pPr marL="685800" marR="0" lvl="2" indent="-228600" algn="l" rtl="0">
              <a:lnSpc>
                <a:spcPct val="8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The more protons in a nucleus (effective nuclear force), the more strongly it attracts electrons</a:t>
            </a:r>
          </a:p>
          <a:p>
            <a:pPr marL="457200" marR="0" lvl="1" indent="-228600" algn="l" rtl="0">
              <a:lnSpc>
                <a:spcPct val="8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kkitt"/>
                <a:ea typeface="Rokkitt"/>
                <a:cs typeface="Rokkitt"/>
                <a:sym typeface="Rokkitt"/>
              </a:rPr>
              <a:t>Electrons  are repelled by other electrons in an atom. If valence electrons are shielded from nucleus by other electrons, you will have less attraction of the nucleus (again Coulomb’s law-greater the atomic radius, the greater the distance)</a:t>
            </a:r>
          </a:p>
          <a:p>
            <a:pPr marL="228600" marR="0" lvl="1" indent="0" algn="l" rtl="0">
              <a:lnSpc>
                <a:spcPct val="80000"/>
              </a:lnSpc>
              <a:spcBef>
                <a:spcPts val="600"/>
              </a:spcBef>
              <a:buClr>
                <a:srgbClr val="B86EB8"/>
              </a:buClr>
              <a:buSzPct val="25000"/>
              <a:buFont typeface="Noto Sans Symbols"/>
              <a:buNone/>
            </a:pPr>
            <a:endParaRPr sz="1665" b="0" i="0" u="none" strike="noStrike" cap="none">
              <a:solidFill>
                <a:srgbClr val="595959"/>
              </a:solidFill>
              <a:latin typeface="Rokkitt"/>
              <a:ea typeface="Rokkitt"/>
              <a:cs typeface="Rokkitt"/>
              <a:sym typeface="Rokkitt"/>
            </a:endParaRPr>
          </a:p>
        </p:txBody>
      </p:sp>
      <p:sp>
        <p:nvSpPr>
          <p:cNvPr id="389" name="Shape 389"/>
          <p:cNvSpPr txBox="1"/>
          <p:nvPr/>
        </p:nvSpPr>
        <p:spPr>
          <a:xfrm>
            <a:off x="46917" y="6274032"/>
            <a:ext cx="859535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 L.O. 1.9 The student is able to predict and/or justify trends in atomic properties based on location on periodic table and/or the shell model</a:t>
            </a:r>
          </a:p>
        </p:txBody>
      </p:sp>
      <p:sp>
        <p:nvSpPr>
          <p:cNvPr id="390" name="Shape 390"/>
          <p:cNvSpPr txBox="1"/>
          <p:nvPr/>
        </p:nvSpPr>
        <p:spPr>
          <a:xfrm>
            <a:off x="8054785" y="1846700"/>
            <a:ext cx="1089213" cy="3197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391" name="Shape 391"/>
          <p:cNvSpPr txBox="1"/>
          <p:nvPr/>
        </p:nvSpPr>
        <p:spPr>
          <a:xfrm>
            <a:off x="8030125" y="-36986"/>
            <a:ext cx="1089213"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Sources</a:t>
            </a:r>
          </a:p>
        </p:txBody>
      </p:sp>
      <p:pic>
        <p:nvPicPr>
          <p:cNvPr id="392" name="Shape 392" descr="Screen Shot 2016-04-09 at 1.17.51 PM.png"/>
          <p:cNvPicPr preferRelativeResize="0"/>
          <p:nvPr/>
        </p:nvPicPr>
        <p:blipFill rotWithShape="1">
          <a:blip r:embed="rId6">
            <a:alphaModFix/>
          </a:blip>
          <a:srcRect/>
          <a:stretch/>
        </p:blipFill>
        <p:spPr>
          <a:xfrm>
            <a:off x="6103512" y="2196682"/>
            <a:ext cx="2930566" cy="2145343"/>
          </a:xfrm>
          <a:prstGeom prst="rect">
            <a:avLst/>
          </a:prstGeom>
          <a:noFill/>
          <a:ln w="9525" cap="flat" cmpd="sng">
            <a:solidFill>
              <a:schemeClr val="dk2"/>
            </a:solidFill>
            <a:prstDash val="solid"/>
            <a:round/>
            <a:headEnd type="none" w="med" len="med"/>
            <a:tailEnd type="none" w="med" len="med"/>
          </a:ln>
        </p:spPr>
      </p:pic>
      <p:pic>
        <p:nvPicPr>
          <p:cNvPr id="393" name="Shape 393" descr="Screen Shot 2016-04-07 at 8.31.13 PM.png"/>
          <p:cNvPicPr preferRelativeResize="0"/>
          <p:nvPr/>
        </p:nvPicPr>
        <p:blipFill rotWithShape="1">
          <a:blip r:embed="rId7">
            <a:alphaModFix/>
          </a:blip>
          <a:srcRect/>
          <a:stretch/>
        </p:blipFill>
        <p:spPr>
          <a:xfrm>
            <a:off x="498524" y="550862"/>
            <a:ext cx="7823199" cy="55753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94" name="Shape 394"/>
          <p:cNvSpPr txBox="1"/>
          <p:nvPr/>
        </p:nvSpPr>
        <p:spPr>
          <a:xfrm>
            <a:off x="4407798" y="5416669"/>
            <a:ext cx="672374" cy="29238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300">
                <a:solidFill>
                  <a:schemeClr val="dk1"/>
                </a:solidFill>
                <a:latin typeface="Times New Roman"/>
                <a:ea typeface="Times New Roman"/>
                <a:cs typeface="Times New Roman"/>
                <a:sym typeface="Times New Roman"/>
              </a:rPr>
              <a:t>attracts</a:t>
            </a:r>
          </a:p>
        </p:txBody>
      </p:sp>
      <p:sp>
        <p:nvSpPr>
          <p:cNvPr id="395" name="Shape 395"/>
          <p:cNvSpPr txBox="1"/>
          <p:nvPr/>
        </p:nvSpPr>
        <p:spPr>
          <a:xfrm>
            <a:off x="7818872" y="5177066"/>
            <a:ext cx="447217" cy="29238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300">
                <a:solidFill>
                  <a:schemeClr val="dk1"/>
                </a:solidFill>
                <a:latin typeface="Times New Roman"/>
                <a:ea typeface="Times New Roman"/>
                <a:cs typeface="Times New Roman"/>
                <a:sym typeface="Times New Roman"/>
              </a:rPr>
              <a:t>its</a:t>
            </a:r>
          </a:p>
        </p:txBody>
      </p:sp>
      <p:sp>
        <p:nvSpPr>
          <p:cNvPr id="396" name="Shape 396"/>
          <p:cNvSpPr/>
          <p:nvPr/>
        </p:nvSpPr>
        <p:spPr>
          <a:xfrm>
            <a:off x="478972" y="4592430"/>
            <a:ext cx="7857649"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500"/>
                                        <p:tgtEl>
                                          <p:spTgt spid="3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96"/>
                                        </p:tgtEl>
                                      </p:cBhvr>
                                    </p:animEffect>
                                    <p:set>
                                      <p:cBhvr>
                                        <p:cTn id="12" dur="1" fill="hold">
                                          <p:stCondLst>
                                            <p:cond delay="2000"/>
                                          </p:stCondLst>
                                        </p:cTn>
                                        <p:tgtEl>
                                          <p:spTgt spid="3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Shape 2105"/>
          <p:cNvSpPr txBox="1"/>
          <p:nvPr/>
        </p:nvSpPr>
        <p:spPr>
          <a:xfrm>
            <a:off x="7659532" y="2153919"/>
            <a:ext cx="13929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Virtual Lab</a:t>
            </a:r>
          </a:p>
        </p:txBody>
      </p:sp>
      <p:sp>
        <p:nvSpPr>
          <p:cNvPr id="2106" name="Shape 210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Chromatography</a:t>
            </a:r>
          </a:p>
        </p:txBody>
      </p:sp>
      <p:sp>
        <p:nvSpPr>
          <p:cNvPr id="2107" name="Shape 210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2108" name="Shape 210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2109" name="Shape 2109" descr="http://4.bp.blogspot.com/-AUAIUsg1hPA/Td6OGmD8hXI/AAAAAAAACQw/74lwLwTsvOU/s1600/Chromatography-2.jpg"/>
          <p:cNvPicPr preferRelativeResize="0"/>
          <p:nvPr/>
        </p:nvPicPr>
        <p:blipFill rotWithShape="1">
          <a:blip r:embed="rId6">
            <a:alphaModFix/>
          </a:blip>
          <a:srcRect/>
          <a:stretch/>
        </p:blipFill>
        <p:spPr>
          <a:xfrm>
            <a:off x="0" y="703375"/>
            <a:ext cx="4547285" cy="3160364"/>
          </a:xfrm>
          <a:prstGeom prst="rect">
            <a:avLst/>
          </a:prstGeom>
          <a:noFill/>
          <a:ln>
            <a:noFill/>
          </a:ln>
        </p:spPr>
      </p:pic>
      <p:sp>
        <p:nvSpPr>
          <p:cNvPr id="2110" name="Shape 2110"/>
          <p:cNvSpPr txBox="1"/>
          <p:nvPr/>
        </p:nvSpPr>
        <p:spPr>
          <a:xfrm>
            <a:off x="88303" y="3299939"/>
            <a:ext cx="462697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Source</a:t>
            </a:r>
            <a:r>
              <a:rPr lang="en-US" sz="1800">
                <a:solidFill>
                  <a:schemeClr val="dk1"/>
                </a:solidFill>
                <a:latin typeface="Rokkitt"/>
                <a:ea typeface="Rokkitt"/>
                <a:cs typeface="Rokkitt"/>
                <a:sym typeface="Rokkitt"/>
              </a:rPr>
              <a:t> </a:t>
            </a:r>
            <a:r>
              <a:rPr lang="en-US" sz="1200">
                <a:solidFill>
                  <a:schemeClr val="dk1"/>
                </a:solidFill>
                <a:latin typeface="Rokkitt"/>
                <a:ea typeface="Rokkitt"/>
                <a:cs typeface="Rokkitt"/>
                <a:sym typeface="Rokkitt"/>
              </a:rPr>
              <a:t>(includes nice discussion of biological applications)</a:t>
            </a:r>
          </a:p>
        </p:txBody>
      </p:sp>
      <p:sp>
        <p:nvSpPr>
          <p:cNvPr id="2111" name="Shape 2111"/>
          <p:cNvSpPr txBox="1"/>
          <p:nvPr/>
        </p:nvSpPr>
        <p:spPr>
          <a:xfrm>
            <a:off x="4981389" y="5805058"/>
            <a:ext cx="4162607" cy="1051560"/>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p>
          <a:p>
            <a:pPr marL="0" marR="0" lvl="0" indent="0" algn="l" rtl="0">
              <a:spcBef>
                <a:spcPts val="0"/>
              </a:spcBef>
              <a:buSzPct val="25000"/>
              <a:buNone/>
            </a:pPr>
            <a:r>
              <a:rPr lang="en-US" sz="900">
                <a:solidFill>
                  <a:schemeClr val="dk1"/>
                </a:solidFill>
                <a:latin typeface="Rokkitt"/>
                <a:ea typeface="Rokkitt"/>
                <a:cs typeface="Rokkitt"/>
                <a:sym typeface="Rokkitt"/>
              </a:rPr>
              <a:t>LO 2.7: The student is able to explain how solutes can be separated by chromatography based on intermolecular interactions. </a:t>
            </a:r>
          </a:p>
          <a:p>
            <a:pPr marL="0" marR="0" lvl="0" indent="0" algn="l" rtl="0">
              <a:spcBef>
                <a:spcPts val="0"/>
              </a:spcBef>
              <a:buSzPct val="25000"/>
              <a:buNone/>
            </a:pPr>
            <a:r>
              <a:rPr lang="en-US" sz="900">
                <a:solidFill>
                  <a:schemeClr val="dk1"/>
                </a:solidFill>
                <a:latin typeface="Rokkitt"/>
                <a:ea typeface="Rokkitt"/>
                <a:cs typeface="Rokkitt"/>
                <a:sym typeface="Rokkitt"/>
              </a:rPr>
              <a:t>LO 2.10: The student can design and/or interpret the results of a separation experiment (filtration, paper chromatography, column chromatography, or distillation) in terms of the relative strength of interactions among and between the components. </a:t>
            </a:r>
            <a:r>
              <a:rPr lang="en-US" sz="1050">
                <a:solidFill>
                  <a:schemeClr val="dk1"/>
                </a:solidFill>
                <a:latin typeface="Rokkitt"/>
                <a:ea typeface="Rokkitt"/>
                <a:cs typeface="Rokkitt"/>
                <a:sym typeface="Rokkitt"/>
              </a:rPr>
              <a:t>			</a:t>
            </a:r>
          </a:p>
        </p:txBody>
      </p:sp>
      <p:sp>
        <p:nvSpPr>
          <p:cNvPr id="2112" name="Shape 2112"/>
          <p:cNvSpPr txBox="1"/>
          <p:nvPr/>
        </p:nvSpPr>
        <p:spPr>
          <a:xfrm>
            <a:off x="0" y="5820917"/>
            <a:ext cx="4981388" cy="1051560"/>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4.2 The student can </a:t>
            </a:r>
            <a:r>
              <a:rPr lang="en-US" sz="900" b="0" i="1" u="none" strike="noStrike" cap="none">
                <a:solidFill>
                  <a:schemeClr val="dk1"/>
                </a:solidFill>
                <a:latin typeface="Rokkitt"/>
                <a:ea typeface="Rokkitt"/>
                <a:cs typeface="Rokkitt"/>
                <a:sym typeface="Rokkitt"/>
              </a:rPr>
              <a:t>design a plan </a:t>
            </a:r>
            <a:r>
              <a:rPr lang="en-US" sz="900" b="0" i="0" u="none" strike="noStrike" cap="none">
                <a:solidFill>
                  <a:schemeClr val="dk1"/>
                </a:solidFill>
                <a:latin typeface="Rokkitt"/>
                <a:ea typeface="Rokkitt"/>
                <a:cs typeface="Rokkitt"/>
                <a:sym typeface="Rokkitt"/>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5.1The student can </a:t>
            </a:r>
            <a:r>
              <a:rPr lang="en-US" sz="900" b="0" i="1" u="none" strike="noStrike" cap="none">
                <a:solidFill>
                  <a:schemeClr val="dk1"/>
                </a:solidFill>
                <a:latin typeface="Rokkitt"/>
                <a:ea typeface="Rokkitt"/>
                <a:cs typeface="Rokkitt"/>
                <a:sym typeface="Rokkitt"/>
              </a:rPr>
              <a:t>analyze data </a:t>
            </a:r>
            <a:r>
              <a:rPr lang="en-US" sz="900" b="0" i="0" u="none" strike="noStrike" cap="none">
                <a:solidFill>
                  <a:schemeClr val="dk1"/>
                </a:solidFill>
                <a:latin typeface="Rokkitt"/>
                <a:ea typeface="Rokkitt"/>
                <a:cs typeface="Rokkitt"/>
                <a:sym typeface="Rokkitt"/>
              </a:rPr>
              <a:t>to identify patterns or relationships.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6.2 The student can </a:t>
            </a:r>
            <a:r>
              <a:rPr lang="en-US" sz="900" b="0" i="1" u="none" strike="noStrike" cap="none">
                <a:solidFill>
                  <a:schemeClr val="dk1"/>
                </a:solidFill>
                <a:latin typeface="Rokkitt"/>
                <a:ea typeface="Rokkitt"/>
                <a:cs typeface="Rokkitt"/>
                <a:sym typeface="Rokkitt"/>
              </a:rPr>
              <a:t>construct explanations of phenomena based on evidence </a:t>
            </a:r>
            <a:r>
              <a:rPr lang="en-US" sz="900" b="0" i="0" u="none" strike="noStrike" cap="none">
                <a:solidFill>
                  <a:schemeClr val="dk1"/>
                </a:solidFill>
                <a:latin typeface="Rokkitt"/>
                <a:ea typeface="Rokkitt"/>
                <a:cs typeface="Rokkitt"/>
                <a:sym typeface="Rokkitt"/>
              </a:rPr>
              <a:t>produced through scientific practices.</a:t>
            </a:r>
          </a:p>
          <a:p>
            <a:pPr marL="0" marR="0" lvl="1" indent="0" algn="l" rtl="0">
              <a:spcBef>
                <a:spcPts val="0"/>
              </a:spcBef>
              <a:buNone/>
            </a:pPr>
            <a:endParaRPr sz="900" b="0" i="0" u="none" strike="noStrike" cap="none">
              <a:solidFill>
                <a:schemeClr val="dk1"/>
              </a:solidFill>
              <a:latin typeface="Rokkitt"/>
              <a:ea typeface="Rokkitt"/>
              <a:cs typeface="Rokkitt"/>
              <a:sym typeface="Rokkitt"/>
            </a:endParaRPr>
          </a:p>
        </p:txBody>
      </p:sp>
      <p:pic>
        <p:nvPicPr>
          <p:cNvPr id="2113" name="Shape 2113">
            <a:hlinkClick r:id="rId8"/>
          </p:cNvPr>
          <p:cNvPicPr preferRelativeResize="0"/>
          <p:nvPr/>
        </p:nvPicPr>
        <p:blipFill rotWithShape="1">
          <a:blip r:embed="rId9">
            <a:alphaModFix/>
          </a:blip>
          <a:srcRect l="13094" t="13382" r="23563" b="6038"/>
          <a:stretch/>
        </p:blipFill>
        <p:spPr>
          <a:xfrm>
            <a:off x="4602851" y="189997"/>
            <a:ext cx="3056680" cy="2186185"/>
          </a:xfrm>
          <a:prstGeom prst="rect">
            <a:avLst/>
          </a:prstGeom>
          <a:noFill/>
          <a:ln>
            <a:noFill/>
          </a:ln>
        </p:spPr>
      </p:pic>
      <p:sp>
        <p:nvSpPr>
          <p:cNvPr id="2114" name="Shape 2114"/>
          <p:cNvSpPr/>
          <p:nvPr/>
        </p:nvSpPr>
        <p:spPr>
          <a:xfrm>
            <a:off x="1682133" y="0"/>
            <a:ext cx="3299254" cy="1677555"/>
          </a:xfrm>
          <a:prstGeom prst="wedgeEllipseCallout">
            <a:avLst>
              <a:gd name="adj1" fmla="val 57445"/>
              <a:gd name="adj2" fmla="val 3303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here to watch animation explaining column chromatography</a:t>
            </a:r>
          </a:p>
        </p:txBody>
      </p:sp>
      <p:pic>
        <p:nvPicPr>
          <p:cNvPr id="2115" name="Shape 2115" descr="Column Chromatography Column chromatography: technique that uses an adsorbent packed in a glass column, and a solvent that..."/>
          <p:cNvPicPr preferRelativeResize="0"/>
          <p:nvPr/>
        </p:nvPicPr>
        <p:blipFill rotWithShape="1">
          <a:blip r:embed="rId10">
            <a:alphaModFix/>
          </a:blip>
          <a:srcRect l="7769" t="6931" r="7811" b="10562"/>
          <a:stretch/>
        </p:blipFill>
        <p:spPr>
          <a:xfrm>
            <a:off x="4696412" y="2497703"/>
            <a:ext cx="4337221" cy="3275909"/>
          </a:xfrm>
          <a:prstGeom prst="rect">
            <a:avLst/>
          </a:prstGeom>
          <a:noFill/>
          <a:ln>
            <a:noFill/>
          </a:ln>
        </p:spPr>
      </p:pic>
      <p:sp>
        <p:nvSpPr>
          <p:cNvPr id="2116" name="Shape 2116"/>
          <p:cNvSpPr/>
          <p:nvPr/>
        </p:nvSpPr>
        <p:spPr>
          <a:xfrm>
            <a:off x="3193583" y="3669271"/>
            <a:ext cx="2035138" cy="1265336"/>
          </a:xfrm>
          <a:prstGeom prst="righ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500">
                <a:solidFill>
                  <a:schemeClr val="lt1"/>
                </a:solidFill>
                <a:latin typeface="Rokkitt"/>
                <a:ea typeface="Rokkitt"/>
                <a:cs typeface="Rokkitt"/>
                <a:sym typeface="Rokkitt"/>
              </a:rPr>
              <a:t>Advantage: We can collect and use the fractions </a:t>
            </a:r>
          </a:p>
        </p:txBody>
      </p:sp>
      <p:sp>
        <p:nvSpPr>
          <p:cNvPr id="2117" name="Shape 2117"/>
          <p:cNvSpPr txBox="1">
            <a:spLocks noGrp="1"/>
          </p:cNvSpPr>
          <p:nvPr>
            <p:ph type="body" idx="1"/>
          </p:nvPr>
        </p:nvSpPr>
        <p:spPr>
          <a:xfrm>
            <a:off x="88303" y="3724594"/>
            <a:ext cx="3567932" cy="2096323"/>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4000"/>
              <a:buFont typeface="Noto Sans Symbols"/>
              <a:buChar char="■"/>
            </a:pPr>
            <a:r>
              <a:rPr lang="en-US" sz="1480" b="0" i="0" u="none" strike="noStrike" cap="none">
                <a:solidFill>
                  <a:srgbClr val="595959"/>
                </a:solidFill>
                <a:latin typeface="Rokkitt"/>
                <a:ea typeface="Rokkitt"/>
                <a:cs typeface="Rokkitt"/>
                <a:sym typeface="Rokkitt"/>
              </a:rPr>
              <a:t>Main Error:</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kkitt"/>
                <a:ea typeface="Rokkitt"/>
                <a:cs typeface="Rokkitt"/>
                <a:sym typeface="Rokkitt"/>
              </a:rPr>
              <a:t>Incomplete Separation</a:t>
            </a:r>
          </a:p>
          <a:p>
            <a:pPr marL="228600" marR="0" lvl="0" indent="-228600" algn="l" rtl="0">
              <a:lnSpc>
                <a:spcPct val="80000"/>
              </a:lnSpc>
              <a:spcBef>
                <a:spcPts val="2000"/>
              </a:spcBef>
              <a:spcAft>
                <a:spcPts val="0"/>
              </a:spcAft>
              <a:buClr>
                <a:schemeClr val="accent1"/>
              </a:buClr>
              <a:buSzPct val="74000"/>
              <a:buFont typeface="Noto Sans Symbols"/>
              <a:buChar char="■"/>
            </a:pPr>
            <a:r>
              <a:rPr lang="en-US" sz="1480" b="0" i="0" u="none" strike="noStrike" cap="none">
                <a:solidFill>
                  <a:srgbClr val="595959"/>
                </a:solidFill>
                <a:latin typeface="Rokkitt"/>
                <a:ea typeface="Rokkitt"/>
                <a:cs typeface="Rokkitt"/>
                <a:sym typeface="Rokkitt"/>
              </a:rPr>
              <a:t>Can be caused by:</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kkitt"/>
                <a:ea typeface="Rokkitt"/>
                <a:cs typeface="Rokkitt"/>
                <a:sym typeface="Rokkitt"/>
              </a:rPr>
              <a:t>Inconsistent spotting</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kkitt"/>
                <a:ea typeface="Rokkitt"/>
                <a:cs typeface="Rokkitt"/>
                <a:sym typeface="Rokkitt"/>
              </a:rPr>
              <a:t>Overloading</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kkitt"/>
                <a:ea typeface="Rokkitt"/>
                <a:cs typeface="Rokkitt"/>
                <a:sym typeface="Rokkitt"/>
              </a:rPr>
              <a:t>Improper packing (column)</a:t>
            </a:r>
          </a:p>
          <a:p>
            <a:pPr marL="457200" marR="0" lvl="1" indent="-228600" algn="l" rtl="0">
              <a:lnSpc>
                <a:spcPct val="80000"/>
              </a:lnSpc>
              <a:spcBef>
                <a:spcPts val="600"/>
              </a:spcBef>
              <a:buClr>
                <a:srgbClr val="B86EB8"/>
              </a:buClr>
              <a:buSzPct val="74000"/>
              <a:buFont typeface="Noto Sans Symbols"/>
              <a:buChar char="■"/>
            </a:pPr>
            <a:r>
              <a:rPr lang="en-US" sz="1480" b="0" i="0" u="none" strike="noStrike" cap="none">
                <a:solidFill>
                  <a:srgbClr val="595959"/>
                </a:solidFill>
                <a:latin typeface="Rokkitt"/>
                <a:ea typeface="Rokkitt"/>
                <a:cs typeface="Rokkitt"/>
                <a:sym typeface="Rokkitt"/>
              </a:rPr>
              <a:t>Poor solvent choice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fade">
                                      <p:cBhvr>
                                        <p:cTn id="7" dur="500"/>
                                        <p:tgtEl>
                                          <p:spTgt spid="2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7">
                                            <p:txEl>
                                              <p:pRg st="0" end="0"/>
                                            </p:txEl>
                                          </p:spTgt>
                                        </p:tgtEl>
                                        <p:attrNameLst>
                                          <p:attrName>style.visibility</p:attrName>
                                        </p:attrNameLst>
                                      </p:cBhvr>
                                      <p:to>
                                        <p:strVal val="visible"/>
                                      </p:to>
                                    </p:set>
                                    <p:animEffect transition="in" filter="fade">
                                      <p:cBhvr>
                                        <p:cTn id="12" dur="500"/>
                                        <p:tgtEl>
                                          <p:spTgt spid="2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7">
                                            <p:txEl>
                                              <p:pRg st="1" end="1"/>
                                            </p:txEl>
                                          </p:spTgt>
                                        </p:tgtEl>
                                        <p:attrNameLst>
                                          <p:attrName>style.visibility</p:attrName>
                                        </p:attrNameLst>
                                      </p:cBhvr>
                                      <p:to>
                                        <p:strVal val="visible"/>
                                      </p:to>
                                    </p:set>
                                    <p:animEffect transition="in" filter="fade">
                                      <p:cBhvr>
                                        <p:cTn id="17" dur="500"/>
                                        <p:tgtEl>
                                          <p:spTgt spid="2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7">
                                            <p:txEl>
                                              <p:pRg st="2" end="2"/>
                                            </p:txEl>
                                          </p:spTgt>
                                        </p:tgtEl>
                                        <p:attrNameLst>
                                          <p:attrName>style.visibility</p:attrName>
                                        </p:attrNameLst>
                                      </p:cBhvr>
                                      <p:to>
                                        <p:strVal val="visible"/>
                                      </p:to>
                                    </p:set>
                                    <p:animEffect transition="in" filter="fade">
                                      <p:cBhvr>
                                        <p:cTn id="22" dur="500"/>
                                        <p:tgtEl>
                                          <p:spTgt spid="2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17">
                                            <p:txEl>
                                              <p:pRg st="3" end="3"/>
                                            </p:txEl>
                                          </p:spTgt>
                                        </p:tgtEl>
                                        <p:attrNameLst>
                                          <p:attrName>style.visibility</p:attrName>
                                        </p:attrNameLst>
                                      </p:cBhvr>
                                      <p:to>
                                        <p:strVal val="visible"/>
                                      </p:to>
                                    </p:set>
                                    <p:animEffect transition="in" filter="fade">
                                      <p:cBhvr>
                                        <p:cTn id="27" dur="500"/>
                                        <p:tgtEl>
                                          <p:spTgt spid="21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17">
                                            <p:txEl>
                                              <p:pRg st="4" end="4"/>
                                            </p:txEl>
                                          </p:spTgt>
                                        </p:tgtEl>
                                        <p:attrNameLst>
                                          <p:attrName>style.visibility</p:attrName>
                                        </p:attrNameLst>
                                      </p:cBhvr>
                                      <p:to>
                                        <p:strVal val="visible"/>
                                      </p:to>
                                    </p:set>
                                    <p:animEffect transition="in" filter="fade">
                                      <p:cBhvr>
                                        <p:cTn id="32" dur="500"/>
                                        <p:tgtEl>
                                          <p:spTgt spid="21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17">
                                            <p:txEl>
                                              <p:pRg st="5" end="5"/>
                                            </p:txEl>
                                          </p:spTgt>
                                        </p:tgtEl>
                                        <p:attrNameLst>
                                          <p:attrName>style.visibility</p:attrName>
                                        </p:attrNameLst>
                                      </p:cBhvr>
                                      <p:to>
                                        <p:strVal val="visible"/>
                                      </p:to>
                                    </p:set>
                                    <p:animEffect transition="in" filter="fade">
                                      <p:cBhvr>
                                        <p:cTn id="37" dur="500"/>
                                        <p:tgtEl>
                                          <p:spTgt spid="21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17">
                                            <p:txEl>
                                              <p:pRg st="6" end="6"/>
                                            </p:txEl>
                                          </p:spTgt>
                                        </p:tgtEl>
                                        <p:attrNameLst>
                                          <p:attrName>style.visibility</p:attrName>
                                        </p:attrNameLst>
                                      </p:cBhvr>
                                      <p:to>
                                        <p:strVal val="visible"/>
                                      </p:to>
                                    </p:set>
                                    <p:animEffect transition="in" filter="fade">
                                      <p:cBhvr>
                                        <p:cTn id="42" dur="500"/>
                                        <p:tgtEl>
                                          <p:spTgt spid="2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Shape 2122"/>
          <p:cNvSpPr txBox="1"/>
          <p:nvPr/>
        </p:nvSpPr>
        <p:spPr>
          <a:xfrm>
            <a:off x="311560" y="3807116"/>
            <a:ext cx="3396749" cy="1661993"/>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Filter and collect alum crystals</a:t>
            </a:r>
          </a:p>
          <a:p>
            <a:pPr marL="0" marR="0" lvl="0" indent="0" algn="l" rtl="0">
              <a:spcBef>
                <a:spcPts val="0"/>
              </a:spcBef>
              <a:buNone/>
            </a:pPr>
            <a:endParaRPr sz="1800">
              <a:solidFill>
                <a:schemeClr val="lt1"/>
              </a:solidFill>
              <a:latin typeface="Rokkitt"/>
              <a:ea typeface="Rokkitt"/>
              <a:cs typeface="Rokkitt"/>
              <a:sym typeface="Rokkitt"/>
            </a:endParaRPr>
          </a:p>
          <a:p>
            <a:pPr marL="0" marR="0" lvl="0" indent="0" algn="l" rtl="0">
              <a:spcBef>
                <a:spcPts val="0"/>
              </a:spcBef>
              <a:buSzPct val="25000"/>
              <a:buNone/>
            </a:pPr>
            <a:r>
              <a:rPr lang="en-US" sz="1600">
                <a:solidFill>
                  <a:schemeClr val="lt1"/>
                </a:solidFill>
                <a:latin typeface="Rokkitt"/>
                <a:ea typeface="Rokkitt"/>
                <a:cs typeface="Rokkitt"/>
                <a:sym typeface="Rokkitt"/>
              </a:rPr>
              <a:t>Possible Error Sources: crystals escape to filtrate, crystals not washed well and remain wet</a:t>
            </a:r>
          </a:p>
          <a:p>
            <a:pPr marL="0" marR="0" lvl="0" indent="0" algn="l" rtl="0">
              <a:spcBef>
                <a:spcPts val="0"/>
              </a:spcBef>
              <a:buNone/>
            </a:pPr>
            <a:endParaRPr sz="1800">
              <a:solidFill>
                <a:schemeClr val="lt1"/>
              </a:solidFill>
              <a:latin typeface="Rokkitt"/>
              <a:ea typeface="Rokkitt"/>
              <a:cs typeface="Rokkitt"/>
              <a:sym typeface="Rokkitt"/>
            </a:endParaRPr>
          </a:p>
        </p:txBody>
      </p:sp>
      <p:sp>
        <p:nvSpPr>
          <p:cNvPr id="2123" name="Shape 2123"/>
          <p:cNvSpPr txBox="1"/>
          <p:nvPr/>
        </p:nvSpPr>
        <p:spPr>
          <a:xfrm>
            <a:off x="311560" y="3807116"/>
            <a:ext cx="3396749" cy="1661993"/>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Recrystallize alum in ice bath</a:t>
            </a:r>
          </a:p>
          <a:p>
            <a:pPr marL="0" marR="0" lvl="0" indent="0" algn="l" rtl="0">
              <a:spcBef>
                <a:spcPts val="0"/>
              </a:spcBef>
              <a:buNone/>
            </a:pPr>
            <a:endParaRPr sz="1800">
              <a:solidFill>
                <a:schemeClr val="lt1"/>
              </a:solidFill>
              <a:latin typeface="Rokkitt"/>
              <a:ea typeface="Rokkitt"/>
              <a:cs typeface="Rokkitt"/>
              <a:sym typeface="Rokkitt"/>
            </a:endParaRPr>
          </a:p>
          <a:p>
            <a:pPr marL="0" marR="0" lvl="0" indent="0" algn="l" rtl="0">
              <a:spcBef>
                <a:spcPts val="0"/>
              </a:spcBef>
              <a:buSzPct val="25000"/>
              <a:buNone/>
            </a:pPr>
            <a:r>
              <a:rPr lang="en-US" sz="1600">
                <a:solidFill>
                  <a:schemeClr val="lt1"/>
                </a:solidFill>
                <a:latin typeface="Rokkitt"/>
                <a:ea typeface="Rokkitt"/>
                <a:cs typeface="Rokkitt"/>
                <a:sym typeface="Rokkitt"/>
              </a:rPr>
              <a:t>Possible Error Sources: crystals form too quickly, incomplete recrystallization</a:t>
            </a:r>
          </a:p>
          <a:p>
            <a:pPr marL="0" marR="0" lvl="0" indent="0" algn="l" rtl="0">
              <a:spcBef>
                <a:spcPts val="0"/>
              </a:spcBef>
              <a:buNone/>
            </a:pPr>
            <a:endParaRPr sz="1800">
              <a:solidFill>
                <a:schemeClr val="lt1"/>
              </a:solidFill>
              <a:latin typeface="Rokkitt"/>
              <a:ea typeface="Rokkitt"/>
              <a:cs typeface="Rokkitt"/>
              <a:sym typeface="Rokkitt"/>
            </a:endParaRPr>
          </a:p>
        </p:txBody>
      </p:sp>
      <p:sp>
        <p:nvSpPr>
          <p:cNvPr id="2124" name="Shape 212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Synthesis</a:t>
            </a:r>
          </a:p>
        </p:txBody>
      </p:sp>
      <p:sp>
        <p:nvSpPr>
          <p:cNvPr id="2125" name="Shape 2125"/>
          <p:cNvSpPr txBox="1">
            <a:spLocks noGrp="1"/>
          </p:cNvSpPr>
          <p:nvPr>
            <p:ph type="body" idx="1"/>
          </p:nvPr>
        </p:nvSpPr>
        <p:spPr>
          <a:xfrm>
            <a:off x="455722" y="965540"/>
            <a:ext cx="7599065" cy="2441291"/>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2692"/>
              <a:buFont typeface="Noto Sans Symbols"/>
              <a:buChar char="■"/>
            </a:pPr>
            <a:r>
              <a:rPr lang="en-US" sz="1260" b="0" i="0" u="none" strike="noStrike" cap="none">
                <a:solidFill>
                  <a:srgbClr val="595959"/>
                </a:solidFill>
                <a:latin typeface="Rokkitt"/>
                <a:ea typeface="Rokkitt"/>
                <a:cs typeface="Rokkitt"/>
                <a:sym typeface="Rokkitt"/>
              </a:rPr>
              <a:t>Inorganic Synthesis Examples: </a:t>
            </a:r>
          </a:p>
          <a:p>
            <a:pPr marL="457200" marR="0" lvl="1" indent="-228600" algn="l" rtl="0">
              <a:lnSpc>
                <a:spcPct val="80000"/>
              </a:lnSpc>
              <a:spcBef>
                <a:spcPts val="600"/>
              </a:spcBef>
              <a:spcAft>
                <a:spcPts val="0"/>
              </a:spcAft>
              <a:buClr>
                <a:srgbClr val="B86EB8"/>
              </a:buClr>
              <a:buSzPct val="72692"/>
              <a:buFont typeface="Noto Sans Symbols"/>
              <a:buChar char="■"/>
            </a:pPr>
            <a:r>
              <a:rPr lang="en-US" sz="1260" b="0" i="0" u="none" strike="noStrike" cap="none">
                <a:solidFill>
                  <a:srgbClr val="595959"/>
                </a:solidFill>
                <a:latin typeface="Rokkitt"/>
                <a:ea typeface="Rokkitt"/>
                <a:cs typeface="Rokkitt"/>
                <a:sym typeface="Rokkitt"/>
              </a:rPr>
              <a:t>Synthesis of Coordination Compound  </a:t>
            </a:r>
          </a:p>
          <a:p>
            <a:pPr marL="457200" marR="0" lvl="1" indent="-228600" algn="l" rtl="0">
              <a:lnSpc>
                <a:spcPct val="80000"/>
              </a:lnSpc>
              <a:spcBef>
                <a:spcPts val="600"/>
              </a:spcBef>
              <a:spcAft>
                <a:spcPts val="0"/>
              </a:spcAft>
              <a:buClr>
                <a:srgbClr val="B86EB8"/>
              </a:buClr>
              <a:buSzPct val="72692"/>
              <a:buFont typeface="Noto Sans Symbols"/>
              <a:buChar char="■"/>
            </a:pPr>
            <a:r>
              <a:rPr lang="en-US" sz="1260" b="0" i="0" u="none" strike="noStrike" cap="none">
                <a:solidFill>
                  <a:srgbClr val="595959"/>
                </a:solidFill>
                <a:latin typeface="Rokkitt"/>
                <a:ea typeface="Rokkitt"/>
                <a:cs typeface="Rokkitt"/>
                <a:sym typeface="Rokkitt"/>
              </a:rPr>
              <a:t>Synthesis of Alum from aluminum</a:t>
            </a:r>
          </a:p>
          <a:p>
            <a:pPr marL="228600" marR="0" lvl="0" indent="-228600" algn="l" rtl="0">
              <a:lnSpc>
                <a:spcPct val="80000"/>
              </a:lnSpc>
              <a:spcBef>
                <a:spcPts val="2000"/>
              </a:spcBef>
              <a:spcAft>
                <a:spcPts val="0"/>
              </a:spcAft>
              <a:buClr>
                <a:schemeClr val="accent1"/>
              </a:buClr>
              <a:buSzPct val="72692"/>
              <a:buFont typeface="Noto Sans Symbols"/>
              <a:buChar char="■"/>
            </a:pPr>
            <a:r>
              <a:rPr lang="en-US" sz="1260" b="0" i="0" u="none" strike="noStrike" cap="none">
                <a:solidFill>
                  <a:srgbClr val="595959"/>
                </a:solidFill>
                <a:latin typeface="Rokkitt"/>
                <a:ea typeface="Rokkitt"/>
                <a:cs typeface="Rokkitt"/>
                <a:sym typeface="Rokkitt"/>
              </a:rPr>
              <a:t>Organic Synthesis Example: </a:t>
            </a:r>
          </a:p>
          <a:p>
            <a:pPr marL="457200" marR="0" lvl="1" indent="-228600" algn="l" rtl="0">
              <a:lnSpc>
                <a:spcPct val="80000"/>
              </a:lnSpc>
              <a:spcBef>
                <a:spcPts val="600"/>
              </a:spcBef>
              <a:spcAft>
                <a:spcPts val="0"/>
              </a:spcAft>
              <a:buClr>
                <a:srgbClr val="B86EB8"/>
              </a:buClr>
              <a:buSzPct val="72692"/>
              <a:buFont typeface="Noto Sans Symbols"/>
              <a:buChar char="■"/>
            </a:pPr>
            <a:r>
              <a:rPr lang="en-US" sz="1260" b="0" i="0" u="none" strike="noStrike" cap="none">
                <a:solidFill>
                  <a:srgbClr val="595959"/>
                </a:solidFill>
                <a:latin typeface="Rokkitt"/>
                <a:ea typeface="Rokkitt"/>
                <a:cs typeface="Rokkitt"/>
                <a:sym typeface="Rokkitt"/>
              </a:rPr>
              <a:t>Synthesis of Aspirin</a:t>
            </a:r>
          </a:p>
          <a:p>
            <a:pPr marL="228600" marR="0" lvl="0" indent="-228600" algn="l" rtl="0">
              <a:lnSpc>
                <a:spcPct val="80000"/>
              </a:lnSpc>
              <a:spcBef>
                <a:spcPts val="2000"/>
              </a:spcBef>
              <a:spcAft>
                <a:spcPts val="0"/>
              </a:spcAft>
              <a:buClr>
                <a:schemeClr val="accent1"/>
              </a:buClr>
              <a:buSzPct val="72692"/>
              <a:buFont typeface="Noto Sans Symbols"/>
              <a:buChar char="■"/>
            </a:pPr>
            <a:r>
              <a:rPr lang="en-US" sz="1260" b="0" i="0" u="none" strike="noStrike" cap="none">
                <a:solidFill>
                  <a:srgbClr val="595959"/>
                </a:solidFill>
                <a:latin typeface="Rokkitt"/>
                <a:ea typeface="Rokkitt"/>
                <a:cs typeface="Rokkitt"/>
                <a:sym typeface="Rokkitt"/>
              </a:rPr>
              <a:t>Syntheses are done in solution, and require purification by filtration, recrystalization, column chromatography or a combination</a:t>
            </a:r>
          </a:p>
          <a:p>
            <a:pPr marL="228600" marR="0" lvl="0" indent="-228600" algn="l" rtl="0">
              <a:lnSpc>
                <a:spcPct val="80000"/>
              </a:lnSpc>
              <a:spcBef>
                <a:spcPts val="2000"/>
              </a:spcBef>
              <a:buClr>
                <a:schemeClr val="accent1"/>
              </a:buClr>
              <a:buSzPct val="72692"/>
              <a:buFont typeface="Noto Sans Symbols"/>
              <a:buChar char="■"/>
            </a:pPr>
            <a:r>
              <a:rPr lang="en-US" sz="1260" b="0" i="0" u="none" strike="noStrike" cap="none">
                <a:solidFill>
                  <a:srgbClr val="595959"/>
                </a:solidFill>
                <a:latin typeface="Rokkitt"/>
                <a:ea typeface="Rokkitt"/>
                <a:cs typeface="Rokkitt"/>
                <a:sym typeface="Rokkitt"/>
              </a:rPr>
              <a:t>% Yield is calculated; analysis is done by melting point, NMR, IR</a:t>
            </a:r>
          </a:p>
        </p:txBody>
      </p:sp>
      <p:sp>
        <p:nvSpPr>
          <p:cNvPr id="2126" name="Shape 212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2127" name="Shape 2127"/>
          <p:cNvSpPr txBox="1"/>
          <p:nvPr/>
        </p:nvSpPr>
        <p:spPr>
          <a:xfrm>
            <a:off x="0" y="6430210"/>
            <a:ext cx="91440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a:t>
            </a:r>
          </a:p>
        </p:txBody>
      </p:sp>
      <p:sp>
        <p:nvSpPr>
          <p:cNvPr id="2128" name="Shape 212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2129" name="Shape 2129" descr="http://4.bp.blogspot.com/-gGOVRTq5yEc/Tm0VVn-SxjI/AAAAAAAAJxE/gPNnyv6MyQw/s1600/Synthesis_of_Aspirin_3.png"/>
          <p:cNvPicPr preferRelativeResize="0"/>
          <p:nvPr/>
        </p:nvPicPr>
        <p:blipFill rotWithShape="1">
          <a:blip r:embed="rId5">
            <a:alphaModFix/>
          </a:blip>
          <a:srcRect/>
          <a:stretch/>
        </p:blipFill>
        <p:spPr>
          <a:xfrm>
            <a:off x="4086653" y="1465237"/>
            <a:ext cx="3572880" cy="910980"/>
          </a:xfrm>
          <a:prstGeom prst="rect">
            <a:avLst/>
          </a:prstGeom>
          <a:noFill/>
          <a:ln>
            <a:noFill/>
          </a:ln>
        </p:spPr>
      </p:pic>
      <p:sp>
        <p:nvSpPr>
          <p:cNvPr id="2130" name="Shape 2130"/>
          <p:cNvSpPr/>
          <p:nvPr/>
        </p:nvSpPr>
        <p:spPr>
          <a:xfrm rot="10800000" flipH="1">
            <a:off x="2211859" y="2252647"/>
            <a:ext cx="4031428" cy="268128"/>
          </a:xfrm>
          <a:prstGeom prst="uturnArrow">
            <a:avLst>
              <a:gd name="adj1" fmla="val 25000"/>
              <a:gd name="adj2" fmla="val 25000"/>
              <a:gd name="adj3" fmla="val 25000"/>
              <a:gd name="adj4" fmla="val 43750"/>
              <a:gd name="adj5" fmla="val 7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2131" name="Shape 2131"/>
          <p:cNvSpPr txBox="1"/>
          <p:nvPr/>
        </p:nvSpPr>
        <p:spPr>
          <a:xfrm>
            <a:off x="7659532" y="2277490"/>
            <a:ext cx="13929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Virtual Lab</a:t>
            </a:r>
          </a:p>
        </p:txBody>
      </p:sp>
      <p:sp>
        <p:nvSpPr>
          <p:cNvPr id="2132" name="Shape 2132"/>
          <p:cNvSpPr txBox="1"/>
          <p:nvPr/>
        </p:nvSpPr>
        <p:spPr>
          <a:xfrm>
            <a:off x="159159" y="3406830"/>
            <a:ext cx="33667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Synthesizing Alum Procedure:</a:t>
            </a:r>
          </a:p>
        </p:txBody>
      </p:sp>
      <p:pic>
        <p:nvPicPr>
          <p:cNvPr id="2133" name="Shape 2133" descr="http://www.chem.uiuc.edu/chem103/aluminum/product.jpg"/>
          <p:cNvPicPr preferRelativeResize="0"/>
          <p:nvPr/>
        </p:nvPicPr>
        <p:blipFill rotWithShape="1">
          <a:blip r:embed="rId7">
            <a:alphaModFix/>
          </a:blip>
          <a:srcRect r="7177"/>
          <a:stretch/>
        </p:blipFill>
        <p:spPr>
          <a:xfrm>
            <a:off x="6387944" y="3776162"/>
            <a:ext cx="2360640" cy="1904999"/>
          </a:xfrm>
          <a:prstGeom prst="rect">
            <a:avLst/>
          </a:prstGeom>
          <a:noFill/>
          <a:ln>
            <a:noFill/>
          </a:ln>
        </p:spPr>
      </p:pic>
      <p:grpSp>
        <p:nvGrpSpPr>
          <p:cNvPr id="2134" name="Shape 2134"/>
          <p:cNvGrpSpPr/>
          <p:nvPr/>
        </p:nvGrpSpPr>
        <p:grpSpPr>
          <a:xfrm>
            <a:off x="4223064" y="3776162"/>
            <a:ext cx="4525520" cy="2004181"/>
            <a:chOff x="4223064" y="3776162"/>
            <a:chExt cx="4525520" cy="2004181"/>
          </a:xfrm>
        </p:grpSpPr>
        <p:pic>
          <p:nvPicPr>
            <p:cNvPr id="2135" name="Shape 2135" descr="http://www.chem.uiuc.edu/chem103/aluminum/filterppt.jpg"/>
            <p:cNvPicPr preferRelativeResize="0"/>
            <p:nvPr/>
          </p:nvPicPr>
          <p:blipFill rotWithShape="1">
            <a:blip r:embed="rId8">
              <a:alphaModFix/>
            </a:blip>
            <a:srcRect/>
            <a:stretch/>
          </p:blipFill>
          <p:spPr>
            <a:xfrm>
              <a:off x="6837214" y="3776162"/>
              <a:ext cx="1911370" cy="1904999"/>
            </a:xfrm>
            <a:prstGeom prst="rect">
              <a:avLst/>
            </a:prstGeom>
            <a:noFill/>
            <a:ln>
              <a:noFill/>
            </a:ln>
          </p:spPr>
        </p:pic>
        <p:pic>
          <p:nvPicPr>
            <p:cNvPr id="2136" name="Shape 2136" descr="http://www.chem.uiuc.edu/chem103/aluminum/filterapparatus3.jpg"/>
            <p:cNvPicPr preferRelativeResize="0"/>
            <p:nvPr/>
          </p:nvPicPr>
          <p:blipFill rotWithShape="1">
            <a:blip r:embed="rId9">
              <a:alphaModFix/>
            </a:blip>
            <a:srcRect/>
            <a:stretch/>
          </p:blipFill>
          <p:spPr>
            <a:xfrm>
              <a:off x="4223064" y="3776162"/>
              <a:ext cx="2614149" cy="2004181"/>
            </a:xfrm>
            <a:prstGeom prst="rect">
              <a:avLst/>
            </a:prstGeom>
            <a:noFill/>
            <a:ln>
              <a:noFill/>
            </a:ln>
          </p:spPr>
        </p:pic>
      </p:grpSp>
      <p:grpSp>
        <p:nvGrpSpPr>
          <p:cNvPr id="2137" name="Shape 2137"/>
          <p:cNvGrpSpPr/>
          <p:nvPr/>
        </p:nvGrpSpPr>
        <p:grpSpPr>
          <a:xfrm>
            <a:off x="4223063" y="3764494"/>
            <a:ext cx="4525520" cy="2015849"/>
            <a:chOff x="5189837" y="3285082"/>
            <a:chExt cx="3741280" cy="2522391"/>
          </a:xfrm>
        </p:grpSpPr>
        <p:pic>
          <p:nvPicPr>
            <p:cNvPr id="2138" name="Shape 2138" descr="http://www.chem.uiuc.edu/chem103/aluminum/AddEtOHcold.jpg"/>
            <p:cNvPicPr preferRelativeResize="0"/>
            <p:nvPr/>
          </p:nvPicPr>
          <p:blipFill rotWithShape="1">
            <a:blip r:embed="rId10">
              <a:alphaModFix/>
            </a:blip>
            <a:srcRect/>
            <a:stretch/>
          </p:blipFill>
          <p:spPr>
            <a:xfrm>
              <a:off x="7083945" y="3317446"/>
              <a:ext cx="1847172" cy="2462896"/>
            </a:xfrm>
            <a:prstGeom prst="rect">
              <a:avLst/>
            </a:prstGeom>
            <a:noFill/>
            <a:ln>
              <a:noFill/>
            </a:ln>
          </p:spPr>
        </p:pic>
        <p:pic>
          <p:nvPicPr>
            <p:cNvPr id="2139" name="Shape 2139" descr="http://www.chem.uiuc.edu/chem103/aluminum/cool.jpg"/>
            <p:cNvPicPr preferRelativeResize="0"/>
            <p:nvPr/>
          </p:nvPicPr>
          <p:blipFill rotWithShape="1">
            <a:blip r:embed="rId11">
              <a:alphaModFix/>
            </a:blip>
            <a:srcRect/>
            <a:stretch/>
          </p:blipFill>
          <p:spPr>
            <a:xfrm>
              <a:off x="5189837" y="3285082"/>
              <a:ext cx="1891792" cy="2522391"/>
            </a:xfrm>
            <a:prstGeom prst="rect">
              <a:avLst/>
            </a:prstGeom>
            <a:noFill/>
            <a:ln>
              <a:noFill/>
            </a:ln>
          </p:spPr>
        </p:pic>
      </p:grpSp>
      <p:grpSp>
        <p:nvGrpSpPr>
          <p:cNvPr id="2140" name="Shape 2140"/>
          <p:cNvGrpSpPr/>
          <p:nvPr/>
        </p:nvGrpSpPr>
        <p:grpSpPr>
          <a:xfrm>
            <a:off x="4086651" y="3406830"/>
            <a:ext cx="4667055" cy="2361157"/>
            <a:chOff x="4086651" y="3418498"/>
            <a:chExt cx="4667055" cy="2361157"/>
          </a:xfrm>
        </p:grpSpPr>
        <p:pic>
          <p:nvPicPr>
            <p:cNvPr id="2141" name="Shape 2141" descr="http://www.chem.uiuc.edu/chem103/aluminum/translucent.jpg"/>
            <p:cNvPicPr preferRelativeResize="0"/>
            <p:nvPr/>
          </p:nvPicPr>
          <p:blipFill rotWithShape="1">
            <a:blip r:embed="rId12">
              <a:alphaModFix/>
            </a:blip>
            <a:srcRect l="9699" r="9957"/>
            <a:stretch/>
          </p:blipFill>
          <p:spPr>
            <a:xfrm>
              <a:off x="7482329" y="3433862"/>
              <a:ext cx="1271377" cy="2345122"/>
            </a:xfrm>
            <a:prstGeom prst="rect">
              <a:avLst/>
            </a:prstGeom>
            <a:noFill/>
            <a:ln>
              <a:noFill/>
            </a:ln>
          </p:spPr>
        </p:pic>
        <p:pic>
          <p:nvPicPr>
            <p:cNvPr id="2142" name="Shape 2142" descr="http://www.chem.uiuc.edu/chem103/aluminum/stirrAl2O3ppt.jpg"/>
            <p:cNvPicPr preferRelativeResize="0"/>
            <p:nvPr/>
          </p:nvPicPr>
          <p:blipFill rotWithShape="1">
            <a:blip r:embed="rId13">
              <a:alphaModFix/>
            </a:blip>
            <a:srcRect/>
            <a:stretch/>
          </p:blipFill>
          <p:spPr>
            <a:xfrm>
              <a:off x="5434305" y="3421505"/>
              <a:ext cx="2048023" cy="2358150"/>
            </a:xfrm>
            <a:prstGeom prst="rect">
              <a:avLst/>
            </a:prstGeom>
            <a:noFill/>
            <a:ln>
              <a:noFill/>
            </a:ln>
          </p:spPr>
        </p:pic>
        <p:pic>
          <p:nvPicPr>
            <p:cNvPr id="2143" name="Shape 2143" descr="http://www.chem.uiuc.edu/chem103/aluminum/AddH2SO4.jpg"/>
            <p:cNvPicPr preferRelativeResize="0"/>
            <p:nvPr/>
          </p:nvPicPr>
          <p:blipFill rotWithShape="1">
            <a:blip r:embed="rId14">
              <a:alphaModFix/>
            </a:blip>
            <a:srcRect/>
            <a:stretch/>
          </p:blipFill>
          <p:spPr>
            <a:xfrm>
              <a:off x="4086651" y="3418498"/>
              <a:ext cx="1624669" cy="2360486"/>
            </a:xfrm>
            <a:prstGeom prst="rect">
              <a:avLst/>
            </a:prstGeom>
            <a:noFill/>
            <a:ln>
              <a:noFill/>
            </a:ln>
          </p:spPr>
        </p:pic>
      </p:grpSp>
      <p:grpSp>
        <p:nvGrpSpPr>
          <p:cNvPr id="2144" name="Shape 2144"/>
          <p:cNvGrpSpPr/>
          <p:nvPr/>
        </p:nvGrpSpPr>
        <p:grpSpPr>
          <a:xfrm>
            <a:off x="4094049" y="3352310"/>
            <a:ext cx="4661931" cy="2304101"/>
            <a:chOff x="4056978" y="3358092"/>
            <a:chExt cx="4661931" cy="2304101"/>
          </a:xfrm>
        </p:grpSpPr>
        <p:pic>
          <p:nvPicPr>
            <p:cNvPr id="2145" name="Shape 2145" descr="http://www.chem.uiuc.edu/chem103/aluminum/done.jpg"/>
            <p:cNvPicPr preferRelativeResize="0"/>
            <p:nvPr/>
          </p:nvPicPr>
          <p:blipFill rotWithShape="1">
            <a:blip r:embed="rId15">
              <a:alphaModFix/>
            </a:blip>
            <a:srcRect l="11193" r="8844"/>
            <a:stretch/>
          </p:blipFill>
          <p:spPr>
            <a:xfrm>
              <a:off x="6201571" y="3375353"/>
              <a:ext cx="2517338" cy="2286841"/>
            </a:xfrm>
            <a:prstGeom prst="rect">
              <a:avLst/>
            </a:prstGeom>
            <a:noFill/>
            <a:ln>
              <a:noFill/>
            </a:ln>
          </p:spPr>
        </p:pic>
        <p:pic>
          <p:nvPicPr>
            <p:cNvPr id="2146" name="Shape 2146" descr="http://www.chem.uiuc.edu/chem103/aluminum/heatstirr.jpg"/>
            <p:cNvPicPr preferRelativeResize="0"/>
            <p:nvPr/>
          </p:nvPicPr>
          <p:blipFill rotWithShape="1">
            <a:blip r:embed="rId16">
              <a:alphaModFix/>
            </a:blip>
            <a:srcRect l="7227" r="12237"/>
            <a:stretch/>
          </p:blipFill>
          <p:spPr>
            <a:xfrm>
              <a:off x="4056978" y="3358092"/>
              <a:ext cx="2149237" cy="2304101"/>
            </a:xfrm>
            <a:prstGeom prst="rect">
              <a:avLst/>
            </a:prstGeom>
            <a:noFill/>
            <a:ln>
              <a:noFill/>
            </a:ln>
          </p:spPr>
        </p:pic>
      </p:grpSp>
      <p:grpSp>
        <p:nvGrpSpPr>
          <p:cNvPr id="2147" name="Shape 2147"/>
          <p:cNvGrpSpPr/>
          <p:nvPr/>
        </p:nvGrpSpPr>
        <p:grpSpPr>
          <a:xfrm>
            <a:off x="3895223" y="3253393"/>
            <a:ext cx="4860758" cy="2550437"/>
            <a:chOff x="4173775" y="3257264"/>
            <a:chExt cx="4779812" cy="2534748"/>
          </a:xfrm>
        </p:grpSpPr>
        <p:pic>
          <p:nvPicPr>
            <p:cNvPr id="2148" name="Shape 2148" descr="http://www.chem.uiuc.edu/chem103/aluminum/AlBeaker2.jpg"/>
            <p:cNvPicPr preferRelativeResize="0"/>
            <p:nvPr/>
          </p:nvPicPr>
          <p:blipFill rotWithShape="1">
            <a:blip r:embed="rId17">
              <a:alphaModFix/>
            </a:blip>
            <a:srcRect/>
            <a:stretch/>
          </p:blipFill>
          <p:spPr>
            <a:xfrm>
              <a:off x="4173775" y="3281289"/>
              <a:ext cx="2437594" cy="2510723"/>
            </a:xfrm>
            <a:prstGeom prst="rect">
              <a:avLst/>
            </a:prstGeom>
            <a:noFill/>
            <a:ln>
              <a:noFill/>
            </a:ln>
          </p:spPr>
        </p:pic>
        <p:pic>
          <p:nvPicPr>
            <p:cNvPr id="2149" name="Shape 2149" descr="http://www.chem.uiuc.edu/chem103/aluminum/AddNaOH2.jpg"/>
            <p:cNvPicPr preferRelativeResize="0"/>
            <p:nvPr/>
          </p:nvPicPr>
          <p:blipFill rotWithShape="1">
            <a:blip r:embed="rId18">
              <a:alphaModFix/>
            </a:blip>
            <a:srcRect/>
            <a:stretch/>
          </p:blipFill>
          <p:spPr>
            <a:xfrm>
              <a:off x="6611370" y="3257264"/>
              <a:ext cx="2342217" cy="2498365"/>
            </a:xfrm>
            <a:prstGeom prst="rect">
              <a:avLst/>
            </a:prstGeom>
            <a:noFill/>
            <a:ln>
              <a:noFill/>
            </a:ln>
          </p:spPr>
        </p:pic>
      </p:grpSp>
      <p:sp>
        <p:nvSpPr>
          <p:cNvPr id="2150" name="Shape 2150"/>
          <p:cNvSpPr txBox="1"/>
          <p:nvPr/>
        </p:nvSpPr>
        <p:spPr>
          <a:xfrm>
            <a:off x="4981389" y="5780344"/>
            <a:ext cx="4162607" cy="1084911"/>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p>
          <a:p>
            <a:pPr marL="0" marR="0" lvl="0" indent="0" algn="l" rtl="0">
              <a:spcBef>
                <a:spcPts val="0"/>
              </a:spcBef>
              <a:buSzPct val="25000"/>
              <a:buNone/>
            </a:pPr>
            <a:r>
              <a:rPr lang="en-US" sz="900">
                <a:solidFill>
                  <a:schemeClr val="dk1"/>
                </a:solidFill>
                <a:latin typeface="Rokkitt"/>
                <a:ea typeface="Rokkitt"/>
                <a:cs typeface="Rokkitt"/>
                <a:sym typeface="Rokkitt"/>
              </a:rPr>
              <a:t>LO 3.5: The student is able to design a plan in order to collect data on the synthesis or decomposition of a compound to confirm the conservation of matter and the law of definite proportions. </a:t>
            </a:r>
          </a:p>
          <a:p>
            <a:pPr marL="0" marR="0" lvl="0" indent="0" algn="l" rtl="0">
              <a:spcBef>
                <a:spcPts val="0"/>
              </a:spcBef>
              <a:buSzPct val="25000"/>
              <a:buNone/>
            </a:pPr>
            <a:r>
              <a:rPr lang="en-US" sz="900">
                <a:solidFill>
                  <a:schemeClr val="dk1"/>
                </a:solidFill>
                <a:latin typeface="Rokkitt"/>
                <a:ea typeface="Rokkitt"/>
                <a:cs typeface="Rokkitt"/>
                <a:sym typeface="Rokkitt"/>
              </a:rPr>
              <a:t>LO 3.6: The student is able to use data from synthesis or decomposition of a compound to confirm the conservation of matter and the law of definite proportions. 	</a:t>
            </a:r>
            <a:r>
              <a:rPr lang="en-US" sz="1050">
                <a:solidFill>
                  <a:schemeClr val="dk1"/>
                </a:solidFill>
                <a:latin typeface="Rokkitt"/>
                <a:ea typeface="Rokkitt"/>
                <a:cs typeface="Rokkitt"/>
                <a:sym typeface="Rokkitt"/>
              </a:rPr>
              <a:t>	</a:t>
            </a:r>
          </a:p>
        </p:txBody>
      </p:sp>
      <p:sp>
        <p:nvSpPr>
          <p:cNvPr id="2151" name="Shape 2151"/>
          <p:cNvSpPr txBox="1"/>
          <p:nvPr/>
        </p:nvSpPr>
        <p:spPr>
          <a:xfrm>
            <a:off x="0" y="5792012"/>
            <a:ext cx="4981388" cy="1061828"/>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2.1 The student can </a:t>
            </a:r>
            <a:r>
              <a:rPr lang="en-US" sz="900" b="0" i="1" u="none" strike="noStrike" cap="none">
                <a:solidFill>
                  <a:schemeClr val="dk1"/>
                </a:solidFill>
                <a:latin typeface="Rokkitt"/>
                <a:ea typeface="Rokkitt"/>
                <a:cs typeface="Rokkitt"/>
                <a:sym typeface="Rokkitt"/>
              </a:rPr>
              <a:t>justify the selection of a mathematical routine </a:t>
            </a:r>
            <a:r>
              <a:rPr lang="en-US" sz="900" b="0" i="0" u="none" strike="noStrike" cap="none">
                <a:solidFill>
                  <a:schemeClr val="dk1"/>
                </a:solidFill>
                <a:latin typeface="Rokkitt"/>
                <a:ea typeface="Rokkitt"/>
                <a:cs typeface="Rokkitt"/>
                <a:sym typeface="Rokkitt"/>
              </a:rPr>
              <a:t>to solve problems.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2.2 The student can </a:t>
            </a:r>
            <a:r>
              <a:rPr lang="en-US" sz="900" b="0" i="1" u="none" strike="noStrike" cap="none">
                <a:solidFill>
                  <a:schemeClr val="dk1"/>
                </a:solidFill>
                <a:latin typeface="Rokkitt"/>
                <a:ea typeface="Rokkitt"/>
                <a:cs typeface="Rokkitt"/>
                <a:sym typeface="Rokkitt"/>
              </a:rPr>
              <a:t>apply mathematical routines </a:t>
            </a:r>
            <a:r>
              <a:rPr lang="en-US" sz="900" b="0" i="0" u="none" strike="noStrike" cap="none">
                <a:solidFill>
                  <a:schemeClr val="dk1"/>
                </a:solidFill>
                <a:latin typeface="Rokkitt"/>
                <a:ea typeface="Rokkitt"/>
                <a:cs typeface="Rokkitt"/>
                <a:sym typeface="Rokkitt"/>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4.2 The student can </a:t>
            </a:r>
            <a:r>
              <a:rPr lang="en-US" sz="900" b="0" i="1" u="none" strike="noStrike" cap="none">
                <a:solidFill>
                  <a:schemeClr val="dk1"/>
                </a:solidFill>
                <a:latin typeface="Rokkitt"/>
                <a:ea typeface="Rokkitt"/>
                <a:cs typeface="Rokkitt"/>
                <a:sym typeface="Rokkitt"/>
              </a:rPr>
              <a:t>design a plan </a:t>
            </a:r>
            <a:r>
              <a:rPr lang="en-US" sz="900" b="0" i="0" u="none" strike="noStrike" cap="none">
                <a:solidFill>
                  <a:schemeClr val="dk1"/>
                </a:solidFill>
                <a:latin typeface="Rokkitt"/>
                <a:ea typeface="Rokkitt"/>
                <a:cs typeface="Rokkitt"/>
                <a:sym typeface="Rokkitt"/>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6.1 The student can </a:t>
            </a:r>
            <a:r>
              <a:rPr lang="en-US" sz="900" b="0" i="1" u="none" strike="noStrike" cap="none">
                <a:solidFill>
                  <a:schemeClr val="dk1"/>
                </a:solidFill>
                <a:latin typeface="Rokkitt"/>
                <a:ea typeface="Rokkitt"/>
                <a:cs typeface="Rokkitt"/>
                <a:sym typeface="Rokkitt"/>
              </a:rPr>
              <a:t>justify claims with evidence</a:t>
            </a:r>
            <a:r>
              <a:rPr lang="en-US" sz="900" b="0" i="0" u="none" strike="noStrike" cap="none">
                <a:solidFill>
                  <a:schemeClr val="dk1"/>
                </a:solidFill>
                <a:latin typeface="Rokkitt"/>
                <a:ea typeface="Rokkitt"/>
                <a:cs typeface="Rokkitt"/>
                <a:sym typeface="Rokkitt"/>
              </a:rPr>
              <a:t>.</a:t>
            </a:r>
          </a:p>
        </p:txBody>
      </p:sp>
      <p:sp>
        <p:nvSpPr>
          <p:cNvPr id="2152" name="Shape 2152"/>
          <p:cNvSpPr txBox="1"/>
          <p:nvPr/>
        </p:nvSpPr>
        <p:spPr>
          <a:xfrm>
            <a:off x="311560" y="3807114"/>
            <a:ext cx="3396749" cy="1645920"/>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H</a:t>
            </a:r>
            <a:r>
              <a:rPr lang="en-US" sz="1800" baseline="-25000">
                <a:solidFill>
                  <a:schemeClr val="lt1"/>
                </a:solidFill>
                <a:latin typeface="Rokkitt"/>
                <a:ea typeface="Rokkitt"/>
                <a:cs typeface="Rokkitt"/>
                <a:sym typeface="Rokkitt"/>
              </a:rPr>
              <a:t>2</a:t>
            </a:r>
            <a:r>
              <a:rPr lang="en-US" sz="1800">
                <a:solidFill>
                  <a:schemeClr val="lt1"/>
                </a:solidFill>
                <a:latin typeface="Rokkitt"/>
                <a:ea typeface="Rokkitt"/>
                <a:cs typeface="Rokkitt"/>
                <a:sym typeface="Rokkitt"/>
              </a:rPr>
              <a:t>SO</a:t>
            </a:r>
            <a:r>
              <a:rPr lang="en-US" sz="1800" baseline="-25000">
                <a:solidFill>
                  <a:schemeClr val="lt1"/>
                </a:solidFill>
                <a:latin typeface="Rokkitt"/>
                <a:ea typeface="Rokkitt"/>
                <a:cs typeface="Rokkitt"/>
                <a:sym typeface="Rokkitt"/>
              </a:rPr>
              <a:t>4</a:t>
            </a:r>
            <a:r>
              <a:rPr lang="en-US" sz="1800">
                <a:solidFill>
                  <a:schemeClr val="lt1"/>
                </a:solidFill>
                <a:latin typeface="Rokkitt"/>
                <a:ea typeface="Rokkitt"/>
                <a:cs typeface="Rokkitt"/>
                <a:sym typeface="Rokkitt"/>
              </a:rPr>
              <a:t> is added to ppt Al(OH)</a:t>
            </a:r>
            <a:r>
              <a:rPr lang="en-US" sz="1800" baseline="-25000">
                <a:solidFill>
                  <a:schemeClr val="lt1"/>
                </a:solidFill>
                <a:latin typeface="Rokkitt"/>
                <a:ea typeface="Rokkitt"/>
                <a:cs typeface="Rokkitt"/>
                <a:sym typeface="Rokkitt"/>
              </a:rPr>
              <a:t>3</a:t>
            </a:r>
          </a:p>
          <a:p>
            <a:pPr marL="0" marR="0" lvl="0" indent="0" algn="l" rtl="0">
              <a:spcBef>
                <a:spcPts val="0"/>
              </a:spcBef>
              <a:buNone/>
            </a:pPr>
            <a:endParaRPr sz="1800">
              <a:solidFill>
                <a:schemeClr val="lt1"/>
              </a:solidFill>
              <a:latin typeface="Rokkitt"/>
              <a:ea typeface="Rokkitt"/>
              <a:cs typeface="Rokkitt"/>
              <a:sym typeface="Rokkitt"/>
            </a:endParaRPr>
          </a:p>
          <a:p>
            <a:pPr marL="0" marR="0" lvl="0" indent="0" algn="l" rtl="0">
              <a:spcBef>
                <a:spcPts val="0"/>
              </a:spcBef>
              <a:buSzPct val="25000"/>
              <a:buNone/>
            </a:pPr>
            <a:r>
              <a:rPr lang="en-US" sz="1600">
                <a:solidFill>
                  <a:schemeClr val="lt1"/>
                </a:solidFill>
                <a:latin typeface="Rokkitt"/>
                <a:ea typeface="Rokkitt"/>
                <a:cs typeface="Rokkitt"/>
                <a:sym typeface="Rokkitt"/>
              </a:rPr>
              <a:t>Possible Error Sources: incomplete precipitation</a:t>
            </a:r>
          </a:p>
          <a:p>
            <a:pPr marL="0" marR="0" lvl="0" indent="0" algn="l" rtl="0">
              <a:spcBef>
                <a:spcPts val="0"/>
              </a:spcBef>
              <a:buNone/>
            </a:pPr>
            <a:endParaRPr sz="1800">
              <a:solidFill>
                <a:schemeClr val="lt1"/>
              </a:solidFill>
              <a:latin typeface="Rokkitt"/>
              <a:ea typeface="Rokkitt"/>
              <a:cs typeface="Rokkitt"/>
              <a:sym typeface="Rokkitt"/>
            </a:endParaRPr>
          </a:p>
        </p:txBody>
      </p:sp>
      <p:sp>
        <p:nvSpPr>
          <p:cNvPr id="2153" name="Shape 2153"/>
          <p:cNvSpPr txBox="1"/>
          <p:nvPr/>
        </p:nvSpPr>
        <p:spPr>
          <a:xfrm>
            <a:off x="311560" y="3807114"/>
            <a:ext cx="3396749" cy="1692771"/>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Mixture heated until no Al(s) is left</a:t>
            </a:r>
          </a:p>
          <a:p>
            <a:pPr marL="0" marR="0" lvl="0" indent="0" algn="l" rtl="0">
              <a:spcBef>
                <a:spcPts val="0"/>
              </a:spcBef>
              <a:buNone/>
            </a:pPr>
            <a:endParaRPr sz="1800">
              <a:solidFill>
                <a:schemeClr val="lt1"/>
              </a:solidFill>
              <a:latin typeface="Rokkitt"/>
              <a:ea typeface="Rokkitt"/>
              <a:cs typeface="Rokkitt"/>
              <a:sym typeface="Rokkitt"/>
            </a:endParaRPr>
          </a:p>
          <a:p>
            <a:pPr marL="0" marR="0" lvl="0" indent="0" algn="l" rtl="0">
              <a:spcBef>
                <a:spcPts val="0"/>
              </a:spcBef>
              <a:buSzPct val="25000"/>
              <a:buNone/>
            </a:pPr>
            <a:r>
              <a:rPr lang="en-US" sz="1600">
                <a:solidFill>
                  <a:schemeClr val="lt1"/>
                </a:solidFill>
                <a:latin typeface="Rokkitt"/>
                <a:ea typeface="Rokkitt"/>
                <a:cs typeface="Rokkitt"/>
                <a:sym typeface="Rokkitt"/>
              </a:rPr>
              <a:t>Possible Error Sources: some Al(s) remains undissolved</a:t>
            </a:r>
          </a:p>
          <a:p>
            <a:pPr marL="0" marR="0" lvl="0" indent="0" algn="l" rtl="0">
              <a:spcBef>
                <a:spcPts val="0"/>
              </a:spcBef>
              <a:buNone/>
            </a:pPr>
            <a:endParaRPr sz="1800">
              <a:solidFill>
                <a:schemeClr val="lt1"/>
              </a:solidFill>
              <a:latin typeface="Rokkitt"/>
              <a:ea typeface="Rokkitt"/>
              <a:cs typeface="Rokkitt"/>
              <a:sym typeface="Rokkitt"/>
            </a:endParaRPr>
          </a:p>
        </p:txBody>
      </p:sp>
      <p:sp>
        <p:nvSpPr>
          <p:cNvPr id="2154" name="Shape 2154"/>
          <p:cNvSpPr txBox="1"/>
          <p:nvPr/>
        </p:nvSpPr>
        <p:spPr>
          <a:xfrm>
            <a:off x="311560" y="3717419"/>
            <a:ext cx="3396749" cy="1938991"/>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Source of aluminum is reacted with KOH</a:t>
            </a:r>
          </a:p>
          <a:p>
            <a:pPr marL="0" marR="0" lvl="0" indent="0" algn="l" rtl="0">
              <a:spcBef>
                <a:spcPts val="0"/>
              </a:spcBef>
              <a:buNone/>
            </a:pPr>
            <a:endParaRPr sz="1800">
              <a:solidFill>
                <a:schemeClr val="lt1"/>
              </a:solidFill>
              <a:latin typeface="Rokkitt"/>
              <a:ea typeface="Rokkitt"/>
              <a:cs typeface="Rokkitt"/>
              <a:sym typeface="Rokkitt"/>
            </a:endParaRPr>
          </a:p>
          <a:p>
            <a:pPr marL="0" marR="0" lvl="0" indent="0" algn="l" rtl="0">
              <a:spcBef>
                <a:spcPts val="0"/>
              </a:spcBef>
              <a:buSzPct val="25000"/>
              <a:buNone/>
            </a:pPr>
            <a:r>
              <a:rPr lang="en-US" sz="1600">
                <a:solidFill>
                  <a:schemeClr val="lt1"/>
                </a:solidFill>
                <a:latin typeface="Rokkitt"/>
                <a:ea typeface="Rokkitt"/>
                <a:cs typeface="Rokkitt"/>
                <a:sym typeface="Rokkitt"/>
              </a:rPr>
              <a:t>Possible Error Sources: impurity in Al (such as plastic coating) prevents complete rxn</a:t>
            </a:r>
          </a:p>
          <a:p>
            <a:pPr marL="0" marR="0" lvl="0" indent="0" algn="l" rtl="0">
              <a:spcBef>
                <a:spcPts val="0"/>
              </a:spcBef>
              <a:buNone/>
            </a:pPr>
            <a:endParaRPr sz="1800">
              <a:solidFill>
                <a:schemeClr val="lt1"/>
              </a:solidFill>
              <a:latin typeface="Rokkitt"/>
              <a:ea typeface="Rokkitt"/>
              <a:cs typeface="Rokkitt"/>
              <a:sym typeface="Rokkitt"/>
            </a:endParaRPr>
          </a:p>
        </p:txBody>
      </p:sp>
      <p:pic>
        <p:nvPicPr>
          <p:cNvPr id="2155" name="Shape 2155" descr="http://cdn.meme.am/instances/500x/58399345.jpg"/>
          <p:cNvPicPr preferRelativeResize="0"/>
          <p:nvPr/>
        </p:nvPicPr>
        <p:blipFill rotWithShape="1">
          <a:blip r:embed="rId19">
            <a:alphaModFix/>
          </a:blip>
          <a:srcRect/>
          <a:stretch/>
        </p:blipFill>
        <p:spPr>
          <a:xfrm>
            <a:off x="4223064" y="0"/>
            <a:ext cx="1776175" cy="1341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47"/>
                                        </p:tgtEl>
                                      </p:cBhvr>
                                    </p:animEffect>
                                    <p:set>
                                      <p:cBhvr>
                                        <p:cTn id="7" dur="1" fill="hold">
                                          <p:stCondLst>
                                            <p:cond delay="500"/>
                                          </p:stCondLst>
                                        </p:cTn>
                                        <p:tgtEl>
                                          <p:spTgt spid="2147"/>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2154"/>
                                        </p:tgtEl>
                                        <p:attrNameLst>
                                          <p:attrName>ppt_y</p:attrName>
                                        </p:attrNameLst>
                                      </p:cBhvr>
                                      <p:tavLst>
                                        <p:tav tm="0">
                                          <p:val>
                                            <p:strVal val="#ppt_y"/>
                                          </p:val>
                                        </p:tav>
                                        <p:tav tm="100000">
                                          <p:val>
                                            <p:strVal val="#ppt_y+1"/>
                                          </p:val>
                                        </p:tav>
                                      </p:tavLst>
                                    </p:anim>
                                    <p:set>
                                      <p:cBhvr>
                                        <p:cTn id="10" dur="1" fill="hold">
                                          <p:stCondLst>
                                            <p:cond delay="500"/>
                                          </p:stCondLst>
                                        </p:cTn>
                                        <p:tgtEl>
                                          <p:spTgt spid="21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144"/>
                                        </p:tgtEl>
                                      </p:cBhvr>
                                    </p:animEffect>
                                    <p:set>
                                      <p:cBhvr>
                                        <p:cTn id="15" dur="1" fill="hold">
                                          <p:stCondLst>
                                            <p:cond delay="500"/>
                                          </p:stCondLst>
                                        </p:cTn>
                                        <p:tgtEl>
                                          <p:spTgt spid="2144"/>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2153"/>
                                        </p:tgtEl>
                                        <p:attrNameLst>
                                          <p:attrName>ppt_y</p:attrName>
                                        </p:attrNameLst>
                                      </p:cBhvr>
                                      <p:tavLst>
                                        <p:tav tm="0">
                                          <p:val>
                                            <p:strVal val="#ppt_y"/>
                                          </p:val>
                                        </p:tav>
                                        <p:tav tm="100000">
                                          <p:val>
                                            <p:strVal val="#ppt_y+1"/>
                                          </p:val>
                                        </p:tav>
                                      </p:tavLst>
                                    </p:anim>
                                    <p:set>
                                      <p:cBhvr>
                                        <p:cTn id="18" dur="1" fill="hold">
                                          <p:stCondLst>
                                            <p:cond delay="500"/>
                                          </p:stCondLst>
                                        </p:cTn>
                                        <p:tgtEl>
                                          <p:spTgt spid="21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40"/>
                                        </p:tgtEl>
                                      </p:cBhvr>
                                    </p:animEffect>
                                    <p:set>
                                      <p:cBhvr>
                                        <p:cTn id="23" dur="1" fill="hold">
                                          <p:stCondLst>
                                            <p:cond delay="500"/>
                                          </p:stCondLst>
                                        </p:cTn>
                                        <p:tgtEl>
                                          <p:spTgt spid="2140"/>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2152"/>
                                        </p:tgtEl>
                                        <p:attrNameLst>
                                          <p:attrName>ppt_y</p:attrName>
                                        </p:attrNameLst>
                                      </p:cBhvr>
                                      <p:tavLst>
                                        <p:tav tm="0">
                                          <p:val>
                                            <p:strVal val="#ppt_y"/>
                                          </p:val>
                                        </p:tav>
                                        <p:tav tm="100000">
                                          <p:val>
                                            <p:strVal val="#ppt_y+1"/>
                                          </p:val>
                                        </p:tav>
                                      </p:tavLst>
                                    </p:anim>
                                    <p:set>
                                      <p:cBhvr>
                                        <p:cTn id="26" dur="1" fill="hold">
                                          <p:stCondLst>
                                            <p:cond delay="500"/>
                                          </p:stCondLst>
                                        </p:cTn>
                                        <p:tgtEl>
                                          <p:spTgt spid="21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37"/>
                                        </p:tgtEl>
                                      </p:cBhvr>
                                    </p:animEffect>
                                    <p:set>
                                      <p:cBhvr>
                                        <p:cTn id="31" dur="1" fill="hold">
                                          <p:stCondLst>
                                            <p:cond delay="500"/>
                                          </p:stCondLst>
                                        </p:cTn>
                                        <p:tgtEl>
                                          <p:spTgt spid="2137"/>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2123"/>
                                        </p:tgtEl>
                                        <p:attrNameLst>
                                          <p:attrName>ppt_y</p:attrName>
                                        </p:attrNameLst>
                                      </p:cBhvr>
                                      <p:tavLst>
                                        <p:tav tm="0">
                                          <p:val>
                                            <p:strVal val="#ppt_y"/>
                                          </p:val>
                                        </p:tav>
                                        <p:tav tm="100000">
                                          <p:val>
                                            <p:strVal val="#ppt_y+1"/>
                                          </p:val>
                                        </p:tav>
                                      </p:tavLst>
                                    </p:anim>
                                    <p:set>
                                      <p:cBhvr>
                                        <p:cTn id="34" dur="1" fill="hold">
                                          <p:stCondLst>
                                            <p:cond delay="500"/>
                                          </p:stCondLst>
                                        </p:cTn>
                                        <p:tgtEl>
                                          <p:spTgt spid="21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134"/>
                                        </p:tgtEl>
                                      </p:cBhvr>
                                    </p:animEffect>
                                    <p:set>
                                      <p:cBhvr>
                                        <p:cTn id="39" dur="1" fill="hold">
                                          <p:stCondLst>
                                            <p:cond delay="500"/>
                                          </p:stCondLst>
                                        </p:cTn>
                                        <p:tgtEl>
                                          <p:spTgt spid="2134"/>
                                        </p:tgtEl>
                                        <p:attrNameLst>
                                          <p:attrName>style.visibility</p:attrName>
                                        </p:attrNameLst>
                                      </p:cBhvr>
                                      <p:to>
                                        <p:strVal val="hidden"/>
                                      </p:to>
                                    </p:set>
                                  </p:childTnLst>
                                </p:cTn>
                              </p:par>
                              <p:par>
                                <p:cTn id="40" presetID="2" presetClass="exit" presetSubtype="4" fill="hold" nodeType="withEffect">
                                  <p:stCondLst>
                                    <p:cond delay="0"/>
                                  </p:stCondLst>
                                  <p:childTnLst>
                                    <p:anim calcmode="lin" valueType="num">
                                      <p:cBhvr additive="base">
                                        <p:cTn id="41" dur="500"/>
                                        <p:tgtEl>
                                          <p:spTgt spid="2122"/>
                                        </p:tgtEl>
                                        <p:attrNameLst>
                                          <p:attrName>ppt_y</p:attrName>
                                        </p:attrNameLst>
                                      </p:cBhvr>
                                      <p:tavLst>
                                        <p:tav tm="0">
                                          <p:val>
                                            <p:strVal val="#ppt_y"/>
                                          </p:val>
                                        </p:tav>
                                        <p:tav tm="100000">
                                          <p:val>
                                            <p:strVal val="#ppt_y+1"/>
                                          </p:val>
                                        </p:tav>
                                      </p:tavLst>
                                    </p:anim>
                                    <p:set>
                                      <p:cBhvr>
                                        <p:cTn id="42" dur="1" fill="hold">
                                          <p:stCondLst>
                                            <p:cond delay="500"/>
                                          </p:stCondLst>
                                        </p:cTn>
                                        <p:tgtEl>
                                          <p:spTgt spid="2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Shape 2160"/>
          <p:cNvSpPr txBox="1">
            <a:spLocks noGrp="1"/>
          </p:cNvSpPr>
          <p:nvPr>
            <p:ph type="body" idx="1"/>
          </p:nvPr>
        </p:nvSpPr>
        <p:spPr>
          <a:xfrm>
            <a:off x="455722" y="1110915"/>
            <a:ext cx="3700395" cy="4642192"/>
          </a:xfrm>
          <a:prstGeom prst="rect">
            <a:avLst/>
          </a:prstGeom>
          <a:solidFill>
            <a:srgbClr val="C0C0D6"/>
          </a:solid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Assumption:  Endpoint is equivalence point</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kkitt"/>
                <a:ea typeface="Rokkitt"/>
                <a:cs typeface="Rokkitt"/>
                <a:sym typeface="Rokkitt"/>
              </a:rPr>
              <a:t>This is not true – we actually “overshoot” before indicator changes</a:t>
            </a:r>
          </a:p>
          <a:p>
            <a:pPr marL="228600" marR="0" lvl="0" indent="-228600" algn="l" rtl="0">
              <a:lnSpc>
                <a:spcPct val="90000"/>
              </a:lnSpc>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Possible Sources of Error:</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kkitt"/>
                <a:ea typeface="Rokkitt"/>
                <a:cs typeface="Rokkitt"/>
                <a:sym typeface="Rokkitt"/>
              </a:rPr>
              <a:t>Overshoot Endpoint</a:t>
            </a:r>
          </a:p>
          <a:p>
            <a:pPr marL="685800" marR="0" lvl="2" indent="-228600" algn="l" rtl="0">
              <a:lnSpc>
                <a:spcPct val="9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Moles of titrant (and therefore analyte) too high</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kkitt"/>
                <a:ea typeface="Rokkitt"/>
                <a:cs typeface="Rokkitt"/>
                <a:sym typeface="Rokkitt"/>
              </a:rPr>
              <a:t>Not reading to bottom of meniscus</a:t>
            </a:r>
          </a:p>
          <a:p>
            <a:pPr marL="685800" marR="0" lvl="2" indent="-228600" algn="l" rtl="0">
              <a:lnSpc>
                <a:spcPct val="9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Moles of titrant too low</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kkitt"/>
                <a:ea typeface="Rokkitt"/>
                <a:cs typeface="Rokkitt"/>
                <a:sym typeface="Rokkitt"/>
              </a:rPr>
              <a:t>Concentration of titrant not what expected</a:t>
            </a:r>
          </a:p>
          <a:p>
            <a:pPr marL="685800" marR="0" lvl="2" indent="-228600" algn="l" rtl="0">
              <a:lnSpc>
                <a:spcPct val="9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Be sure to rinse buret with titrant first to control for this</a:t>
            </a:r>
          </a:p>
          <a:p>
            <a:pPr marL="685800" marR="0" lvl="2" indent="-228600" algn="l" rtl="0">
              <a:lnSpc>
                <a:spcPct val="90000"/>
              </a:lnSpc>
              <a:spcBef>
                <a:spcPts val="600"/>
              </a:spcBef>
              <a:buClr>
                <a:schemeClr val="accent1"/>
              </a:buClr>
              <a:buSzPct val="73455"/>
              <a:buFont typeface="Noto Sans Symbols"/>
              <a:buNone/>
            </a:pPr>
            <a:endParaRPr sz="1665" b="0" i="0" u="none" strike="noStrike" cap="none">
              <a:solidFill>
                <a:srgbClr val="595959"/>
              </a:solidFill>
              <a:latin typeface="Rokkitt"/>
              <a:ea typeface="Rokkitt"/>
              <a:cs typeface="Rokkitt"/>
              <a:sym typeface="Rokkitt"/>
            </a:endParaRPr>
          </a:p>
        </p:txBody>
      </p:sp>
      <p:grpSp>
        <p:nvGrpSpPr>
          <p:cNvPr id="2161" name="Shape 2161"/>
          <p:cNvGrpSpPr/>
          <p:nvPr/>
        </p:nvGrpSpPr>
        <p:grpSpPr>
          <a:xfrm>
            <a:off x="6209998" y="2948883"/>
            <a:ext cx="2842496" cy="1489264"/>
            <a:chOff x="6191173" y="4438148"/>
            <a:chExt cx="2701720" cy="1489264"/>
          </a:xfrm>
        </p:grpSpPr>
        <p:pic>
          <p:nvPicPr>
            <p:cNvPr id="2162" name="Shape 2162" descr="http://chemwiki.ucdavis.edu/@api/deki/files/65868/=tcc-KaCompare.png?revision=1&amp;size=bestfit&amp;width=526&amp;height=275"/>
            <p:cNvPicPr preferRelativeResize="0"/>
            <p:nvPr/>
          </p:nvPicPr>
          <p:blipFill rotWithShape="1">
            <a:blip r:embed="rId3">
              <a:alphaModFix/>
            </a:blip>
            <a:srcRect r="51916"/>
            <a:stretch/>
          </p:blipFill>
          <p:spPr>
            <a:xfrm>
              <a:off x="6191173" y="4438148"/>
              <a:ext cx="1369687" cy="1489264"/>
            </a:xfrm>
            <a:prstGeom prst="rect">
              <a:avLst/>
            </a:prstGeom>
            <a:noFill/>
            <a:ln>
              <a:noFill/>
            </a:ln>
          </p:spPr>
        </p:pic>
        <p:pic>
          <p:nvPicPr>
            <p:cNvPr id="2163" name="Shape 2163" descr="http://chemwiki.ucdavis.edu/@api/deki/files/65868/=tcc-KaCompare.png?revision=1&amp;size=bestfit&amp;width=526&amp;height=275"/>
            <p:cNvPicPr preferRelativeResize="0"/>
            <p:nvPr/>
          </p:nvPicPr>
          <p:blipFill rotWithShape="1">
            <a:blip r:embed="rId3">
              <a:alphaModFix/>
            </a:blip>
            <a:srcRect l="51525"/>
            <a:stretch/>
          </p:blipFill>
          <p:spPr>
            <a:xfrm>
              <a:off x="7512082" y="4438148"/>
              <a:ext cx="1380811" cy="1489264"/>
            </a:xfrm>
            <a:prstGeom prst="rect">
              <a:avLst/>
            </a:prstGeom>
            <a:noFill/>
            <a:ln>
              <a:noFill/>
            </a:ln>
          </p:spPr>
        </p:pic>
      </p:grpSp>
      <p:sp>
        <p:nvSpPr>
          <p:cNvPr id="2164" name="Shape 2164"/>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Titration- Acid/Base</a:t>
            </a:r>
          </a:p>
        </p:txBody>
      </p:sp>
      <p:sp>
        <p:nvSpPr>
          <p:cNvPr id="2165" name="Shape 2165"/>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166" name="Shape 2166"/>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 1</a:t>
            </a:r>
          </a:p>
        </p:txBody>
      </p:sp>
      <p:sp>
        <p:nvSpPr>
          <p:cNvPr id="2167" name="Shape 2167"/>
          <p:cNvSpPr txBox="1"/>
          <p:nvPr/>
        </p:nvSpPr>
        <p:spPr>
          <a:xfrm>
            <a:off x="8144771" y="2209624"/>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2168" name="Shape 2168" descr="http://2.bp.blogspot.com/-yekjV9EMOv4/Vc2aMJ_PrmI/AAAAAAAAAJI/kyvBPUOndj4/s400/titration.jpg"/>
          <p:cNvPicPr preferRelativeResize="0"/>
          <p:nvPr/>
        </p:nvPicPr>
        <p:blipFill rotWithShape="1">
          <a:blip r:embed="rId6">
            <a:alphaModFix/>
          </a:blip>
          <a:srcRect t="4576"/>
          <a:stretch/>
        </p:blipFill>
        <p:spPr>
          <a:xfrm>
            <a:off x="361151" y="981526"/>
            <a:ext cx="3808821" cy="4766571"/>
          </a:xfrm>
          <a:prstGeom prst="rect">
            <a:avLst/>
          </a:prstGeom>
          <a:noFill/>
          <a:ln>
            <a:noFill/>
          </a:ln>
        </p:spPr>
      </p:pic>
      <p:pic>
        <p:nvPicPr>
          <p:cNvPr id="2169" name="Shape 2169" descr="http://3.bp.blogspot.com/-w-Ciuc_NA-Y/Vc2eIyd3sZI/AAAAAAAAAJQ/xiSxSjpvgZ0/s320/Titration.gif"/>
          <p:cNvPicPr preferRelativeResize="0"/>
          <p:nvPr/>
        </p:nvPicPr>
        <p:blipFill rotWithShape="1">
          <a:blip r:embed="rId7">
            <a:alphaModFix/>
          </a:blip>
          <a:srcRect/>
          <a:stretch/>
        </p:blipFill>
        <p:spPr>
          <a:xfrm>
            <a:off x="4881355" y="745991"/>
            <a:ext cx="2192983" cy="2131307"/>
          </a:xfrm>
          <a:prstGeom prst="rect">
            <a:avLst/>
          </a:prstGeom>
          <a:noFill/>
          <a:ln>
            <a:noFill/>
          </a:ln>
        </p:spPr>
      </p:pic>
      <p:pic>
        <p:nvPicPr>
          <p:cNvPr id="2170" name="Shape 2170" descr="186indicators"/>
          <p:cNvPicPr preferRelativeResize="0"/>
          <p:nvPr/>
        </p:nvPicPr>
        <p:blipFill rotWithShape="1">
          <a:blip r:embed="rId8">
            <a:alphaModFix/>
          </a:blip>
          <a:srcRect/>
          <a:stretch/>
        </p:blipFill>
        <p:spPr>
          <a:xfrm>
            <a:off x="4367283" y="740010"/>
            <a:ext cx="3193576" cy="2153684"/>
          </a:xfrm>
          <a:prstGeom prst="rect">
            <a:avLst/>
          </a:prstGeom>
          <a:noFill/>
          <a:ln>
            <a:noFill/>
          </a:ln>
        </p:spPr>
      </p:pic>
      <p:sp>
        <p:nvSpPr>
          <p:cNvPr id="2171" name="Shape 2171"/>
          <p:cNvSpPr txBox="1"/>
          <p:nvPr/>
        </p:nvSpPr>
        <p:spPr>
          <a:xfrm>
            <a:off x="6705843" y="2578956"/>
            <a:ext cx="90960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9"/>
              </a:rPr>
              <a:t>Source</a:t>
            </a:r>
          </a:p>
        </p:txBody>
      </p:sp>
      <p:sp>
        <p:nvSpPr>
          <p:cNvPr id="2172" name="Shape 2172"/>
          <p:cNvSpPr txBox="1"/>
          <p:nvPr/>
        </p:nvSpPr>
        <p:spPr>
          <a:xfrm>
            <a:off x="3302757" y="5780344"/>
            <a:ext cx="5841238" cy="1084911"/>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p>
          <a:p>
            <a:pPr marL="0" marR="0" lvl="0" indent="0" algn="l" rtl="0">
              <a:spcBef>
                <a:spcPts val="0"/>
              </a:spcBef>
              <a:buSzPct val="25000"/>
              <a:buNone/>
            </a:pPr>
            <a:r>
              <a:rPr lang="en-US" sz="900">
                <a:solidFill>
                  <a:schemeClr val="dk1"/>
                </a:solidFill>
                <a:latin typeface="Rokkitt"/>
                <a:ea typeface="Rokkitt"/>
                <a:cs typeface="Rokkitt"/>
                <a:sym typeface="Rokkitt"/>
              </a:rPr>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p>
          <a:p>
            <a:pPr marL="0" marR="0" lvl="0" indent="0" algn="l" rtl="0">
              <a:spcBef>
                <a:spcPts val="0"/>
              </a:spcBef>
              <a:buSzPct val="25000"/>
              <a:buNone/>
            </a:pPr>
            <a:r>
              <a:rPr lang="en-US" sz="900">
                <a:solidFill>
                  <a:schemeClr val="dk1"/>
                </a:solidFill>
                <a:latin typeface="Rokkitt"/>
                <a:ea typeface="Rokkitt"/>
                <a:cs typeface="Rokkitt"/>
                <a:sym typeface="Rokkitt"/>
              </a:rPr>
              <a:t>LO 6.13: The student can interpret titration data for monoprotic or polyprotic acids involving titration of a weak or strong acid by a strong base (or a weak or strong base by a strong acid) to determine the concentration of the titrant and the pKa for a weak acid, or the pKb for a weak base. </a:t>
            </a:r>
            <a:r>
              <a:rPr lang="en-US" sz="1050">
                <a:solidFill>
                  <a:schemeClr val="dk1"/>
                </a:solidFill>
                <a:latin typeface="Rokkitt"/>
                <a:ea typeface="Rokkitt"/>
                <a:cs typeface="Rokkitt"/>
                <a:sym typeface="Rokkitt"/>
              </a:rPr>
              <a:t>	</a:t>
            </a:r>
          </a:p>
        </p:txBody>
      </p:sp>
      <p:sp>
        <p:nvSpPr>
          <p:cNvPr id="2173" name="Shape 2173"/>
          <p:cNvSpPr txBox="1"/>
          <p:nvPr/>
        </p:nvSpPr>
        <p:spPr>
          <a:xfrm>
            <a:off x="0" y="5777944"/>
            <a:ext cx="3302758" cy="1088135"/>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1.4 The student can </a:t>
            </a:r>
            <a:r>
              <a:rPr lang="en-US" sz="900" b="0" i="1" u="none" strike="noStrike" cap="none">
                <a:solidFill>
                  <a:schemeClr val="dk1"/>
                </a:solidFill>
                <a:latin typeface="Rokkitt"/>
                <a:ea typeface="Rokkitt"/>
                <a:cs typeface="Rokkitt"/>
                <a:sym typeface="Rokkitt"/>
              </a:rPr>
              <a:t>use representations and models </a:t>
            </a:r>
            <a:r>
              <a:rPr lang="en-US" sz="900" b="0" i="0" u="none" strike="noStrike" cap="none">
                <a:solidFill>
                  <a:schemeClr val="dk1"/>
                </a:solidFill>
                <a:latin typeface="Rokkitt"/>
                <a:ea typeface="Rokkitt"/>
                <a:cs typeface="Rokkitt"/>
                <a:sym typeface="Rokkitt"/>
              </a:rPr>
              <a:t>to analyze situations or solve problems qualitatively and quantitatively.</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5.1 The student can </a:t>
            </a:r>
            <a:r>
              <a:rPr lang="en-US" sz="900" b="0" i="1" u="none" strike="noStrike" cap="none">
                <a:solidFill>
                  <a:schemeClr val="dk1"/>
                </a:solidFill>
                <a:latin typeface="Rokkitt"/>
                <a:ea typeface="Rokkitt"/>
                <a:cs typeface="Rokkitt"/>
                <a:sym typeface="Rokkitt"/>
              </a:rPr>
              <a:t>analyze data </a:t>
            </a:r>
            <a:r>
              <a:rPr lang="en-US" sz="900" b="0" i="0" u="none" strike="noStrike" cap="none">
                <a:solidFill>
                  <a:schemeClr val="dk1"/>
                </a:solidFill>
                <a:latin typeface="Rokkitt"/>
                <a:ea typeface="Rokkitt"/>
                <a:cs typeface="Rokkitt"/>
                <a:sym typeface="Rokkitt"/>
              </a:rPr>
              <a:t>to identify patterns or relationships.</a:t>
            </a:r>
          </a:p>
          <a:p>
            <a:pPr marL="0" marR="0" lvl="1" indent="0" algn="l" rtl="0">
              <a:spcBef>
                <a:spcPts val="0"/>
              </a:spcBef>
              <a:buNone/>
            </a:pPr>
            <a:endParaRPr sz="900" b="0" i="0" u="sng" strike="noStrike" cap="none">
              <a:solidFill>
                <a:schemeClr val="dk1"/>
              </a:solidFill>
              <a:latin typeface="Rokkitt"/>
              <a:ea typeface="Rokkitt"/>
              <a:cs typeface="Rokkitt"/>
              <a:sym typeface="Rokkitt"/>
            </a:endParaRPr>
          </a:p>
        </p:txBody>
      </p:sp>
      <p:grpSp>
        <p:nvGrpSpPr>
          <p:cNvPr id="2174" name="Shape 2174"/>
          <p:cNvGrpSpPr/>
          <p:nvPr/>
        </p:nvGrpSpPr>
        <p:grpSpPr>
          <a:xfrm>
            <a:off x="6203168" y="2948884"/>
            <a:ext cx="2848557" cy="1489860"/>
            <a:chOff x="4877460" y="2948288"/>
            <a:chExt cx="2848557" cy="1489860"/>
          </a:xfrm>
        </p:grpSpPr>
        <p:pic>
          <p:nvPicPr>
            <p:cNvPr id="2175" name="Shape 2175" descr="http://chemwiki.ucdavis.edu/@api/deki/files/65866/=tccSaSb.png?revision=1&amp;size=bestfit&amp;width=268&amp;height=277"/>
            <p:cNvPicPr preferRelativeResize="0"/>
            <p:nvPr/>
          </p:nvPicPr>
          <p:blipFill rotWithShape="1">
            <a:blip r:embed="rId10">
              <a:alphaModFix/>
            </a:blip>
            <a:srcRect/>
            <a:stretch/>
          </p:blipFill>
          <p:spPr>
            <a:xfrm>
              <a:off x="4877460" y="2948288"/>
              <a:ext cx="1441453" cy="1489860"/>
            </a:xfrm>
            <a:prstGeom prst="rect">
              <a:avLst/>
            </a:prstGeom>
            <a:noFill/>
            <a:ln>
              <a:noFill/>
            </a:ln>
          </p:spPr>
        </p:pic>
        <p:pic>
          <p:nvPicPr>
            <p:cNvPr id="2176" name="Shape 2176" descr="http://chemwiki.ucdavis.edu/@api/deki/files/65865/=tccWS.png?revision=1&amp;size=bestfit&amp;width=283&amp;height=276"/>
            <p:cNvPicPr preferRelativeResize="0"/>
            <p:nvPr/>
          </p:nvPicPr>
          <p:blipFill rotWithShape="1">
            <a:blip r:embed="rId11">
              <a:alphaModFix/>
            </a:blip>
            <a:srcRect/>
            <a:stretch/>
          </p:blipFill>
          <p:spPr>
            <a:xfrm>
              <a:off x="6198369" y="2948288"/>
              <a:ext cx="1527648" cy="1489860"/>
            </a:xfrm>
            <a:prstGeom prst="rect">
              <a:avLst/>
            </a:prstGeom>
            <a:noFill/>
            <a:ln>
              <a:noFill/>
            </a:ln>
          </p:spPr>
        </p:pic>
      </p:grpSp>
      <p:sp>
        <p:nvSpPr>
          <p:cNvPr id="2177" name="Shape 2177"/>
          <p:cNvSpPr txBox="1"/>
          <p:nvPr/>
        </p:nvSpPr>
        <p:spPr>
          <a:xfrm>
            <a:off x="4367283" y="2948288"/>
            <a:ext cx="1823889" cy="1477328"/>
          </a:xfrm>
          <a:prstGeom prst="rect">
            <a:avLst/>
          </a:prstGeom>
          <a:solidFill>
            <a:srgbClr val="AE4DD9"/>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Strength of Acids affects shape of graph:</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None/>
            </a:pPr>
            <a:endParaRPr sz="1800">
              <a:solidFill>
                <a:schemeClr val="dk1"/>
              </a:solidFill>
              <a:latin typeface="Rokkitt"/>
              <a:ea typeface="Rokkitt"/>
              <a:cs typeface="Rokkitt"/>
              <a:sym typeface="Rokkitt"/>
            </a:endParaRPr>
          </a:p>
        </p:txBody>
      </p:sp>
      <p:grpSp>
        <p:nvGrpSpPr>
          <p:cNvPr id="2178" name="Shape 2178"/>
          <p:cNvGrpSpPr/>
          <p:nvPr/>
        </p:nvGrpSpPr>
        <p:grpSpPr>
          <a:xfrm>
            <a:off x="6209998" y="4520036"/>
            <a:ext cx="2835150" cy="1233071"/>
            <a:chOff x="6209998" y="4438148"/>
            <a:chExt cx="2835150" cy="1233071"/>
          </a:xfrm>
        </p:grpSpPr>
        <p:pic>
          <p:nvPicPr>
            <p:cNvPr id="2179" name="Shape 2179" descr="http://www.chem1.com/acad/webtext/acid2/acid2-images/tc-carbonate-2.png"/>
            <p:cNvPicPr preferRelativeResize="0"/>
            <p:nvPr/>
          </p:nvPicPr>
          <p:blipFill rotWithShape="1">
            <a:blip r:embed="rId12">
              <a:alphaModFix/>
            </a:blip>
            <a:srcRect/>
            <a:stretch/>
          </p:blipFill>
          <p:spPr>
            <a:xfrm>
              <a:off x="6209998" y="4438148"/>
              <a:ext cx="1441057" cy="1233069"/>
            </a:xfrm>
            <a:prstGeom prst="rect">
              <a:avLst/>
            </a:prstGeom>
            <a:noFill/>
            <a:ln>
              <a:noFill/>
            </a:ln>
          </p:spPr>
        </p:pic>
        <p:pic>
          <p:nvPicPr>
            <p:cNvPr id="2180" name="Shape 2180" descr="http://www.chem1.com/acad/webtext/acid2/acid2-images/tc-carbonate-1.png"/>
            <p:cNvPicPr preferRelativeResize="0"/>
            <p:nvPr/>
          </p:nvPicPr>
          <p:blipFill rotWithShape="1">
            <a:blip r:embed="rId13">
              <a:alphaModFix/>
            </a:blip>
            <a:srcRect/>
            <a:stretch/>
          </p:blipFill>
          <p:spPr>
            <a:xfrm>
              <a:off x="7599736" y="4438150"/>
              <a:ext cx="1445412" cy="1233069"/>
            </a:xfrm>
            <a:prstGeom prst="rect">
              <a:avLst/>
            </a:prstGeom>
            <a:noFill/>
            <a:ln>
              <a:noFill/>
            </a:ln>
          </p:spPr>
        </p:pic>
      </p:grpSp>
      <p:sp>
        <p:nvSpPr>
          <p:cNvPr id="2181" name="Shape 2181"/>
          <p:cNvSpPr txBox="1"/>
          <p:nvPr/>
        </p:nvSpPr>
        <p:spPr>
          <a:xfrm>
            <a:off x="7898171" y="184029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4"/>
              </a:rPr>
              <a:t>Source 2</a:t>
            </a:r>
          </a:p>
        </p:txBody>
      </p:sp>
      <p:sp>
        <p:nvSpPr>
          <p:cNvPr id="2182" name="Shape 2182"/>
          <p:cNvSpPr txBox="1"/>
          <p:nvPr/>
        </p:nvSpPr>
        <p:spPr>
          <a:xfrm>
            <a:off x="4367283" y="4520037"/>
            <a:ext cx="1823889" cy="1200329"/>
          </a:xfrm>
          <a:prstGeom prst="rect">
            <a:avLst/>
          </a:prstGeom>
          <a:solidFill>
            <a:srgbClr val="AE4DD9"/>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Polyprotic acids have multiple end points:</a:t>
            </a:r>
          </a:p>
        </p:txBody>
      </p:sp>
      <p:sp>
        <p:nvSpPr>
          <p:cNvPr id="2183" name="Shape 2183"/>
          <p:cNvSpPr txBox="1"/>
          <p:nvPr/>
        </p:nvSpPr>
        <p:spPr>
          <a:xfrm>
            <a:off x="7651057" y="2524364"/>
            <a:ext cx="138867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5"/>
              </a:rPr>
              <a:t>Virtual Lab</a:t>
            </a:r>
          </a:p>
        </p:txBody>
      </p:sp>
      <p:sp>
        <p:nvSpPr>
          <p:cNvPr id="2184" name="Shape 2184"/>
          <p:cNvSpPr/>
          <p:nvPr/>
        </p:nvSpPr>
        <p:spPr>
          <a:xfrm>
            <a:off x="37426" y="720131"/>
            <a:ext cx="9039730" cy="500023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2185" name="Shape 2185"/>
          <p:cNvPicPr preferRelativeResize="0"/>
          <p:nvPr/>
        </p:nvPicPr>
        <p:blipFill rotWithShape="1">
          <a:blip r:embed="rId16">
            <a:alphaModFix/>
          </a:blip>
          <a:srcRect l="25384" t="10116" r="37401" b="20100"/>
          <a:stretch/>
        </p:blipFill>
        <p:spPr>
          <a:xfrm>
            <a:off x="919176" y="698220"/>
            <a:ext cx="4763675" cy="5022144"/>
          </a:xfrm>
          <a:prstGeom prst="rect">
            <a:avLst/>
          </a:prstGeom>
          <a:noFill/>
          <a:ln>
            <a:noFill/>
          </a:ln>
        </p:spPr>
      </p:pic>
      <p:sp>
        <p:nvSpPr>
          <p:cNvPr id="2186" name="Shape 2186"/>
          <p:cNvSpPr/>
          <p:nvPr/>
        </p:nvSpPr>
        <p:spPr>
          <a:xfrm>
            <a:off x="951829" y="4696905"/>
            <a:ext cx="4591876" cy="739031"/>
          </a:xfrm>
          <a:prstGeom prst="roundRect">
            <a:avLst>
              <a:gd name="adj" fmla="val 16667"/>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70"/>
                                        </p:tgtEl>
                                      </p:cBhvr>
                                    </p:animEffect>
                                    <p:set>
                                      <p:cBhvr>
                                        <p:cTn id="7" dur="1" fill="hold">
                                          <p:stCondLst>
                                            <p:cond delay="500"/>
                                          </p:stCondLst>
                                        </p:cTn>
                                        <p:tgtEl>
                                          <p:spTgt spid="217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171"/>
                                        </p:tgtEl>
                                      </p:cBhvr>
                                    </p:animEffect>
                                    <p:set>
                                      <p:cBhvr>
                                        <p:cTn id="10" dur="1" fill="hold">
                                          <p:stCondLst>
                                            <p:cond delay="500"/>
                                          </p:stCondLst>
                                        </p:cTn>
                                        <p:tgtEl>
                                          <p:spTgt spid="21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168"/>
                                        </p:tgtEl>
                                      </p:cBhvr>
                                    </p:animEffect>
                                    <p:set>
                                      <p:cBhvr>
                                        <p:cTn id="15" dur="1" fill="hold">
                                          <p:stCondLst>
                                            <p:cond delay="500"/>
                                          </p:stCondLst>
                                        </p:cTn>
                                        <p:tgtEl>
                                          <p:spTgt spid="216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174"/>
                                        </p:tgtEl>
                                      </p:cBhvr>
                                    </p:animEffect>
                                    <p:set>
                                      <p:cBhvr>
                                        <p:cTn id="20" dur="1" fill="hold">
                                          <p:stCondLst>
                                            <p:cond delay="500"/>
                                          </p:stCondLst>
                                        </p:cTn>
                                        <p:tgtEl>
                                          <p:spTgt spid="2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Shape 2191"/>
          <p:cNvSpPr txBox="1"/>
          <p:nvPr/>
        </p:nvSpPr>
        <p:spPr>
          <a:xfrm>
            <a:off x="196726" y="3233303"/>
            <a:ext cx="563438"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u="sng">
                <a:solidFill>
                  <a:schemeClr val="hlink"/>
                </a:solidFill>
                <a:latin typeface="Rokkitt"/>
                <a:ea typeface="Rokkitt"/>
                <a:cs typeface="Rokkitt"/>
                <a:sym typeface="Rokkitt"/>
                <a:hlinkClick r:id="rId3"/>
              </a:rPr>
              <a:t>Source</a:t>
            </a:r>
          </a:p>
        </p:txBody>
      </p:sp>
      <p:sp>
        <p:nvSpPr>
          <p:cNvPr id="2192" name="Shape 2192"/>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REDOX Titration</a:t>
            </a:r>
          </a:p>
        </p:txBody>
      </p:sp>
      <p:sp>
        <p:nvSpPr>
          <p:cNvPr id="2193" name="Shape 2193"/>
          <p:cNvSpPr txBox="1"/>
          <p:nvPr/>
        </p:nvSpPr>
        <p:spPr>
          <a:xfrm>
            <a:off x="2914509" y="1127350"/>
            <a:ext cx="294677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CEB7DB"/>
                </a:solidFill>
                <a:latin typeface="Rokkitt"/>
                <a:ea typeface="Rokkitt"/>
                <a:cs typeface="Rokkitt"/>
                <a:sym typeface="Rokkitt"/>
              </a:rPr>
              <a:t>Applications/Methods of REDOX  Titrations:</a:t>
            </a:r>
          </a:p>
        </p:txBody>
      </p:sp>
      <p:graphicFrame>
        <p:nvGraphicFramePr>
          <p:cNvPr id="2194" name="Shape 2194"/>
          <p:cNvGraphicFramePr/>
          <p:nvPr/>
        </p:nvGraphicFramePr>
        <p:xfrm>
          <a:off x="2914509" y="1855611"/>
          <a:ext cx="3000000" cy="3000000"/>
        </p:xfrm>
        <a:graphic>
          <a:graphicData uri="http://schemas.openxmlformats.org/drawingml/2006/table">
            <a:tbl>
              <a:tblPr firstRow="1" bandRow="1">
                <a:noFill/>
                <a:tableStyleId>{1A6FC3C2-D3A7-49DA-A32B-A970C30729E0}</a:tableStyleId>
              </a:tblPr>
              <a:tblGrid>
                <a:gridCol w="2032000"/>
              </a:tblGrid>
              <a:tr h="1758475">
                <a:tc>
                  <a:txBody>
                    <a:bodyPr/>
                    <a:lstStyle/>
                    <a:p>
                      <a:pPr marL="0" marR="0" lvl="0" indent="0" algn="l" rtl="0">
                        <a:spcBef>
                          <a:spcPts val="0"/>
                        </a:spcBef>
                        <a:buSzPct val="25000"/>
                        <a:buNone/>
                      </a:pPr>
                      <a:r>
                        <a:rPr lang="en-US" sz="1800"/>
                        <a:t>Vitamin C Content</a:t>
                      </a:r>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txBody>
                  <a:tcPr marL="91450" marR="91450" marT="45725" marB="45725"/>
                </a:tc>
              </a:tr>
              <a:tr h="1645925">
                <a:tc>
                  <a:txBody>
                    <a:bodyPr/>
                    <a:lstStyle/>
                    <a:p>
                      <a:pPr marL="0" marR="0" lvl="0" indent="0" algn="l" rtl="0">
                        <a:spcBef>
                          <a:spcPts val="0"/>
                        </a:spcBef>
                        <a:buSzPct val="25000"/>
                        <a:buNone/>
                      </a:pPr>
                      <a:r>
                        <a:rPr lang="en-US" sz="1800"/>
                        <a:t>Concentration  of a redox species</a:t>
                      </a:r>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txBody>
                  <a:tcPr marL="91450" marR="91450" marT="45725" marB="45725"/>
                </a:tc>
              </a:tr>
              <a:tr h="724650">
                <a:tc>
                  <a:txBody>
                    <a:bodyPr/>
                    <a:lstStyle/>
                    <a:p>
                      <a:pPr marL="0" marR="0" lvl="0" indent="0" algn="l" rtl="0">
                        <a:spcBef>
                          <a:spcPts val="0"/>
                        </a:spcBef>
                        <a:buSzPct val="25000"/>
                        <a:buNone/>
                      </a:pPr>
                      <a:r>
                        <a:rPr lang="en-US" sz="1800"/>
                        <a:t>Back Titrations</a:t>
                      </a:r>
                    </a:p>
                    <a:p>
                      <a:pPr marL="0" marR="0" lvl="0" indent="0" algn="l" rtl="0">
                        <a:spcBef>
                          <a:spcPts val="0"/>
                        </a:spcBef>
                        <a:buSzPct val="25000"/>
                        <a:buNone/>
                      </a:pPr>
                      <a:endParaRPr sz="1800"/>
                    </a:p>
                  </a:txBody>
                  <a:tcPr marL="91450" marR="91450" marT="45725" marB="45725"/>
                </a:tc>
              </a:tr>
            </a:tbl>
          </a:graphicData>
        </a:graphic>
      </p:graphicFrame>
      <p:pic>
        <p:nvPicPr>
          <p:cNvPr id="2195" name="Shape 2195" descr="http://chemcollective.org/chem/ubc/exp09/images/cliparts.png"/>
          <p:cNvPicPr preferRelativeResize="0"/>
          <p:nvPr/>
        </p:nvPicPr>
        <p:blipFill rotWithShape="1">
          <a:blip r:embed="rId4">
            <a:alphaModFix/>
          </a:blip>
          <a:srcRect/>
          <a:stretch/>
        </p:blipFill>
        <p:spPr>
          <a:xfrm>
            <a:off x="4946510" y="1773682"/>
            <a:ext cx="1701343" cy="1769398"/>
          </a:xfrm>
          <a:prstGeom prst="rect">
            <a:avLst/>
          </a:prstGeom>
          <a:noFill/>
          <a:ln>
            <a:noFill/>
          </a:ln>
        </p:spPr>
      </p:pic>
      <p:sp>
        <p:nvSpPr>
          <p:cNvPr id="2196" name="Shape 2196"/>
          <p:cNvSpPr txBox="1"/>
          <p:nvPr/>
        </p:nvSpPr>
        <p:spPr>
          <a:xfrm>
            <a:off x="6090808" y="3450746"/>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kkitt"/>
                <a:ea typeface="Rokkitt"/>
                <a:cs typeface="Rokkitt"/>
                <a:sym typeface="Rokkitt"/>
                <a:hlinkClick r:id="rId5"/>
              </a:rPr>
              <a:t>Source</a:t>
            </a:r>
          </a:p>
        </p:txBody>
      </p:sp>
      <p:sp>
        <p:nvSpPr>
          <p:cNvPr id="2197" name="Shape 2197"/>
          <p:cNvSpPr txBox="1">
            <a:spLocks noGrp="1"/>
          </p:cNvSpPr>
          <p:nvPr>
            <p:ph type="body" idx="2"/>
          </p:nvPr>
        </p:nvSpPr>
        <p:spPr>
          <a:xfrm>
            <a:off x="357016" y="1185833"/>
            <a:ext cx="1628403" cy="94609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300" b="0" i="0" u="none" strike="noStrike" cap="none">
                <a:solidFill>
                  <a:srgbClr val="595959"/>
                </a:solidFill>
                <a:latin typeface="Rokkitt"/>
                <a:ea typeface="Rokkitt"/>
                <a:cs typeface="Rokkitt"/>
                <a:sym typeface="Rokkitt"/>
              </a:rPr>
              <a:t>Or an indicator that shows the presence of a particular species:</a:t>
            </a:r>
          </a:p>
        </p:txBody>
      </p:sp>
      <p:pic>
        <p:nvPicPr>
          <p:cNvPr id="2198" name="Shape 2198" descr="http://img.wonderhowto.com/img/82/67/63483049155134/0/classic-chemistry-colorize-colorless-liquids-with-black-magic-aka-iodine-clock-reaction.w654.jpg"/>
          <p:cNvPicPr preferRelativeResize="0"/>
          <p:nvPr/>
        </p:nvPicPr>
        <p:blipFill rotWithShape="1">
          <a:blip r:embed="rId6">
            <a:alphaModFix/>
          </a:blip>
          <a:srcRect/>
          <a:stretch/>
        </p:blipFill>
        <p:spPr>
          <a:xfrm>
            <a:off x="196725" y="2270591"/>
            <a:ext cx="2064306" cy="962711"/>
          </a:xfrm>
          <a:prstGeom prst="rect">
            <a:avLst/>
          </a:prstGeom>
          <a:noFill/>
          <a:ln>
            <a:noFill/>
          </a:ln>
        </p:spPr>
      </p:pic>
      <p:sp>
        <p:nvSpPr>
          <p:cNvPr id="2199" name="Shape 2199"/>
          <p:cNvSpPr txBox="1">
            <a:spLocks noGrp="1"/>
          </p:cNvSpPr>
          <p:nvPr>
            <p:ph type="body" idx="2"/>
          </p:nvPr>
        </p:nvSpPr>
        <p:spPr>
          <a:xfrm>
            <a:off x="357016" y="3450069"/>
            <a:ext cx="1628403" cy="586692"/>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300" b="0" i="0" u="none" strike="noStrike" cap="none">
                <a:solidFill>
                  <a:srgbClr val="595959"/>
                </a:solidFill>
                <a:latin typeface="Rokkitt"/>
                <a:ea typeface="Rokkitt"/>
                <a:cs typeface="Rokkitt"/>
                <a:sym typeface="Rokkitt"/>
              </a:rPr>
              <a:t>Starch indicates presence of iodine</a:t>
            </a:r>
          </a:p>
        </p:txBody>
      </p:sp>
      <p:sp>
        <p:nvSpPr>
          <p:cNvPr id="2200" name="Shape 2200"/>
          <p:cNvSpPr txBox="1">
            <a:spLocks noGrp="1"/>
          </p:cNvSpPr>
          <p:nvPr>
            <p:ph type="body" idx="2"/>
          </p:nvPr>
        </p:nvSpPr>
        <p:spPr>
          <a:xfrm>
            <a:off x="357017" y="1127350"/>
            <a:ext cx="1628403" cy="589965"/>
          </a:xfrm>
          <a:prstGeom prst="rect">
            <a:avLst/>
          </a:prstGeom>
          <a:solidFill>
            <a:srgbClr val="86FFF1"/>
          </a:solid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300" b="0" i="0" u="none" strike="noStrike" cap="none">
                <a:solidFill>
                  <a:srgbClr val="595959"/>
                </a:solidFill>
                <a:latin typeface="Rokkitt"/>
                <a:ea typeface="Rokkitt"/>
                <a:cs typeface="Rokkitt"/>
                <a:sym typeface="Rokkitt"/>
              </a:rPr>
              <a:t>Or REDOX indicator:</a:t>
            </a:r>
          </a:p>
        </p:txBody>
      </p:sp>
      <p:pic>
        <p:nvPicPr>
          <p:cNvPr id="2201" name="Shape 2201" descr="http://chemwiki.ucdavis.edu/@api/deki/files/12553/=Figure9.39.jpg?revision=1"/>
          <p:cNvPicPr preferRelativeResize="0"/>
          <p:nvPr/>
        </p:nvPicPr>
        <p:blipFill rotWithShape="1">
          <a:blip r:embed="rId7">
            <a:alphaModFix/>
          </a:blip>
          <a:srcRect/>
          <a:stretch/>
        </p:blipFill>
        <p:spPr>
          <a:xfrm>
            <a:off x="196726" y="1717315"/>
            <a:ext cx="2111724" cy="2517970"/>
          </a:xfrm>
          <a:prstGeom prst="rect">
            <a:avLst/>
          </a:prstGeom>
          <a:noFill/>
          <a:ln w="9525" cap="flat" cmpd="sng">
            <a:solidFill>
              <a:schemeClr val="accent1"/>
            </a:solidFill>
            <a:prstDash val="solid"/>
            <a:round/>
            <a:headEnd type="none" w="med" len="med"/>
            <a:tailEnd type="none" w="med" len="med"/>
          </a:ln>
        </p:spPr>
      </p:pic>
      <p:sp>
        <p:nvSpPr>
          <p:cNvPr id="2202" name="Shape 2202"/>
          <p:cNvSpPr txBox="1">
            <a:spLocks noGrp="1"/>
          </p:cNvSpPr>
          <p:nvPr>
            <p:ph type="body" idx="2"/>
          </p:nvPr>
        </p:nvSpPr>
        <p:spPr>
          <a:xfrm>
            <a:off x="357017" y="1047536"/>
            <a:ext cx="1682030" cy="669101"/>
          </a:xfrm>
          <a:prstGeom prst="rect">
            <a:avLst/>
          </a:prstGeom>
          <a:solidFill>
            <a:srgbClr val="86FFF1"/>
          </a:solidFill>
          <a:ln>
            <a:noFill/>
          </a:ln>
        </p:spPr>
        <p:txBody>
          <a:bodyPr lIns="91425" tIns="45700" rIns="91425" bIns="45700" anchor="t" anchorCtr="0">
            <a:noAutofit/>
          </a:bodyPr>
          <a:lstStyle/>
          <a:p>
            <a:pPr marL="228600" marR="0" lvl="0" indent="-228600" algn="l" rtl="0">
              <a:lnSpc>
                <a:spcPct val="80000"/>
              </a:lnSpc>
              <a:spcBef>
                <a:spcPts val="0"/>
              </a:spcBef>
              <a:buClr>
                <a:schemeClr val="accent1"/>
              </a:buClr>
              <a:buSzPct val="72692"/>
              <a:buFont typeface="Noto Sans Symbols"/>
              <a:buChar char="■"/>
            </a:pPr>
            <a:r>
              <a:rPr lang="en-US" sz="1260" b="0" i="0" u="none" strike="noStrike" cap="none">
                <a:solidFill>
                  <a:srgbClr val="595959"/>
                </a:solidFill>
                <a:latin typeface="Rokkitt"/>
                <a:ea typeface="Rokkitt"/>
                <a:cs typeface="Rokkitt"/>
                <a:sym typeface="Rokkitt"/>
              </a:rPr>
              <a:t>Endpoint can be determined by potentiometer:</a:t>
            </a:r>
          </a:p>
        </p:txBody>
      </p:sp>
      <p:pic>
        <p:nvPicPr>
          <p:cNvPr id="2203" name="Shape 2203" descr="http://www.dlt.ncssm.edu/tiger/diagrams/electrochem/RedoxTitrationSetup.jpg"/>
          <p:cNvPicPr preferRelativeResize="0"/>
          <p:nvPr/>
        </p:nvPicPr>
        <p:blipFill rotWithShape="1">
          <a:blip r:embed="rId8">
            <a:alphaModFix/>
          </a:blip>
          <a:srcRect/>
          <a:stretch/>
        </p:blipFill>
        <p:spPr>
          <a:xfrm>
            <a:off x="196726" y="1717314"/>
            <a:ext cx="2249019" cy="2998691"/>
          </a:xfrm>
          <a:prstGeom prst="rect">
            <a:avLst/>
          </a:prstGeom>
          <a:noFill/>
          <a:ln>
            <a:noFill/>
          </a:ln>
        </p:spPr>
      </p:pic>
      <p:pic>
        <p:nvPicPr>
          <p:cNvPr id="2204" name="Shape 2204" descr="Difference Between Acid-Base Titration and Redox Titration - infographic"/>
          <p:cNvPicPr preferRelativeResize="0"/>
          <p:nvPr/>
        </p:nvPicPr>
        <p:blipFill rotWithShape="1">
          <a:blip r:embed="rId9">
            <a:alphaModFix/>
          </a:blip>
          <a:srcRect/>
          <a:stretch/>
        </p:blipFill>
        <p:spPr>
          <a:xfrm>
            <a:off x="0" y="1047536"/>
            <a:ext cx="2768784" cy="4939435"/>
          </a:xfrm>
          <a:prstGeom prst="rect">
            <a:avLst/>
          </a:prstGeom>
          <a:noFill/>
          <a:ln>
            <a:noFill/>
          </a:ln>
        </p:spPr>
      </p:pic>
      <p:pic>
        <p:nvPicPr>
          <p:cNvPr id="2205" name="Shape 2205" descr="http://staff.buffalostate.edu/nazareay/che112/Mno4.gif"/>
          <p:cNvPicPr preferRelativeResize="0"/>
          <p:nvPr/>
        </p:nvPicPr>
        <p:blipFill rotWithShape="1">
          <a:blip r:embed="rId10">
            <a:alphaModFix/>
          </a:blip>
          <a:srcRect/>
          <a:stretch/>
        </p:blipFill>
        <p:spPr>
          <a:xfrm>
            <a:off x="5047062" y="3699537"/>
            <a:ext cx="1511299" cy="1554479"/>
          </a:xfrm>
          <a:prstGeom prst="rect">
            <a:avLst/>
          </a:prstGeom>
          <a:noFill/>
          <a:ln w="19050" cap="flat" cmpd="sng">
            <a:solidFill>
              <a:srgbClr val="9775A7"/>
            </a:solidFill>
            <a:prstDash val="solid"/>
            <a:round/>
            <a:headEnd type="none" w="med" len="med"/>
            <a:tailEnd type="none" w="med" len="med"/>
          </a:ln>
        </p:spPr>
      </p:pic>
      <p:sp>
        <p:nvSpPr>
          <p:cNvPr id="2206" name="Shape 2206"/>
          <p:cNvSpPr txBox="1"/>
          <p:nvPr/>
        </p:nvSpPr>
        <p:spPr>
          <a:xfrm>
            <a:off x="4947910" y="5343182"/>
            <a:ext cx="4096934" cy="738664"/>
          </a:xfrm>
          <a:prstGeom prst="rect">
            <a:avLst/>
          </a:prstGeom>
          <a:solidFill>
            <a:srgbClr val="E6DEEA"/>
          </a:solid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Done when the endpoint can be hard to ID – add an excess, and then back titrate to determine how much is in excess</a:t>
            </a:r>
          </a:p>
        </p:txBody>
      </p:sp>
      <p:sp>
        <p:nvSpPr>
          <p:cNvPr id="2207" name="Shape 2207"/>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1"/>
              </a:rPr>
              <a:t>Source 1</a:t>
            </a:r>
          </a:p>
        </p:txBody>
      </p:sp>
      <p:sp>
        <p:nvSpPr>
          <p:cNvPr id="2208" name="Shape 2208"/>
          <p:cNvSpPr txBox="1"/>
          <p:nvPr/>
        </p:nvSpPr>
        <p:spPr>
          <a:xfrm>
            <a:off x="8144771" y="1912165"/>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2"/>
              </a:rPr>
              <a:t>Video</a:t>
            </a:r>
          </a:p>
        </p:txBody>
      </p:sp>
      <p:sp>
        <p:nvSpPr>
          <p:cNvPr id="2209" name="Shape 2209"/>
          <p:cNvSpPr txBox="1"/>
          <p:nvPr/>
        </p:nvSpPr>
        <p:spPr>
          <a:xfrm>
            <a:off x="7651057" y="2226905"/>
            <a:ext cx="138867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3"/>
              </a:rPr>
              <a:t>Virtual Lab</a:t>
            </a:r>
          </a:p>
        </p:txBody>
      </p:sp>
      <p:pic>
        <p:nvPicPr>
          <p:cNvPr id="2210" name="Shape 2210" descr="http://staff.buffalostate.edu/nazareay/che112/Cro4.gif"/>
          <p:cNvPicPr preferRelativeResize="0"/>
          <p:nvPr/>
        </p:nvPicPr>
        <p:blipFill rotWithShape="1">
          <a:blip r:embed="rId14">
            <a:alphaModFix/>
          </a:blip>
          <a:srcRect/>
          <a:stretch/>
        </p:blipFill>
        <p:spPr>
          <a:xfrm>
            <a:off x="6748220" y="3694694"/>
            <a:ext cx="1625599" cy="1548497"/>
          </a:xfrm>
          <a:prstGeom prst="rect">
            <a:avLst/>
          </a:prstGeom>
          <a:noFill/>
          <a:ln w="9525" cap="flat" cmpd="sng">
            <a:solidFill>
              <a:srgbClr val="9775A7"/>
            </a:solidFill>
            <a:prstDash val="solid"/>
            <a:round/>
            <a:headEnd type="none" w="med" len="med"/>
            <a:tailEnd type="none" w="med" len="med"/>
          </a:ln>
        </p:spPr>
      </p:pic>
      <p:sp>
        <p:nvSpPr>
          <p:cNvPr id="2211" name="Shape 2211"/>
          <p:cNvSpPr txBox="1"/>
          <p:nvPr/>
        </p:nvSpPr>
        <p:spPr>
          <a:xfrm>
            <a:off x="8372303" y="4977019"/>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kkitt"/>
                <a:ea typeface="Rokkitt"/>
                <a:cs typeface="Rokkitt"/>
                <a:sym typeface="Rokkitt"/>
                <a:hlinkClick r:id="rId15"/>
              </a:rPr>
              <a:t>Source</a:t>
            </a:r>
          </a:p>
        </p:txBody>
      </p:sp>
      <p:pic>
        <p:nvPicPr>
          <p:cNvPr id="2212" name="Shape 2212" descr="http://chubbyrevision.weebly.com/uploads/1/0/5/8/10584247/961754646_orig.jpg"/>
          <p:cNvPicPr preferRelativeResize="0"/>
          <p:nvPr/>
        </p:nvPicPr>
        <p:blipFill rotWithShape="1">
          <a:blip r:embed="rId16">
            <a:alphaModFix/>
          </a:blip>
          <a:srcRect/>
          <a:stretch/>
        </p:blipFill>
        <p:spPr>
          <a:xfrm>
            <a:off x="5861280" y="160900"/>
            <a:ext cx="2074317" cy="1555737"/>
          </a:xfrm>
          <a:prstGeom prst="rect">
            <a:avLst/>
          </a:prstGeom>
          <a:noFill/>
          <a:ln>
            <a:noFill/>
          </a:ln>
        </p:spPr>
      </p:pic>
      <p:sp>
        <p:nvSpPr>
          <p:cNvPr id="2213" name="Shape 2213"/>
          <p:cNvSpPr txBox="1"/>
          <p:nvPr/>
        </p:nvSpPr>
        <p:spPr>
          <a:xfrm>
            <a:off x="3302757" y="6066787"/>
            <a:ext cx="5841238" cy="807913"/>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p>
          <a:p>
            <a:pPr marL="0" marR="0" lvl="0" indent="0" algn="l" rtl="0">
              <a:spcBef>
                <a:spcPts val="0"/>
              </a:spcBef>
              <a:buSzPct val="25000"/>
              <a:buNone/>
            </a:pPr>
            <a:r>
              <a:rPr lang="en-US" sz="900">
                <a:solidFill>
                  <a:schemeClr val="dk1"/>
                </a:solidFill>
                <a:latin typeface="Rokkitt"/>
                <a:ea typeface="Rokkitt"/>
                <a:cs typeface="Rokkitt"/>
                <a:sym typeface="Rokkitt"/>
              </a:rPr>
              <a:t>LO 1.20: The student can design, and/or interpret data from, an experiment that uses titration to determine the concentration of an analyte in a solution. </a:t>
            </a:r>
          </a:p>
          <a:p>
            <a:pPr marL="0" marR="0" lvl="0" indent="0" algn="l" rtl="0">
              <a:spcBef>
                <a:spcPts val="0"/>
              </a:spcBef>
              <a:buSzPct val="25000"/>
              <a:buNone/>
            </a:pPr>
            <a:r>
              <a:rPr lang="en-US" sz="900">
                <a:solidFill>
                  <a:schemeClr val="dk1"/>
                </a:solidFill>
                <a:latin typeface="Rokkitt"/>
                <a:ea typeface="Rokkitt"/>
                <a:cs typeface="Rokkitt"/>
                <a:sym typeface="Rokkitt"/>
              </a:rPr>
              <a:t>LO 3.9: The student is able to design and/or interpret the results of an experiment involving a redox titration. </a:t>
            </a:r>
          </a:p>
        </p:txBody>
      </p:sp>
      <p:sp>
        <p:nvSpPr>
          <p:cNvPr id="2214" name="Shape 2214"/>
          <p:cNvSpPr txBox="1"/>
          <p:nvPr/>
        </p:nvSpPr>
        <p:spPr>
          <a:xfrm>
            <a:off x="0" y="6078455"/>
            <a:ext cx="3302758" cy="784830"/>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4.2 The student can </a:t>
            </a:r>
            <a:r>
              <a:rPr lang="en-US" sz="900" b="0" i="1" u="none" strike="noStrike" cap="none">
                <a:solidFill>
                  <a:schemeClr val="dk1"/>
                </a:solidFill>
                <a:latin typeface="Rokkitt"/>
                <a:ea typeface="Rokkitt"/>
                <a:cs typeface="Rokkitt"/>
                <a:sym typeface="Rokkitt"/>
              </a:rPr>
              <a:t>design a plan </a:t>
            </a:r>
            <a:r>
              <a:rPr lang="en-US" sz="900" b="0" i="0" u="none" strike="noStrike" cap="none">
                <a:solidFill>
                  <a:schemeClr val="dk1"/>
                </a:solidFill>
                <a:latin typeface="Rokkitt"/>
                <a:ea typeface="Rokkitt"/>
                <a:cs typeface="Rokkitt"/>
                <a:sym typeface="Rokkitt"/>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5.1 The student can </a:t>
            </a:r>
            <a:r>
              <a:rPr lang="en-US" sz="900" b="0" i="1" u="none" strike="noStrike" cap="none">
                <a:solidFill>
                  <a:schemeClr val="dk1"/>
                </a:solidFill>
                <a:latin typeface="Rokkitt"/>
                <a:ea typeface="Rokkitt"/>
                <a:cs typeface="Rokkitt"/>
                <a:sym typeface="Rokkitt"/>
              </a:rPr>
              <a:t>analyze data </a:t>
            </a:r>
            <a:r>
              <a:rPr lang="en-US" sz="900" b="0" i="0" u="none" strike="noStrike" cap="none">
                <a:solidFill>
                  <a:schemeClr val="dk1"/>
                </a:solidFill>
                <a:latin typeface="Rokkitt"/>
                <a:ea typeface="Rokkitt"/>
                <a:cs typeface="Rokkitt"/>
                <a:sym typeface="Rokkitt"/>
              </a:rPr>
              <a:t>to identify patterns or relationships.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204"/>
                                        </p:tgtEl>
                                      </p:cBhvr>
                                    </p:animEffect>
                                    <p:set>
                                      <p:cBhvr>
                                        <p:cTn id="7" dur="1" fill="hold">
                                          <p:stCondLst>
                                            <p:cond delay="1000"/>
                                          </p:stCondLst>
                                        </p:cTn>
                                        <p:tgtEl>
                                          <p:spTgt spid="22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203"/>
                                        </p:tgtEl>
                                      </p:cBhvr>
                                    </p:animEffect>
                                    <p:set>
                                      <p:cBhvr>
                                        <p:cTn id="12" dur="1" fill="hold">
                                          <p:stCondLst>
                                            <p:cond delay="2000"/>
                                          </p:stCondLst>
                                        </p:cTn>
                                        <p:tgtEl>
                                          <p:spTgt spid="220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2202">
                                            <p:txEl>
                                              <p:pRg st="0" end="0"/>
                                            </p:txEl>
                                          </p:spTgt>
                                        </p:tgtEl>
                                      </p:cBhvr>
                                    </p:animEffect>
                                    <p:set>
                                      <p:cBhvr>
                                        <p:cTn id="15" dur="1" fill="hold">
                                          <p:stCondLst>
                                            <p:cond delay="2000"/>
                                          </p:stCondLst>
                                        </p:cTn>
                                        <p:tgtEl>
                                          <p:spTgt spid="2202">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2201"/>
                                        </p:tgtEl>
                                      </p:cBhvr>
                                    </p:animEffect>
                                    <p:set>
                                      <p:cBhvr>
                                        <p:cTn id="20" dur="1" fill="hold">
                                          <p:stCondLst>
                                            <p:cond delay="2000"/>
                                          </p:stCondLst>
                                        </p:cTn>
                                        <p:tgtEl>
                                          <p:spTgt spid="220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2200">
                                            <p:txEl>
                                              <p:pRg st="0" end="0"/>
                                            </p:txEl>
                                          </p:spTgt>
                                        </p:tgtEl>
                                      </p:cBhvr>
                                    </p:animEffect>
                                    <p:set>
                                      <p:cBhvr>
                                        <p:cTn id="23" dur="1" fill="hold">
                                          <p:stCondLst>
                                            <p:cond delay="2000"/>
                                          </p:stCondLst>
                                        </p:cTn>
                                        <p:tgtEl>
                                          <p:spTgt spid="220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sp>
        <p:nvSpPr>
          <p:cNvPr id="2219" name="Shape 2219"/>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Kinetics</a:t>
            </a:r>
          </a:p>
        </p:txBody>
      </p:sp>
      <p:sp>
        <p:nvSpPr>
          <p:cNvPr id="2220" name="Shape 2220"/>
          <p:cNvSpPr txBox="1">
            <a:spLocks noGrp="1"/>
          </p:cNvSpPr>
          <p:nvPr>
            <p:ph type="body" idx="1"/>
          </p:nvPr>
        </p:nvSpPr>
        <p:spPr>
          <a:xfrm>
            <a:off x="498518" y="1101687"/>
            <a:ext cx="3657600" cy="4826600"/>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Using Spectrometry:</a:t>
            </a: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kkitt"/>
              <a:ea typeface="Rokkitt"/>
              <a:cs typeface="Rokkitt"/>
              <a:sym typeface="Rokkitt"/>
            </a:endParaRP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kkitt"/>
              <a:ea typeface="Rokkitt"/>
              <a:cs typeface="Rokkitt"/>
              <a:sym typeface="Rokkitt"/>
            </a:endParaRP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kkitt"/>
              <a:ea typeface="Rokkitt"/>
              <a:cs typeface="Rokkitt"/>
              <a:sym typeface="Rokkitt"/>
            </a:endParaRPr>
          </a:p>
          <a:p>
            <a:pPr marL="228600" marR="0" lvl="0" indent="-228600" algn="l" rtl="0">
              <a:lnSpc>
                <a:spcPct val="8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Data:</a:t>
            </a: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kkitt"/>
              <a:ea typeface="Rokkitt"/>
              <a:cs typeface="Rokkitt"/>
              <a:sym typeface="Rokkitt"/>
            </a:endParaRP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kkitt"/>
              <a:ea typeface="Rokkitt"/>
              <a:cs typeface="Rokkitt"/>
              <a:sym typeface="Rokkitt"/>
            </a:endParaRPr>
          </a:p>
          <a:p>
            <a:pPr marL="228600" marR="0" lvl="0" indent="-228600" algn="l" rtl="0">
              <a:lnSpc>
                <a:spcPct val="80000"/>
              </a:lnSpc>
              <a:spcBef>
                <a:spcPts val="2000"/>
              </a:spcBef>
              <a:spcAft>
                <a:spcPts val="0"/>
              </a:spcAft>
              <a:buClr>
                <a:schemeClr val="accent1"/>
              </a:buClr>
              <a:buSzPct val="25000"/>
              <a:buFont typeface="Noto Sans Symbols"/>
              <a:buNone/>
            </a:pPr>
            <a:endParaRPr sz="1530" b="0" i="0" u="none" strike="noStrike" cap="none">
              <a:solidFill>
                <a:srgbClr val="595959"/>
              </a:solidFill>
              <a:latin typeface="Rokkitt"/>
              <a:ea typeface="Rokkitt"/>
              <a:cs typeface="Rokkitt"/>
              <a:sym typeface="Rokkitt"/>
            </a:endParaRPr>
          </a:p>
          <a:p>
            <a:pPr marL="457200" marR="0" lvl="1" indent="-228600" algn="l" rtl="0">
              <a:lnSpc>
                <a:spcPct val="8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kkitt"/>
                <a:ea typeface="Rokkitt"/>
                <a:cs typeface="Rokkitt"/>
                <a:sym typeface="Rokkitt"/>
              </a:rPr>
              <a:t>Analysis </a:t>
            </a:r>
          </a:p>
          <a:p>
            <a:pPr marL="685800" marR="0" lvl="2" indent="-228600" algn="l" rtl="0">
              <a:lnSpc>
                <a:spcPct val="80000"/>
              </a:lnSpc>
              <a:spcBef>
                <a:spcPts val="6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rate law from straight-line graph</a:t>
            </a:r>
          </a:p>
          <a:p>
            <a:pPr marL="685800" marR="0" lvl="2" indent="-228600" algn="l" rtl="0">
              <a:lnSpc>
                <a:spcPct val="80000"/>
              </a:lnSpc>
              <a:spcBef>
                <a:spcPts val="6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k from integrated rate law</a:t>
            </a:r>
          </a:p>
          <a:p>
            <a:pPr marL="685800" marR="0" lvl="2" indent="-228600" algn="l" rtl="0">
              <a:lnSpc>
                <a:spcPct val="80000"/>
              </a:lnSpc>
              <a:spcBef>
                <a:spcPts val="6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E</a:t>
            </a:r>
            <a:r>
              <a:rPr lang="en-US" sz="1530" b="0" i="0" u="none" strike="noStrike" cap="none" baseline="-25000">
                <a:solidFill>
                  <a:srgbClr val="595959"/>
                </a:solidFill>
                <a:latin typeface="Rokkitt"/>
                <a:ea typeface="Rokkitt"/>
                <a:cs typeface="Rokkitt"/>
                <a:sym typeface="Rokkitt"/>
              </a:rPr>
              <a:t>a</a:t>
            </a:r>
            <a:r>
              <a:rPr lang="en-US" sz="1530" b="0" i="0" u="none" strike="noStrike" cap="none">
                <a:solidFill>
                  <a:srgbClr val="595959"/>
                </a:solidFill>
                <a:latin typeface="Rokkitt"/>
                <a:ea typeface="Rokkitt"/>
                <a:cs typeface="Rokkitt"/>
                <a:sym typeface="Rokkitt"/>
              </a:rPr>
              <a:t> from Arrhenius Equation</a:t>
            </a:r>
          </a:p>
          <a:p>
            <a:pPr marL="228600" marR="0" lvl="0" indent="-228600" algn="l" rtl="0">
              <a:lnSpc>
                <a:spcPct val="80000"/>
              </a:lnSpc>
              <a:spcBef>
                <a:spcPts val="2000"/>
              </a:spcBef>
              <a:buClr>
                <a:schemeClr val="accent1"/>
              </a:buClr>
              <a:buSzPct val="76500"/>
              <a:buFont typeface="Noto Sans Symbols"/>
              <a:buNone/>
            </a:pPr>
            <a:endParaRPr sz="1530" b="0" i="0" u="none" strike="noStrike" cap="none">
              <a:solidFill>
                <a:srgbClr val="595959"/>
              </a:solidFill>
              <a:latin typeface="Rokkitt"/>
              <a:ea typeface="Rokkitt"/>
              <a:cs typeface="Rokkitt"/>
              <a:sym typeface="Rokkitt"/>
            </a:endParaRPr>
          </a:p>
        </p:txBody>
      </p:sp>
      <p:sp>
        <p:nvSpPr>
          <p:cNvPr id="2221" name="Shape 2221"/>
          <p:cNvSpPr txBox="1">
            <a:spLocks noGrp="1"/>
          </p:cNvSpPr>
          <p:nvPr>
            <p:ph type="body" idx="2"/>
          </p:nvPr>
        </p:nvSpPr>
        <p:spPr>
          <a:xfrm>
            <a:off x="4399878" y="1101687"/>
            <a:ext cx="3801782"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Clock Reactions</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Reactions that have a delayed physical change due to mechanism which only has a later step show color change</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Concentration vs. time data can be gathered </a:t>
            </a:r>
          </a:p>
          <a:p>
            <a:pPr marL="685800" marR="0" lvl="2" indent="-228600" algn="l" rtl="0">
              <a:spcBef>
                <a:spcPts val="600"/>
              </a:spcBef>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It is important that there is a relatively low [S</a:t>
            </a:r>
            <a:r>
              <a:rPr lang="en-US" sz="1400" b="0" i="0" u="none" strike="noStrike" cap="none" baseline="-25000">
                <a:solidFill>
                  <a:srgbClr val="595959"/>
                </a:solidFill>
                <a:latin typeface="Rokkitt"/>
                <a:ea typeface="Rokkitt"/>
                <a:cs typeface="Rokkitt"/>
                <a:sym typeface="Rokkitt"/>
              </a:rPr>
              <a:t>2</a:t>
            </a:r>
            <a:r>
              <a:rPr lang="en-US" sz="1400" b="0" i="0" u="none" strike="noStrike" cap="none">
                <a:solidFill>
                  <a:srgbClr val="595959"/>
                </a:solidFill>
                <a:latin typeface="Rokkitt"/>
                <a:ea typeface="Rokkitt"/>
                <a:cs typeface="Rokkitt"/>
                <a:sym typeface="Rokkitt"/>
              </a:rPr>
              <a:t>O</a:t>
            </a:r>
            <a:r>
              <a:rPr lang="en-US" sz="1400" b="0" i="0" u="none" strike="noStrike" cap="none" baseline="-25000">
                <a:solidFill>
                  <a:srgbClr val="595959"/>
                </a:solidFill>
                <a:latin typeface="Rokkitt"/>
                <a:ea typeface="Rokkitt"/>
                <a:cs typeface="Rokkitt"/>
                <a:sym typeface="Rokkitt"/>
              </a:rPr>
              <a:t>3</a:t>
            </a:r>
            <a:r>
              <a:rPr lang="en-US" sz="1400" b="0" i="0" u="none" strike="noStrike" cap="none" baseline="30000">
                <a:solidFill>
                  <a:srgbClr val="595959"/>
                </a:solidFill>
                <a:latin typeface="Rokkitt"/>
                <a:ea typeface="Rokkitt"/>
                <a:cs typeface="Rokkitt"/>
                <a:sym typeface="Rokkitt"/>
              </a:rPr>
              <a:t>-</a:t>
            </a:r>
            <a:r>
              <a:rPr lang="en-US" sz="1400" b="0" i="0" u="none" strike="noStrike" cap="none">
                <a:solidFill>
                  <a:srgbClr val="595959"/>
                </a:solidFill>
                <a:latin typeface="Rokkitt"/>
                <a:ea typeface="Rokkitt"/>
                <a:cs typeface="Rokkitt"/>
                <a:sym typeface="Rokkitt"/>
              </a:rPr>
              <a:t>] so that the I</a:t>
            </a:r>
            <a:r>
              <a:rPr lang="en-US" sz="1400" b="0" i="0" u="none" strike="noStrike" cap="none" baseline="-25000">
                <a:solidFill>
                  <a:srgbClr val="595959"/>
                </a:solidFill>
                <a:latin typeface="Rokkitt"/>
                <a:ea typeface="Rokkitt"/>
                <a:cs typeface="Rokkitt"/>
                <a:sym typeface="Rokkitt"/>
              </a:rPr>
              <a:t>3</a:t>
            </a:r>
            <a:r>
              <a:rPr lang="en-US" sz="1400" b="0" i="0" u="none" strike="noStrike" cap="none" baseline="30000">
                <a:solidFill>
                  <a:srgbClr val="595959"/>
                </a:solidFill>
                <a:latin typeface="Rokkitt"/>
                <a:ea typeface="Rokkitt"/>
                <a:cs typeface="Rokkitt"/>
                <a:sym typeface="Rokkitt"/>
              </a:rPr>
              <a:t>-</a:t>
            </a:r>
            <a:r>
              <a:rPr lang="en-US" sz="1400" b="0" i="0" u="none" strike="noStrike" cap="none">
                <a:solidFill>
                  <a:srgbClr val="595959"/>
                </a:solidFill>
                <a:latin typeface="Rokkitt"/>
                <a:ea typeface="Rokkitt"/>
                <a:cs typeface="Rokkitt"/>
                <a:sym typeface="Rokkitt"/>
              </a:rPr>
              <a:t> will accumulate and show the color change</a:t>
            </a:r>
          </a:p>
        </p:txBody>
      </p:sp>
      <p:sp>
        <p:nvSpPr>
          <p:cNvPr id="2222" name="Shape 2222"/>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 1</a:t>
            </a:r>
          </a:p>
        </p:txBody>
      </p:sp>
      <p:sp>
        <p:nvSpPr>
          <p:cNvPr id="2223" name="Shape 2223"/>
          <p:cNvSpPr txBox="1"/>
          <p:nvPr/>
        </p:nvSpPr>
        <p:spPr>
          <a:xfrm>
            <a:off x="7084707" y="-33051"/>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2224" name="Shape 2224"/>
          <p:cNvSpPr txBox="1"/>
          <p:nvPr/>
        </p:nvSpPr>
        <p:spPr>
          <a:xfrm>
            <a:off x="5431625" y="-22033"/>
            <a:ext cx="166409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Virtual Lab 2</a:t>
            </a:r>
          </a:p>
        </p:txBody>
      </p:sp>
      <p:pic>
        <p:nvPicPr>
          <p:cNvPr id="2225" name="Shape 2225" descr="http://docott.com/files.142/labs.exams/crystal.violet.pics/rxn.gif"/>
          <p:cNvPicPr preferRelativeResize="0"/>
          <p:nvPr/>
        </p:nvPicPr>
        <p:blipFill rotWithShape="1">
          <a:blip r:embed="rId6">
            <a:alphaModFix/>
          </a:blip>
          <a:srcRect/>
          <a:stretch/>
        </p:blipFill>
        <p:spPr>
          <a:xfrm>
            <a:off x="155573" y="1390884"/>
            <a:ext cx="3749040" cy="346167"/>
          </a:xfrm>
          <a:prstGeom prst="rect">
            <a:avLst/>
          </a:prstGeom>
          <a:noFill/>
          <a:ln>
            <a:noFill/>
          </a:ln>
        </p:spPr>
      </p:pic>
      <p:pic>
        <p:nvPicPr>
          <p:cNvPr id="2226" name="Shape 2226" descr="http://www.harpercollege.edu/tm-ps/chm/100/dgodambe/thedisk/kinetic/1a.jpg"/>
          <p:cNvPicPr preferRelativeResize="0"/>
          <p:nvPr/>
        </p:nvPicPr>
        <p:blipFill rotWithShape="1">
          <a:blip r:embed="rId7">
            <a:alphaModFix/>
          </a:blip>
          <a:srcRect/>
          <a:stretch/>
        </p:blipFill>
        <p:spPr>
          <a:xfrm>
            <a:off x="665110" y="1784122"/>
            <a:ext cx="2849270" cy="877206"/>
          </a:xfrm>
          <a:prstGeom prst="rect">
            <a:avLst/>
          </a:prstGeom>
          <a:noFill/>
          <a:ln>
            <a:noFill/>
          </a:ln>
        </p:spPr>
      </p:pic>
      <p:sp>
        <p:nvSpPr>
          <p:cNvPr id="2227" name="Shape 2227"/>
          <p:cNvSpPr txBox="1"/>
          <p:nvPr/>
        </p:nvSpPr>
        <p:spPr>
          <a:xfrm>
            <a:off x="-66005" y="2440991"/>
            <a:ext cx="859530" cy="29238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300" b="1">
                <a:solidFill>
                  <a:schemeClr val="dk1"/>
                </a:solidFill>
                <a:latin typeface="Rokkitt"/>
                <a:ea typeface="Rokkitt"/>
                <a:cs typeface="Rokkitt"/>
                <a:sym typeface="Rokkitt"/>
              </a:rPr>
              <a:t>Time (s)</a:t>
            </a:r>
          </a:p>
        </p:txBody>
      </p:sp>
      <p:grpSp>
        <p:nvGrpSpPr>
          <p:cNvPr id="2228" name="Shape 2228"/>
          <p:cNvGrpSpPr/>
          <p:nvPr/>
        </p:nvGrpSpPr>
        <p:grpSpPr>
          <a:xfrm>
            <a:off x="-10291" y="3106757"/>
            <a:ext cx="4538948" cy="1344061"/>
            <a:chOff x="-10291" y="3040655"/>
            <a:chExt cx="4538948" cy="1344061"/>
          </a:xfrm>
        </p:grpSpPr>
        <p:pic>
          <p:nvPicPr>
            <p:cNvPr id="2229" name="Shape 2229" descr="http://webpages.sou.edu/~chapman/Ch206/kineticszero.gif"/>
            <p:cNvPicPr preferRelativeResize="0"/>
            <p:nvPr/>
          </p:nvPicPr>
          <p:blipFill rotWithShape="1">
            <a:blip r:embed="rId8">
              <a:alphaModFix/>
            </a:blip>
            <a:srcRect/>
            <a:stretch/>
          </p:blipFill>
          <p:spPr>
            <a:xfrm>
              <a:off x="-10291" y="3040656"/>
              <a:ext cx="1585282" cy="1344060"/>
            </a:xfrm>
            <a:prstGeom prst="rect">
              <a:avLst/>
            </a:prstGeom>
            <a:noFill/>
            <a:ln>
              <a:noFill/>
            </a:ln>
          </p:spPr>
        </p:pic>
        <p:pic>
          <p:nvPicPr>
            <p:cNvPr id="2230" name="Shape 2230" descr="http://webpages.sou.edu/~chapman/Ch206/kineticsfirst.gif"/>
            <p:cNvPicPr preferRelativeResize="0"/>
            <p:nvPr/>
          </p:nvPicPr>
          <p:blipFill rotWithShape="1">
            <a:blip r:embed="rId9">
              <a:alphaModFix/>
            </a:blip>
            <a:srcRect/>
            <a:stretch/>
          </p:blipFill>
          <p:spPr>
            <a:xfrm>
              <a:off x="1534569" y="3040655"/>
              <a:ext cx="1533730" cy="1344060"/>
            </a:xfrm>
            <a:prstGeom prst="rect">
              <a:avLst/>
            </a:prstGeom>
            <a:noFill/>
            <a:ln>
              <a:noFill/>
            </a:ln>
          </p:spPr>
        </p:pic>
        <p:pic>
          <p:nvPicPr>
            <p:cNvPr id="2231" name="Shape 2231" descr="http://webpages.sou.edu/~chapman/Ch206/kineticsecond.gif"/>
            <p:cNvPicPr preferRelativeResize="0"/>
            <p:nvPr/>
          </p:nvPicPr>
          <p:blipFill rotWithShape="1">
            <a:blip r:embed="rId10">
              <a:alphaModFix/>
            </a:blip>
            <a:srcRect/>
            <a:stretch/>
          </p:blipFill>
          <p:spPr>
            <a:xfrm>
              <a:off x="3068300" y="3040656"/>
              <a:ext cx="1460355" cy="1344060"/>
            </a:xfrm>
            <a:prstGeom prst="rect">
              <a:avLst/>
            </a:prstGeom>
            <a:noFill/>
            <a:ln>
              <a:noFill/>
            </a:ln>
          </p:spPr>
        </p:pic>
      </p:grpSp>
      <p:sp>
        <p:nvSpPr>
          <p:cNvPr id="2232" name="Shape 2232"/>
          <p:cNvSpPr txBox="1"/>
          <p:nvPr/>
        </p:nvSpPr>
        <p:spPr>
          <a:xfrm>
            <a:off x="4399878" y="5928287"/>
            <a:ext cx="4747425" cy="923329"/>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r>
              <a:rPr lang="en-US" sz="900">
                <a:solidFill>
                  <a:schemeClr val="dk1"/>
                </a:solidFill>
                <a:latin typeface="Rokkitt"/>
                <a:ea typeface="Rokkitt"/>
                <a:cs typeface="Rokkitt"/>
                <a:sym typeface="Rokkitt"/>
              </a:rPr>
              <a:t> </a:t>
            </a:r>
          </a:p>
          <a:p>
            <a:pPr marL="0" marR="0" lvl="0" indent="0" algn="l" rtl="0">
              <a:spcBef>
                <a:spcPts val="0"/>
              </a:spcBef>
              <a:buSzPct val="25000"/>
              <a:buNone/>
            </a:pPr>
            <a:r>
              <a:rPr lang="en-US" sz="900">
                <a:solidFill>
                  <a:schemeClr val="dk1"/>
                </a:solidFill>
                <a:latin typeface="Rokkitt"/>
                <a:ea typeface="Rokkitt"/>
                <a:cs typeface="Rokkitt"/>
                <a:sym typeface="Rokkitt"/>
              </a:rPr>
              <a:t>LO 4.2: The student is able to analyze concentration vs. time data to determine the rate law for a zeroth-, first-, or second-order reaction. </a:t>
            </a:r>
          </a:p>
          <a:p>
            <a:pPr marL="0" marR="0" lvl="0" indent="0" algn="l" rtl="0">
              <a:spcBef>
                <a:spcPts val="0"/>
              </a:spcBef>
              <a:buSzPct val="25000"/>
              <a:buNone/>
            </a:pPr>
            <a:r>
              <a:rPr lang="en-US" sz="900">
                <a:solidFill>
                  <a:schemeClr val="dk1"/>
                </a:solidFill>
                <a:latin typeface="Rokkitt"/>
                <a:ea typeface="Rokkitt"/>
                <a:cs typeface="Rokkitt"/>
                <a:sym typeface="Rokkitt"/>
              </a:rPr>
              <a:t>LO 4.3: The student is able to connect the half-life of a reaction to the rate constant of a first-order reaction and justify the use of this relation in terms of the reaction being a first-order reaction. </a:t>
            </a:r>
          </a:p>
        </p:txBody>
      </p:sp>
      <p:sp>
        <p:nvSpPr>
          <p:cNvPr id="2233" name="Shape 2233"/>
          <p:cNvSpPr txBox="1"/>
          <p:nvPr/>
        </p:nvSpPr>
        <p:spPr>
          <a:xfrm>
            <a:off x="0" y="5928287"/>
            <a:ext cx="4399878" cy="923329"/>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2.1 The student can </a:t>
            </a:r>
            <a:r>
              <a:rPr lang="en-US" sz="900" b="0" i="1" u="none" strike="noStrike" cap="none">
                <a:solidFill>
                  <a:schemeClr val="dk1"/>
                </a:solidFill>
                <a:latin typeface="Rokkitt"/>
                <a:ea typeface="Rokkitt"/>
                <a:cs typeface="Rokkitt"/>
                <a:sym typeface="Rokkitt"/>
              </a:rPr>
              <a:t>justify the selection of a mathematical routine </a:t>
            </a:r>
            <a:r>
              <a:rPr lang="en-US" sz="900" b="0" i="0" u="none" strike="noStrike" cap="none">
                <a:solidFill>
                  <a:schemeClr val="dk1"/>
                </a:solidFill>
                <a:latin typeface="Rokkitt"/>
                <a:ea typeface="Rokkitt"/>
                <a:cs typeface="Rokkitt"/>
                <a:sym typeface="Rokkitt"/>
              </a:rPr>
              <a:t>to solve problems.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2.2 The student can </a:t>
            </a:r>
            <a:r>
              <a:rPr lang="en-US" sz="900" b="0" i="1" u="none" strike="noStrike" cap="none">
                <a:solidFill>
                  <a:schemeClr val="dk1"/>
                </a:solidFill>
                <a:latin typeface="Rokkitt"/>
                <a:ea typeface="Rokkitt"/>
                <a:cs typeface="Rokkitt"/>
                <a:sym typeface="Rokkitt"/>
              </a:rPr>
              <a:t>apply mathematical routines </a:t>
            </a:r>
            <a:r>
              <a:rPr lang="en-US" sz="900" b="0" i="0" u="none" strike="noStrike" cap="none">
                <a:solidFill>
                  <a:schemeClr val="dk1"/>
                </a:solidFill>
                <a:latin typeface="Rokkitt"/>
                <a:ea typeface="Rokkitt"/>
                <a:cs typeface="Rokkitt"/>
                <a:sym typeface="Rokkitt"/>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5.1 The student can </a:t>
            </a:r>
            <a:r>
              <a:rPr lang="en-US" sz="900" b="0" i="1" u="none" strike="noStrike" cap="none">
                <a:solidFill>
                  <a:schemeClr val="dk1"/>
                </a:solidFill>
                <a:latin typeface="Rokkitt"/>
                <a:ea typeface="Rokkitt"/>
                <a:cs typeface="Rokkitt"/>
                <a:sym typeface="Rokkitt"/>
              </a:rPr>
              <a:t>analyze data </a:t>
            </a:r>
            <a:r>
              <a:rPr lang="en-US" sz="900" b="0" i="0" u="none" strike="noStrike" cap="none">
                <a:solidFill>
                  <a:schemeClr val="dk1"/>
                </a:solidFill>
                <a:latin typeface="Rokkitt"/>
                <a:ea typeface="Rokkitt"/>
                <a:cs typeface="Rokkitt"/>
                <a:sym typeface="Rokkitt"/>
              </a:rPr>
              <a:t>to identify patterns or relationships.</a:t>
            </a:r>
          </a:p>
        </p:txBody>
      </p:sp>
      <p:pic>
        <p:nvPicPr>
          <p:cNvPr id="2234" name="Shape 2234" descr="http://2.bp.blogspot.com/-j8EwqHPyVms/TebknGrgvYI/AAAAAAAAJZ0/RwKLBkV1MFk/s1600/iodine+clock.jpg"/>
          <p:cNvPicPr preferRelativeResize="0"/>
          <p:nvPr/>
        </p:nvPicPr>
        <p:blipFill rotWithShape="1">
          <a:blip r:embed="rId11">
            <a:alphaModFix/>
          </a:blip>
          <a:srcRect/>
          <a:stretch/>
        </p:blipFill>
        <p:spPr>
          <a:xfrm>
            <a:off x="4814373" y="4136955"/>
            <a:ext cx="3878443" cy="1216217"/>
          </a:xfrm>
          <a:prstGeom prst="rect">
            <a:avLst/>
          </a:prstGeom>
          <a:noFill/>
          <a:ln>
            <a:noFill/>
          </a:ln>
        </p:spPr>
      </p:pic>
      <p:sp>
        <p:nvSpPr>
          <p:cNvPr id="2235" name="Shape 2235"/>
          <p:cNvSpPr txBox="1"/>
          <p:nvPr/>
        </p:nvSpPr>
        <p:spPr>
          <a:xfrm>
            <a:off x="3880692" y="-22033"/>
            <a:ext cx="155093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12"/>
              </a:rPr>
              <a:t>Virtual Lab 1</a:t>
            </a:r>
          </a:p>
        </p:txBody>
      </p:sp>
      <p:graphicFrame>
        <p:nvGraphicFramePr>
          <p:cNvPr id="2236" name="Shape 2236"/>
          <p:cNvGraphicFramePr/>
          <p:nvPr/>
        </p:nvGraphicFramePr>
        <p:xfrm>
          <a:off x="0" y="3040655"/>
          <a:ext cx="3000000" cy="3000000"/>
        </p:xfrm>
        <a:graphic>
          <a:graphicData uri="http://schemas.openxmlformats.org/drawingml/2006/table">
            <a:tbl>
              <a:tblPr firstRow="1" bandRow="1">
                <a:noFill/>
                <a:tableStyleId>{1A6FC3C2-D3A7-49DA-A32B-A970C30729E0}</a:tableStyleId>
              </a:tblPr>
              <a:tblGrid>
                <a:gridCol w="1524000"/>
                <a:gridCol w="1524000"/>
                <a:gridCol w="1524000"/>
              </a:tblGrid>
              <a:tr h="182875">
                <a:tc>
                  <a:txBody>
                    <a:bodyPr/>
                    <a:lstStyle/>
                    <a:p>
                      <a:pPr marL="0" marR="0" lvl="0" indent="0" algn="l" rtl="0">
                        <a:spcBef>
                          <a:spcPts val="0"/>
                        </a:spcBef>
                        <a:buSzPct val="25000"/>
                        <a:buNone/>
                      </a:pPr>
                      <a:r>
                        <a:rPr lang="en-US" sz="1050"/>
                        <a:t>Zero Order Plot</a:t>
                      </a:r>
                    </a:p>
                  </a:txBody>
                  <a:tcPr marL="91450" marR="91450" marT="45725" marB="45725"/>
                </a:tc>
                <a:tc>
                  <a:txBody>
                    <a:bodyPr/>
                    <a:lstStyle/>
                    <a:p>
                      <a:pPr marL="0" marR="0" lvl="0" indent="0" algn="l" rtl="0">
                        <a:spcBef>
                          <a:spcPts val="0"/>
                        </a:spcBef>
                        <a:buSzPct val="25000"/>
                        <a:buNone/>
                      </a:pPr>
                      <a:r>
                        <a:rPr lang="en-US" sz="1050"/>
                        <a:t>1</a:t>
                      </a:r>
                      <a:r>
                        <a:rPr lang="en-US" sz="1050" baseline="30000"/>
                        <a:t>st</a:t>
                      </a:r>
                      <a:r>
                        <a:rPr lang="en-US" sz="1050"/>
                        <a:t> Order Plot</a:t>
                      </a:r>
                    </a:p>
                  </a:txBody>
                  <a:tcPr marL="91450" marR="91450" marT="45725" marB="45725"/>
                </a:tc>
                <a:tc>
                  <a:txBody>
                    <a:bodyPr/>
                    <a:lstStyle/>
                    <a:p>
                      <a:pPr marL="0" marR="0" lvl="0" indent="0" algn="l" rtl="0">
                        <a:spcBef>
                          <a:spcPts val="0"/>
                        </a:spcBef>
                        <a:buSzPct val="25000"/>
                        <a:buNone/>
                      </a:pPr>
                      <a:r>
                        <a:rPr lang="en-US" sz="1050"/>
                        <a:t>2</a:t>
                      </a:r>
                      <a:r>
                        <a:rPr lang="en-US" sz="1050" baseline="30000"/>
                        <a:t>nd</a:t>
                      </a:r>
                      <a:r>
                        <a:rPr lang="en-US" sz="1050"/>
                        <a:t> Order Plot</a:t>
                      </a:r>
                    </a:p>
                  </a:txBody>
                  <a:tcPr marL="91450" marR="91450" marT="45725" marB="45725"/>
                </a:tc>
              </a:tr>
            </a:tbl>
          </a:graphicData>
        </a:graphic>
      </p:graphicFrame>
      <p:grpSp>
        <p:nvGrpSpPr>
          <p:cNvPr id="2237" name="Shape 2237"/>
          <p:cNvGrpSpPr/>
          <p:nvPr/>
        </p:nvGrpSpPr>
        <p:grpSpPr>
          <a:xfrm>
            <a:off x="4814375" y="4858789"/>
            <a:ext cx="3788463" cy="1053224"/>
            <a:chOff x="4814375" y="4324205"/>
            <a:chExt cx="3788463" cy="1053224"/>
          </a:xfrm>
        </p:grpSpPr>
        <p:sp>
          <p:nvSpPr>
            <p:cNvPr id="2238" name="Shape 2238"/>
            <p:cNvSpPr txBox="1"/>
            <p:nvPr/>
          </p:nvSpPr>
          <p:spPr>
            <a:xfrm>
              <a:off x="5305012" y="5008098"/>
              <a:ext cx="3297826" cy="369332"/>
            </a:xfrm>
            <a:prstGeom prst="rect">
              <a:avLst/>
            </a:prstGeom>
            <a:solidFill>
              <a:srgbClr val="002060"/>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Blue in the presence of starch</a:t>
              </a:r>
            </a:p>
          </p:txBody>
        </p:sp>
        <p:sp>
          <p:nvSpPr>
            <p:cNvPr id="2239" name="Shape 2239"/>
            <p:cNvSpPr/>
            <p:nvPr/>
          </p:nvSpPr>
          <p:spPr>
            <a:xfrm>
              <a:off x="4814375" y="4450817"/>
              <a:ext cx="404740" cy="791069"/>
            </a:xfrm>
            <a:prstGeom prst="curvedRightArrow">
              <a:avLst>
                <a:gd name="adj1" fmla="val 25000"/>
                <a:gd name="adj2" fmla="val 50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2240" name="Shape 2240"/>
            <p:cNvSpPr/>
            <p:nvPr/>
          </p:nvSpPr>
          <p:spPr>
            <a:xfrm>
              <a:off x="5219114" y="4324205"/>
              <a:ext cx="562707" cy="317277"/>
            </a:xfrm>
            <a:prstGeom prst="ellipse">
              <a:avLst/>
            </a:prstGeom>
            <a:noFill/>
            <a:ln w="38100" cap="flat" cmpd="sng">
              <a:solidFill>
                <a:srgbClr val="00206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grpSp>
      <p:grpSp>
        <p:nvGrpSpPr>
          <p:cNvPr id="2241" name="Shape 2241"/>
          <p:cNvGrpSpPr/>
          <p:nvPr/>
        </p:nvGrpSpPr>
        <p:grpSpPr>
          <a:xfrm>
            <a:off x="4528657" y="3292113"/>
            <a:ext cx="4548500" cy="2619898"/>
            <a:chOff x="4595500" y="3292114"/>
            <a:chExt cx="4548500" cy="2619898"/>
          </a:xfrm>
        </p:grpSpPr>
        <p:sp>
          <p:nvSpPr>
            <p:cNvPr id="2242" name="Shape 2242"/>
            <p:cNvSpPr/>
            <p:nvPr/>
          </p:nvSpPr>
          <p:spPr>
            <a:xfrm>
              <a:off x="4595500" y="3292114"/>
              <a:ext cx="4548500" cy="2619898"/>
            </a:xfrm>
            <a:prstGeom prst="rect">
              <a:avLst/>
            </a:prstGeom>
            <a:solidFill>
              <a:schemeClr val="lt1"/>
            </a:solidFill>
            <a:ln>
              <a:noFill/>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2243" name="Shape 2243" descr="http://interchemnet.um.maine.edu/data/images/iodine_graphic_rxn.jpg"/>
            <p:cNvPicPr preferRelativeResize="0"/>
            <p:nvPr/>
          </p:nvPicPr>
          <p:blipFill rotWithShape="1">
            <a:blip r:embed="rId13">
              <a:alphaModFix/>
            </a:blip>
            <a:srcRect/>
            <a:stretch/>
          </p:blipFill>
          <p:spPr>
            <a:xfrm>
              <a:off x="4595500" y="3349942"/>
              <a:ext cx="4548500" cy="2305284"/>
            </a:xfrm>
            <a:prstGeom prst="rect">
              <a:avLst/>
            </a:prstGeom>
            <a:noFill/>
            <a:ln>
              <a:noFill/>
            </a:ln>
          </p:spPr>
        </p:pic>
      </p:grpSp>
      <p:sp>
        <p:nvSpPr>
          <p:cNvPr id="2244" name="Shape 2244"/>
          <p:cNvSpPr/>
          <p:nvPr/>
        </p:nvSpPr>
        <p:spPr>
          <a:xfrm>
            <a:off x="-10291" y="928054"/>
            <a:ext cx="9039730" cy="500023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2245" name="Shape 2245"/>
          <p:cNvPicPr preferRelativeResize="0"/>
          <p:nvPr/>
        </p:nvPicPr>
        <p:blipFill rotWithShape="1">
          <a:blip r:embed="rId14">
            <a:alphaModFix/>
          </a:blip>
          <a:srcRect l="26966" t="27513" r="35333" b="39538"/>
          <a:stretch/>
        </p:blipFill>
        <p:spPr>
          <a:xfrm>
            <a:off x="175778" y="1071074"/>
            <a:ext cx="7564790" cy="3716900"/>
          </a:xfrm>
          <a:prstGeom prst="rect">
            <a:avLst/>
          </a:prstGeom>
          <a:noFill/>
          <a:ln>
            <a:noFill/>
          </a:ln>
        </p:spPr>
      </p:pic>
      <p:sp>
        <p:nvSpPr>
          <p:cNvPr id="2246" name="Shape 2246"/>
          <p:cNvSpPr/>
          <p:nvPr/>
        </p:nvSpPr>
        <p:spPr>
          <a:xfrm>
            <a:off x="488225" y="3929294"/>
            <a:ext cx="6935952" cy="838802"/>
          </a:xfrm>
          <a:prstGeom prst="roundRect">
            <a:avLst>
              <a:gd name="adj" fmla="val 16667"/>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241"/>
                                        </p:tgtEl>
                                      </p:cBhvr>
                                    </p:animEffect>
                                    <p:set>
                                      <p:cBhvr>
                                        <p:cTn id="7" dur="1" fill="hold">
                                          <p:stCondLst>
                                            <p:cond delay="2000"/>
                                          </p:stCondLst>
                                        </p:cTn>
                                        <p:tgtEl>
                                          <p:spTgt spid="2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250"/>
        <p:cNvGrpSpPr/>
        <p:nvPr/>
      </p:nvGrpSpPr>
      <p:grpSpPr>
        <a:xfrm>
          <a:off x="0" y="0"/>
          <a:ext cx="0" cy="0"/>
          <a:chOff x="0" y="0"/>
          <a:chExt cx="0" cy="0"/>
        </a:xfrm>
      </p:grpSpPr>
      <p:pic>
        <p:nvPicPr>
          <p:cNvPr id="2251" name="Shape 2251" descr="File:Bomb Calorimeter Diagram.png"/>
          <p:cNvPicPr preferRelativeResize="0"/>
          <p:nvPr/>
        </p:nvPicPr>
        <p:blipFill rotWithShape="1">
          <a:blip r:embed="rId3">
            <a:alphaModFix/>
          </a:blip>
          <a:srcRect/>
          <a:stretch/>
        </p:blipFill>
        <p:spPr>
          <a:xfrm>
            <a:off x="7017746" y="4187294"/>
            <a:ext cx="2103120" cy="1456005"/>
          </a:xfrm>
          <a:prstGeom prst="rect">
            <a:avLst/>
          </a:prstGeom>
          <a:noFill/>
          <a:ln>
            <a:noFill/>
          </a:ln>
        </p:spPr>
      </p:pic>
      <p:sp>
        <p:nvSpPr>
          <p:cNvPr id="2252" name="Shape 2252"/>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Calorimetry</a:t>
            </a:r>
          </a:p>
        </p:txBody>
      </p:sp>
      <p:sp>
        <p:nvSpPr>
          <p:cNvPr id="2253" name="Shape 2253"/>
          <p:cNvSpPr txBox="1">
            <a:spLocks noGrp="1"/>
          </p:cNvSpPr>
          <p:nvPr>
            <p:ph type="body" idx="2"/>
          </p:nvPr>
        </p:nvSpPr>
        <p:spPr>
          <a:xfrm>
            <a:off x="4624966" y="1603284"/>
            <a:ext cx="2750069" cy="3678797"/>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Specific Heat of Material </a:t>
            </a:r>
          </a:p>
          <a:p>
            <a:pPr marL="457200" marR="0" lvl="1" indent="-228600" algn="l" rtl="0">
              <a:lnSpc>
                <a:spcPct val="90000"/>
              </a:lnSpc>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Can be used to ID unknown</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Heat of reaction</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Energy content of food</a:t>
            </a:r>
          </a:p>
          <a:p>
            <a:pPr marL="457200" marR="0" lvl="1" indent="-228600" algn="l" rtl="0">
              <a:lnSpc>
                <a:spcPct val="90000"/>
              </a:lnSpc>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This is usually done in a bomb calorimeter (constant V)</a:t>
            </a:r>
          </a:p>
          <a:p>
            <a:pPr marL="457200" marR="0" lvl="1" indent="-228600" algn="l" rtl="0">
              <a:lnSpc>
                <a:spcPct val="90000"/>
              </a:lnSpc>
              <a:spcBef>
                <a:spcPts val="600"/>
              </a:spcBef>
              <a:buClr>
                <a:srgbClr val="B86EB8"/>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254" name="Shape 2254"/>
          <p:cNvSpPr txBox="1">
            <a:spLocks noGrp="1"/>
          </p:cNvSpPr>
          <p:nvPr>
            <p:ph type="body" idx="4"/>
          </p:nvPr>
        </p:nvSpPr>
        <p:spPr>
          <a:xfrm>
            <a:off x="4624964" y="1195532"/>
            <a:ext cx="2743199" cy="322728"/>
          </a:xfrm>
          <a:prstGeom prst="rect">
            <a:avLst/>
          </a:prstGeom>
          <a:solidFill>
            <a:srgbClr val="A2A2C1"/>
          </a:solidFill>
          <a:ln>
            <a:noFill/>
          </a:ln>
        </p:spPr>
        <p:txBody>
          <a:bodyPr lIns="91425" tIns="0" rIns="91425" bIns="0" anchor="ctr" anchorCtr="0">
            <a:noAutofit/>
          </a:bodyPr>
          <a:lstStyle/>
          <a:p>
            <a:pPr marL="0" marR="0" lvl="0" indent="0" algn="ctr" rtl="0">
              <a:spcBef>
                <a:spcPts val="0"/>
              </a:spcBef>
              <a:buClr>
                <a:schemeClr val="accent1"/>
              </a:buClr>
              <a:buSzPct val="25000"/>
              <a:buFont typeface="Noto Sans Symbols"/>
              <a:buNone/>
            </a:pPr>
            <a:r>
              <a:rPr lang="en-US" sz="1800" b="0" i="0" u="none" strike="noStrike" cap="none">
                <a:solidFill>
                  <a:schemeClr val="lt1"/>
                </a:solidFill>
                <a:latin typeface="Rokkitt"/>
                <a:ea typeface="Rokkitt"/>
                <a:cs typeface="Rokkitt"/>
                <a:sym typeface="Rokkitt"/>
              </a:rPr>
              <a:t>Applications:</a:t>
            </a:r>
          </a:p>
        </p:txBody>
      </p:sp>
      <p:sp>
        <p:nvSpPr>
          <p:cNvPr id="2255" name="Shape 2255"/>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 1</a:t>
            </a:r>
          </a:p>
        </p:txBody>
      </p:sp>
      <p:sp>
        <p:nvSpPr>
          <p:cNvPr id="2256" name="Shape 2256"/>
          <p:cNvSpPr txBox="1"/>
          <p:nvPr/>
        </p:nvSpPr>
        <p:spPr>
          <a:xfrm>
            <a:off x="8144771" y="2052844"/>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2257" name="Shape 2257"/>
          <p:cNvSpPr txBox="1"/>
          <p:nvPr/>
        </p:nvSpPr>
        <p:spPr>
          <a:xfrm>
            <a:off x="7651057" y="2367584"/>
            <a:ext cx="138867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Virtual Lab</a:t>
            </a:r>
          </a:p>
        </p:txBody>
      </p:sp>
      <p:sp>
        <p:nvSpPr>
          <p:cNvPr id="2258" name="Shape 2258"/>
          <p:cNvSpPr txBox="1"/>
          <p:nvPr/>
        </p:nvSpPr>
        <p:spPr>
          <a:xfrm>
            <a:off x="0" y="1661916"/>
            <a:ext cx="3924886" cy="40318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a:solidFill>
                  <a:schemeClr val="dk1"/>
                </a:solidFill>
                <a:latin typeface="Rokkitt"/>
                <a:ea typeface="Rokkitt"/>
                <a:cs typeface="Rokkitt"/>
                <a:sym typeface="Rokkitt"/>
              </a:rPr>
              <a:t>Assumption: </a:t>
            </a:r>
          </a:p>
          <a:p>
            <a:pPr marL="0" marR="0" lvl="0" indent="0" algn="l" rtl="0">
              <a:spcBef>
                <a:spcPts val="0"/>
              </a:spcBef>
              <a:buClr>
                <a:schemeClr val="dk1"/>
              </a:buClr>
              <a:buSzPct val="100000"/>
              <a:buFont typeface="Arial"/>
              <a:buChar char="•"/>
            </a:pPr>
            <a:r>
              <a:rPr lang="en-US" sz="1600" b="1">
                <a:solidFill>
                  <a:schemeClr val="dk1"/>
                </a:solidFill>
                <a:latin typeface="Rokkitt"/>
                <a:ea typeface="Rokkitt"/>
                <a:cs typeface="Rokkitt"/>
                <a:sym typeface="Rokkitt"/>
              </a:rPr>
              <a:t>the calorimeter is isolated </a:t>
            </a:r>
          </a:p>
          <a:p>
            <a:pPr marL="0" marR="0" lvl="0" indent="0" algn="l" rtl="0">
              <a:spcBef>
                <a:spcPts val="0"/>
              </a:spcBef>
              <a:buClr>
                <a:schemeClr val="dk1"/>
              </a:buClr>
              <a:buSzPct val="100000"/>
              <a:buFont typeface="Arial"/>
              <a:buChar char="•"/>
            </a:pPr>
            <a:r>
              <a:rPr lang="en-US" sz="1600" b="1">
                <a:solidFill>
                  <a:schemeClr val="dk1"/>
                </a:solidFill>
                <a:latin typeface="Rokkitt"/>
                <a:ea typeface="Rokkitt"/>
                <a:cs typeface="Rokkitt"/>
                <a:sym typeface="Rokkitt"/>
              </a:rPr>
              <a:t>so the surroundings are only the  calorimeter setup, which includes the water</a:t>
            </a:r>
          </a:p>
          <a:p>
            <a:pPr marL="0" marR="0" lvl="0" indent="0" algn="l" rtl="0">
              <a:spcBef>
                <a:spcPts val="0"/>
              </a:spcBef>
              <a:buClr>
                <a:schemeClr val="dk1"/>
              </a:buClr>
              <a:buSzPct val="100000"/>
              <a:buFont typeface="Arial"/>
              <a:buChar char="•"/>
            </a:pPr>
            <a:r>
              <a:rPr lang="en-US" sz="1600" b="1">
                <a:solidFill>
                  <a:schemeClr val="dk1"/>
                </a:solidFill>
                <a:latin typeface="Rokkitt"/>
                <a:ea typeface="Rokkitt"/>
                <a:cs typeface="Rokkitt"/>
                <a:sym typeface="Rokkitt"/>
              </a:rPr>
              <a:t>the calorimeter itself has a heat capacity, as it will absorb some heat.</a:t>
            </a:r>
          </a:p>
          <a:p>
            <a:pPr marL="0" marR="0" lvl="0" indent="0" algn="l" rtl="0">
              <a:spcBef>
                <a:spcPts val="0"/>
              </a:spcBef>
              <a:buClr>
                <a:schemeClr val="dk1"/>
              </a:buClr>
              <a:buSzPct val="100000"/>
              <a:buFont typeface="Arial"/>
              <a:buChar char="•"/>
            </a:pPr>
            <a:r>
              <a:rPr lang="en-US" sz="1600" b="1">
                <a:solidFill>
                  <a:schemeClr val="dk1"/>
                </a:solidFill>
                <a:latin typeface="Rokkitt"/>
                <a:ea typeface="Rokkitt"/>
                <a:cs typeface="Rokkitt"/>
                <a:sym typeface="Rokkitt"/>
              </a:rPr>
              <a:t>So… </a:t>
            </a:r>
          </a:p>
          <a:p>
            <a:pPr marL="0" marR="0" lvl="0" indent="0" algn="l" rtl="0">
              <a:spcBef>
                <a:spcPts val="0"/>
              </a:spcBef>
              <a:buSzPct val="25000"/>
              <a:buNone/>
            </a:pPr>
            <a:r>
              <a:rPr lang="en-US" sz="1600" b="1">
                <a:solidFill>
                  <a:schemeClr val="dk1"/>
                </a:solidFill>
                <a:latin typeface="Rokkitt"/>
                <a:ea typeface="Rokkitt"/>
                <a:cs typeface="Rokkitt"/>
                <a:sym typeface="Rokkitt"/>
              </a:rPr>
              <a:t>	q</a:t>
            </a:r>
            <a:r>
              <a:rPr lang="en-US" sz="1600" b="1" baseline="-25000">
                <a:solidFill>
                  <a:schemeClr val="dk1"/>
                </a:solidFill>
                <a:latin typeface="Rokkitt"/>
                <a:ea typeface="Rokkitt"/>
                <a:cs typeface="Rokkitt"/>
                <a:sym typeface="Rokkitt"/>
              </a:rPr>
              <a:t>surr</a:t>
            </a:r>
            <a:r>
              <a:rPr lang="en-US" sz="1600" b="1">
                <a:solidFill>
                  <a:schemeClr val="dk1"/>
                </a:solidFill>
                <a:latin typeface="Rokkitt"/>
                <a:ea typeface="Rokkitt"/>
                <a:cs typeface="Rokkitt"/>
                <a:sym typeface="Rokkitt"/>
              </a:rPr>
              <a:t> = -q</a:t>
            </a:r>
            <a:r>
              <a:rPr lang="en-US" sz="1600" b="1" baseline="-25000">
                <a:solidFill>
                  <a:schemeClr val="dk1"/>
                </a:solidFill>
                <a:latin typeface="Rokkitt"/>
                <a:ea typeface="Rokkitt"/>
                <a:cs typeface="Rokkitt"/>
                <a:sym typeface="Rokkitt"/>
              </a:rPr>
              <a:t>rxn</a:t>
            </a:r>
          </a:p>
          <a:p>
            <a:pPr marL="0" marR="0" lvl="0" indent="0" algn="l" rtl="0">
              <a:spcBef>
                <a:spcPts val="0"/>
              </a:spcBef>
              <a:buSzPct val="25000"/>
              <a:buNone/>
            </a:pPr>
            <a:r>
              <a:rPr lang="en-US" sz="1600" b="1">
                <a:solidFill>
                  <a:schemeClr val="dk1"/>
                </a:solidFill>
                <a:latin typeface="Rokkitt"/>
                <a:ea typeface="Rokkitt"/>
                <a:cs typeface="Rokkitt"/>
                <a:sym typeface="Rokkitt"/>
              </a:rPr>
              <a:t>	q</a:t>
            </a:r>
            <a:r>
              <a:rPr lang="en-US" sz="1600" b="1" baseline="-25000">
                <a:solidFill>
                  <a:schemeClr val="dk1"/>
                </a:solidFill>
                <a:latin typeface="Rokkitt"/>
                <a:ea typeface="Rokkitt"/>
                <a:cs typeface="Rokkitt"/>
                <a:sym typeface="Rokkitt"/>
              </a:rPr>
              <a:t>surr</a:t>
            </a:r>
            <a:r>
              <a:rPr lang="en-US" sz="1600" b="1">
                <a:solidFill>
                  <a:schemeClr val="dk1"/>
                </a:solidFill>
                <a:latin typeface="Rokkitt"/>
                <a:ea typeface="Rokkitt"/>
                <a:cs typeface="Rokkitt"/>
                <a:sym typeface="Rokkitt"/>
              </a:rPr>
              <a:t> = q</a:t>
            </a:r>
            <a:r>
              <a:rPr lang="en-US" sz="1600" b="1" baseline="-25000">
                <a:solidFill>
                  <a:schemeClr val="dk1"/>
                </a:solidFill>
                <a:latin typeface="Rokkitt"/>
                <a:ea typeface="Rokkitt"/>
                <a:cs typeface="Rokkitt"/>
                <a:sym typeface="Rokkitt"/>
              </a:rPr>
              <a:t>cal</a:t>
            </a:r>
            <a:r>
              <a:rPr lang="en-US" sz="1600" b="1">
                <a:solidFill>
                  <a:schemeClr val="dk1"/>
                </a:solidFill>
                <a:latin typeface="Rokkitt"/>
                <a:ea typeface="Rokkitt"/>
                <a:cs typeface="Rokkitt"/>
                <a:sym typeface="Rokkitt"/>
              </a:rPr>
              <a:t>+q</a:t>
            </a:r>
            <a:r>
              <a:rPr lang="en-US" sz="1600" b="1" baseline="-25000">
                <a:solidFill>
                  <a:schemeClr val="dk1"/>
                </a:solidFill>
                <a:latin typeface="Rokkitt"/>
                <a:ea typeface="Rokkitt"/>
                <a:cs typeface="Rokkitt"/>
                <a:sym typeface="Rokkitt"/>
              </a:rPr>
              <a:t>H</a:t>
            </a:r>
            <a:r>
              <a:rPr lang="en-US" sz="1100" b="1" baseline="-25000">
                <a:solidFill>
                  <a:schemeClr val="dk1"/>
                </a:solidFill>
                <a:latin typeface="Rokkitt"/>
                <a:ea typeface="Rokkitt"/>
                <a:cs typeface="Rokkitt"/>
                <a:sym typeface="Rokkitt"/>
              </a:rPr>
              <a:t>2</a:t>
            </a:r>
            <a:r>
              <a:rPr lang="en-US" sz="1600" b="1" baseline="-25000">
                <a:solidFill>
                  <a:schemeClr val="dk1"/>
                </a:solidFill>
                <a:latin typeface="Rokkitt"/>
                <a:ea typeface="Rokkitt"/>
                <a:cs typeface="Rokkitt"/>
                <a:sym typeface="Rokkitt"/>
              </a:rPr>
              <a:t>O+sys</a:t>
            </a:r>
          </a:p>
          <a:p>
            <a:pPr marL="0" marR="0" lvl="0" indent="0" algn="l" rtl="0">
              <a:spcBef>
                <a:spcPts val="0"/>
              </a:spcBef>
              <a:buSzPct val="25000"/>
              <a:buNone/>
            </a:pPr>
            <a:r>
              <a:rPr lang="en-US" sz="1600" b="1">
                <a:solidFill>
                  <a:schemeClr val="dk1"/>
                </a:solidFill>
                <a:latin typeface="Rokkitt"/>
                <a:ea typeface="Rokkitt"/>
                <a:cs typeface="Rokkitt"/>
                <a:sym typeface="Rokkitt"/>
              </a:rPr>
              <a:t>	q</a:t>
            </a:r>
            <a:r>
              <a:rPr lang="en-US" sz="1600" b="1" baseline="-25000">
                <a:solidFill>
                  <a:schemeClr val="dk1"/>
                </a:solidFill>
                <a:latin typeface="Rokkitt"/>
                <a:ea typeface="Rokkitt"/>
                <a:cs typeface="Rokkitt"/>
                <a:sym typeface="Rokkitt"/>
              </a:rPr>
              <a:t>cal</a:t>
            </a:r>
            <a:r>
              <a:rPr lang="en-US" sz="1600" b="1">
                <a:solidFill>
                  <a:schemeClr val="dk1"/>
                </a:solidFill>
                <a:latin typeface="Rokkitt"/>
                <a:ea typeface="Rokkitt"/>
                <a:cs typeface="Rokkitt"/>
                <a:sym typeface="Rokkitt"/>
              </a:rPr>
              <a:t> = Ccal</a:t>
            </a:r>
            <a:r>
              <a:rPr lang="en-US" sz="1600" b="1">
                <a:solidFill>
                  <a:schemeClr val="dk1"/>
                </a:solidFill>
                <a:latin typeface="Times New Roman"/>
                <a:ea typeface="Times New Roman"/>
                <a:cs typeface="Times New Roman"/>
                <a:sym typeface="Times New Roman"/>
              </a:rPr>
              <a:t>ΔT</a:t>
            </a:r>
          </a:p>
          <a:p>
            <a:pPr marL="0" marR="0" lvl="0" indent="0" algn="l" rtl="0">
              <a:spcBef>
                <a:spcPts val="0"/>
              </a:spcBef>
              <a:buSzPct val="25000"/>
              <a:buNone/>
            </a:pPr>
            <a:r>
              <a:rPr lang="en-US" sz="2000" b="1">
                <a:solidFill>
                  <a:srgbClr val="762299"/>
                </a:solidFill>
                <a:latin typeface="Times New Roman"/>
                <a:ea typeface="Times New Roman"/>
                <a:cs typeface="Times New Roman"/>
                <a:sym typeface="Times New Roman"/>
              </a:rPr>
              <a:t>Therefore:</a:t>
            </a:r>
          </a:p>
          <a:p>
            <a:pPr marL="0" marR="0" lvl="0" indent="0" algn="l" rtl="0">
              <a:spcBef>
                <a:spcPts val="0"/>
              </a:spcBef>
              <a:buSzPct val="25000"/>
              <a:buNone/>
            </a:pPr>
            <a:r>
              <a:rPr lang="en-US" sz="2000" b="1">
                <a:solidFill>
                  <a:srgbClr val="0070C0"/>
                </a:solidFill>
                <a:latin typeface="Rokkitt"/>
                <a:ea typeface="Rokkitt"/>
                <a:cs typeface="Rokkitt"/>
                <a:sym typeface="Rokkitt"/>
              </a:rPr>
              <a:t>-q</a:t>
            </a:r>
            <a:r>
              <a:rPr lang="en-US" sz="2000" b="1" baseline="-25000">
                <a:solidFill>
                  <a:srgbClr val="0070C0"/>
                </a:solidFill>
                <a:latin typeface="Rokkitt"/>
                <a:ea typeface="Rokkitt"/>
                <a:cs typeface="Rokkitt"/>
                <a:sym typeface="Rokkitt"/>
              </a:rPr>
              <a:t>rxn</a:t>
            </a:r>
            <a:r>
              <a:rPr lang="en-US" sz="2000" b="1">
                <a:solidFill>
                  <a:schemeClr val="dk1"/>
                </a:solidFill>
                <a:latin typeface="Times New Roman"/>
                <a:ea typeface="Times New Roman"/>
                <a:cs typeface="Times New Roman"/>
                <a:sym typeface="Times New Roman"/>
              </a:rPr>
              <a:t>=</a:t>
            </a:r>
            <a:r>
              <a:rPr lang="en-US" sz="2000" b="1">
                <a:solidFill>
                  <a:schemeClr val="dk1"/>
                </a:solidFill>
                <a:latin typeface="Rokkitt"/>
                <a:ea typeface="Rokkitt"/>
                <a:cs typeface="Rokkitt"/>
                <a:sym typeface="Rokkitt"/>
              </a:rPr>
              <a:t> </a:t>
            </a:r>
            <a:r>
              <a:rPr lang="en-US" sz="2000" b="1">
                <a:solidFill>
                  <a:srgbClr val="FF0000"/>
                </a:solidFill>
                <a:latin typeface="Rokkitt"/>
                <a:ea typeface="Rokkitt"/>
                <a:cs typeface="Rokkitt"/>
                <a:sym typeface="Rokkitt"/>
              </a:rPr>
              <a:t>C</a:t>
            </a:r>
            <a:r>
              <a:rPr lang="en-US" sz="2000" b="1" baseline="-25000">
                <a:solidFill>
                  <a:srgbClr val="FF0000"/>
                </a:solidFill>
                <a:latin typeface="Rokkitt"/>
                <a:ea typeface="Rokkitt"/>
                <a:cs typeface="Rokkitt"/>
                <a:sym typeface="Rokkitt"/>
              </a:rPr>
              <a:t>cal</a:t>
            </a:r>
            <a:r>
              <a:rPr lang="en-US" sz="2000" b="1">
                <a:solidFill>
                  <a:srgbClr val="FF0000"/>
                </a:solidFill>
                <a:latin typeface="Times New Roman"/>
                <a:ea typeface="Times New Roman"/>
                <a:cs typeface="Times New Roman"/>
                <a:sym typeface="Times New Roman"/>
              </a:rPr>
              <a:t>ΔT</a:t>
            </a:r>
            <a:r>
              <a:rPr lang="en-US" sz="2000" b="1">
                <a:solidFill>
                  <a:schemeClr val="dk1"/>
                </a:solidFill>
                <a:latin typeface="Times New Roman"/>
                <a:ea typeface="Times New Roman"/>
                <a:cs typeface="Times New Roman"/>
                <a:sym typeface="Times New Roman"/>
              </a:rPr>
              <a:t> </a:t>
            </a:r>
            <a:r>
              <a:rPr lang="en-US" sz="2000" b="1">
                <a:solidFill>
                  <a:srgbClr val="FF0000"/>
                </a:solidFill>
                <a:latin typeface="Times New Roman"/>
                <a:ea typeface="Times New Roman"/>
                <a:cs typeface="Times New Roman"/>
                <a:sym typeface="Times New Roman"/>
              </a:rPr>
              <a:t>+</a:t>
            </a:r>
            <a:r>
              <a:rPr lang="en-US" sz="2000" b="1">
                <a:solidFill>
                  <a:srgbClr val="FF0000"/>
                </a:solidFill>
                <a:latin typeface="Rokkitt"/>
                <a:ea typeface="Rokkitt"/>
                <a:cs typeface="Rokkitt"/>
                <a:sym typeface="Rokkitt"/>
              </a:rPr>
              <a:t> m</a:t>
            </a:r>
            <a:r>
              <a:rPr lang="en-US" sz="2000" b="1" baseline="-25000">
                <a:solidFill>
                  <a:srgbClr val="FF0000"/>
                </a:solidFill>
                <a:latin typeface="Rokkitt"/>
                <a:ea typeface="Rokkitt"/>
                <a:cs typeface="Rokkitt"/>
                <a:sym typeface="Rokkitt"/>
              </a:rPr>
              <a:t>H</a:t>
            </a:r>
            <a:r>
              <a:rPr lang="en-US" sz="1400" b="1" baseline="-25000">
                <a:solidFill>
                  <a:srgbClr val="FF0000"/>
                </a:solidFill>
                <a:latin typeface="Rokkitt"/>
                <a:ea typeface="Rokkitt"/>
                <a:cs typeface="Rokkitt"/>
                <a:sym typeface="Rokkitt"/>
              </a:rPr>
              <a:t>2</a:t>
            </a:r>
            <a:r>
              <a:rPr lang="en-US" sz="2000" b="1" baseline="-25000">
                <a:solidFill>
                  <a:srgbClr val="FF0000"/>
                </a:solidFill>
                <a:latin typeface="Rokkitt"/>
                <a:ea typeface="Rokkitt"/>
                <a:cs typeface="Rokkitt"/>
                <a:sym typeface="Rokkitt"/>
              </a:rPr>
              <a:t>O+sys</a:t>
            </a:r>
            <a:r>
              <a:rPr lang="en-US" sz="2000" b="1">
                <a:solidFill>
                  <a:srgbClr val="FF0000"/>
                </a:solidFill>
                <a:latin typeface="Rokkitt"/>
                <a:ea typeface="Rokkitt"/>
                <a:cs typeface="Rokkitt"/>
                <a:sym typeface="Rokkitt"/>
              </a:rPr>
              <a:t>c</a:t>
            </a:r>
            <a:r>
              <a:rPr lang="en-US" sz="2000" b="1">
                <a:solidFill>
                  <a:srgbClr val="FF0000"/>
                </a:solidFill>
                <a:latin typeface="Times New Roman"/>
                <a:ea typeface="Times New Roman"/>
                <a:cs typeface="Times New Roman"/>
                <a:sym typeface="Times New Roman"/>
              </a:rPr>
              <a:t>ΔT</a:t>
            </a:r>
          </a:p>
          <a:p>
            <a:pPr marL="0" marR="0" lvl="0" indent="0" algn="l" rtl="0">
              <a:spcBef>
                <a:spcPts val="0"/>
              </a:spcBef>
              <a:buSzPct val="25000"/>
              <a:buNone/>
            </a:pPr>
            <a:r>
              <a:rPr lang="en-US" sz="2000" b="1">
                <a:solidFill>
                  <a:srgbClr val="7030A0"/>
                </a:solidFill>
                <a:latin typeface="Times New Roman"/>
                <a:ea typeface="Times New Roman"/>
                <a:cs typeface="Times New Roman"/>
                <a:sym typeface="Times New Roman"/>
              </a:rPr>
              <a:t>Then we can use </a:t>
            </a:r>
            <a:r>
              <a:rPr lang="en-US" sz="2000" b="1">
                <a:solidFill>
                  <a:srgbClr val="0070C0"/>
                </a:solidFill>
                <a:latin typeface="Times New Roman"/>
                <a:ea typeface="Times New Roman"/>
                <a:cs typeface="Times New Roman"/>
                <a:sym typeface="Times New Roman"/>
              </a:rPr>
              <a:t>q</a:t>
            </a:r>
            <a:r>
              <a:rPr lang="en-US" sz="2000" b="1" baseline="-25000">
                <a:solidFill>
                  <a:srgbClr val="0070C0"/>
                </a:solidFill>
                <a:latin typeface="Times New Roman"/>
                <a:ea typeface="Times New Roman"/>
                <a:cs typeface="Times New Roman"/>
                <a:sym typeface="Times New Roman"/>
              </a:rPr>
              <a:t>rxn</a:t>
            </a:r>
            <a:r>
              <a:rPr lang="en-US" sz="2000" b="1">
                <a:solidFill>
                  <a:srgbClr val="7030A0"/>
                </a:solidFill>
                <a:latin typeface="Times New Roman"/>
                <a:ea typeface="Times New Roman"/>
                <a:cs typeface="Times New Roman"/>
                <a:sym typeface="Times New Roman"/>
              </a:rPr>
              <a:t> find ΔH</a:t>
            </a:r>
            <a:r>
              <a:rPr lang="en-US" sz="2000" b="1" baseline="-25000">
                <a:solidFill>
                  <a:srgbClr val="7030A0"/>
                </a:solidFill>
                <a:latin typeface="Times New Roman"/>
                <a:ea typeface="Times New Roman"/>
                <a:cs typeface="Times New Roman"/>
                <a:sym typeface="Times New Roman"/>
              </a:rPr>
              <a:t>rxn</a:t>
            </a:r>
            <a:r>
              <a:rPr lang="en-US" sz="2000" b="1">
                <a:solidFill>
                  <a:srgbClr val="7030A0"/>
                </a:solidFill>
                <a:latin typeface="Times New Roman"/>
                <a:ea typeface="Times New Roman"/>
                <a:cs typeface="Times New Roman"/>
                <a:sym typeface="Times New Roman"/>
              </a:rPr>
              <a:t>:</a:t>
            </a:r>
          </a:p>
          <a:p>
            <a:pPr marL="0" marR="0" lvl="0" indent="0" algn="l" rtl="0">
              <a:spcBef>
                <a:spcPts val="0"/>
              </a:spcBef>
              <a:buSzPct val="25000"/>
              <a:buNone/>
            </a:pPr>
            <a:r>
              <a:rPr lang="en-US" sz="2000" b="1">
                <a:solidFill>
                  <a:schemeClr val="dk1"/>
                </a:solidFill>
                <a:latin typeface="Times New Roman"/>
                <a:ea typeface="Times New Roman"/>
                <a:cs typeface="Times New Roman"/>
                <a:sym typeface="Times New Roman"/>
              </a:rPr>
              <a:t>ΔH</a:t>
            </a:r>
            <a:r>
              <a:rPr lang="en-US" sz="2000" b="1" baseline="-25000">
                <a:solidFill>
                  <a:schemeClr val="dk1"/>
                </a:solidFill>
                <a:latin typeface="Times New Roman"/>
                <a:ea typeface="Times New Roman"/>
                <a:cs typeface="Times New Roman"/>
                <a:sym typeface="Times New Roman"/>
              </a:rPr>
              <a:t>rxn </a:t>
            </a:r>
            <a:r>
              <a:rPr lang="en-US" sz="2000" b="1">
                <a:solidFill>
                  <a:schemeClr val="dk1"/>
                </a:solidFill>
                <a:latin typeface="Times New Roman"/>
                <a:ea typeface="Times New Roman"/>
                <a:cs typeface="Times New Roman"/>
                <a:sym typeface="Times New Roman"/>
              </a:rPr>
              <a:t>=q</a:t>
            </a:r>
            <a:r>
              <a:rPr lang="en-US" sz="2000" b="1" baseline="-25000">
                <a:solidFill>
                  <a:schemeClr val="dk1"/>
                </a:solidFill>
                <a:latin typeface="Times New Roman"/>
                <a:ea typeface="Times New Roman"/>
                <a:cs typeface="Times New Roman"/>
                <a:sym typeface="Times New Roman"/>
              </a:rPr>
              <a:t>rxn</a:t>
            </a:r>
            <a:r>
              <a:rPr lang="en-US" sz="2000" b="1">
                <a:solidFill>
                  <a:schemeClr val="dk1"/>
                </a:solidFill>
                <a:latin typeface="Times New Roman"/>
                <a:ea typeface="Times New Roman"/>
                <a:cs typeface="Times New Roman"/>
                <a:sym typeface="Times New Roman"/>
              </a:rPr>
              <a:t>/mol</a:t>
            </a:r>
            <a:r>
              <a:rPr lang="en-US" sz="2000" b="1" baseline="-25000">
                <a:solidFill>
                  <a:schemeClr val="dk1"/>
                </a:solidFill>
                <a:latin typeface="Times New Roman"/>
                <a:ea typeface="Times New Roman"/>
                <a:cs typeface="Times New Roman"/>
                <a:sym typeface="Times New Roman"/>
              </a:rPr>
              <a:t>react</a:t>
            </a:r>
          </a:p>
        </p:txBody>
      </p:sp>
      <p:sp>
        <p:nvSpPr>
          <p:cNvPr id="2259" name="Shape 2259"/>
          <p:cNvSpPr txBox="1"/>
          <p:nvPr/>
        </p:nvSpPr>
        <p:spPr>
          <a:xfrm>
            <a:off x="4399878" y="5663878"/>
            <a:ext cx="4747425" cy="1200329"/>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r>
              <a:rPr lang="en-US" sz="900">
                <a:solidFill>
                  <a:schemeClr val="dk1"/>
                </a:solidFill>
                <a:latin typeface="Rokkitt"/>
                <a:ea typeface="Rokkitt"/>
                <a:cs typeface="Rokkitt"/>
                <a:sym typeface="Rokkitt"/>
              </a:rPr>
              <a:t> </a:t>
            </a:r>
          </a:p>
          <a:p>
            <a:pPr marL="0" marR="0" lvl="0" indent="0" algn="l" rtl="0">
              <a:spcBef>
                <a:spcPts val="0"/>
              </a:spcBef>
              <a:buSzPct val="25000"/>
              <a:buNone/>
            </a:pPr>
            <a:r>
              <a:rPr lang="en-US" sz="900">
                <a:solidFill>
                  <a:schemeClr val="dk1"/>
                </a:solidFill>
                <a:latin typeface="Rokkitt"/>
                <a:ea typeface="Rokkitt"/>
                <a:cs typeface="Rokkitt"/>
                <a:sym typeface="Rokkitt"/>
              </a:rPr>
              <a:t>LO 5.4: The student is able to use conservation of energy to relate the magnitudes of the energy changes occurring in two or more interacting systems, including identification of the systems, the type (heat versus work), or the direction of energy flow. </a:t>
            </a:r>
          </a:p>
          <a:p>
            <a:pPr marL="0" marR="0" lvl="0" indent="0" algn="l" rtl="0">
              <a:spcBef>
                <a:spcPts val="0"/>
              </a:spcBef>
              <a:buSzPct val="25000"/>
              <a:buNone/>
            </a:pPr>
            <a:r>
              <a:rPr lang="en-US" sz="900">
                <a:solidFill>
                  <a:schemeClr val="dk1"/>
                </a:solidFill>
                <a:latin typeface="Rokkitt"/>
                <a:ea typeface="Rokkitt"/>
                <a:cs typeface="Rokkitt"/>
                <a:sym typeface="Rokkitt"/>
              </a:rPr>
              <a:t>LO 5.7: The student is able to design and/or interpret the results of an experiment in which calorimetry is used to determine the change in enthalpy of a chemical process (heating/cooling, phase transition, or chemical reaction) at constant pressure. </a:t>
            </a:r>
          </a:p>
        </p:txBody>
      </p:sp>
      <p:sp>
        <p:nvSpPr>
          <p:cNvPr id="2260" name="Shape 2260"/>
          <p:cNvSpPr txBox="1"/>
          <p:nvPr/>
        </p:nvSpPr>
        <p:spPr>
          <a:xfrm>
            <a:off x="0" y="5663880"/>
            <a:ext cx="4399878" cy="1200329"/>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1.4 The student can </a:t>
            </a:r>
            <a:r>
              <a:rPr lang="en-US" sz="900" b="0" i="1" u="none" strike="noStrike" cap="none">
                <a:solidFill>
                  <a:schemeClr val="dk1"/>
                </a:solidFill>
                <a:latin typeface="Rokkitt"/>
                <a:ea typeface="Rokkitt"/>
                <a:cs typeface="Rokkitt"/>
                <a:sym typeface="Rokkitt"/>
              </a:rPr>
              <a:t>use representations and models </a:t>
            </a:r>
            <a:r>
              <a:rPr lang="en-US" sz="900" b="0" i="0" u="none" strike="noStrike" cap="none">
                <a:solidFill>
                  <a:schemeClr val="dk1"/>
                </a:solidFill>
                <a:latin typeface="Rokkitt"/>
                <a:ea typeface="Rokkitt"/>
                <a:cs typeface="Rokkitt"/>
                <a:sym typeface="Rokkitt"/>
              </a:rPr>
              <a:t>to analyze situations or solve problems qualitatively and quantitatively.</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2.2 The student can </a:t>
            </a:r>
            <a:r>
              <a:rPr lang="en-US" sz="900" b="0" i="1" u="none" strike="noStrike" cap="none">
                <a:solidFill>
                  <a:schemeClr val="dk1"/>
                </a:solidFill>
                <a:latin typeface="Rokkitt"/>
                <a:ea typeface="Rokkitt"/>
                <a:cs typeface="Rokkitt"/>
                <a:sym typeface="Rokkitt"/>
              </a:rPr>
              <a:t>apply mathematical routines </a:t>
            </a:r>
            <a:r>
              <a:rPr lang="en-US" sz="900" b="0" i="0" u="none" strike="noStrike" cap="none">
                <a:solidFill>
                  <a:schemeClr val="dk1"/>
                </a:solidFill>
                <a:latin typeface="Rokkitt"/>
                <a:ea typeface="Rokkitt"/>
                <a:cs typeface="Rokkitt"/>
                <a:sym typeface="Rokkitt"/>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4.2 The student can </a:t>
            </a:r>
            <a:r>
              <a:rPr lang="en-US" sz="900" b="0" i="1" u="none" strike="noStrike" cap="none">
                <a:solidFill>
                  <a:schemeClr val="dk1"/>
                </a:solidFill>
                <a:latin typeface="Rokkitt"/>
                <a:ea typeface="Rokkitt"/>
                <a:cs typeface="Rokkitt"/>
                <a:sym typeface="Rokkitt"/>
              </a:rPr>
              <a:t>design a plan </a:t>
            </a:r>
            <a:r>
              <a:rPr lang="en-US" sz="900" b="0" i="0" u="none" strike="noStrike" cap="none">
                <a:solidFill>
                  <a:schemeClr val="dk1"/>
                </a:solidFill>
                <a:latin typeface="Rokkitt"/>
                <a:ea typeface="Rokkitt"/>
                <a:cs typeface="Rokkitt"/>
                <a:sym typeface="Rokkitt"/>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5.1 The student can </a:t>
            </a:r>
            <a:r>
              <a:rPr lang="en-US" sz="900" b="0" i="1" u="none" strike="noStrike" cap="none">
                <a:solidFill>
                  <a:schemeClr val="dk1"/>
                </a:solidFill>
                <a:latin typeface="Rokkitt"/>
                <a:ea typeface="Rokkitt"/>
                <a:cs typeface="Rokkitt"/>
                <a:sym typeface="Rokkitt"/>
              </a:rPr>
              <a:t>analyze data </a:t>
            </a:r>
            <a:r>
              <a:rPr lang="en-US" sz="900" b="0" i="0" u="none" strike="noStrike" cap="none">
                <a:solidFill>
                  <a:schemeClr val="dk1"/>
                </a:solidFill>
                <a:latin typeface="Rokkitt"/>
                <a:ea typeface="Rokkitt"/>
                <a:cs typeface="Rokkitt"/>
                <a:sym typeface="Rokkitt"/>
              </a:rPr>
              <a:t>to identify patterns or relationships.</a:t>
            </a:r>
          </a:p>
        </p:txBody>
      </p:sp>
      <p:sp>
        <p:nvSpPr>
          <p:cNvPr id="2261" name="Shape 2261"/>
          <p:cNvSpPr/>
          <p:nvPr/>
        </p:nvSpPr>
        <p:spPr>
          <a:xfrm rot="-353568">
            <a:off x="5971692" y="4975966"/>
            <a:ext cx="1428389" cy="274204"/>
          </a:xfrm>
          <a:prstGeom prst="curvedUpArrow">
            <a:avLst>
              <a:gd name="adj1" fmla="val 132627"/>
              <a:gd name="adj2" fmla="val 132627"/>
              <a:gd name="adj3" fmla="val 41951"/>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2262" name="Shape 2262"/>
          <p:cNvSpPr txBox="1"/>
          <p:nvPr/>
        </p:nvSpPr>
        <p:spPr>
          <a:xfrm>
            <a:off x="8372303" y="3910296"/>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kkitt"/>
                <a:ea typeface="Rokkitt"/>
                <a:cs typeface="Rokkitt"/>
                <a:sym typeface="Rokkitt"/>
                <a:hlinkClick r:id="rId7"/>
              </a:rPr>
              <a:t>Source</a:t>
            </a:r>
          </a:p>
        </p:txBody>
      </p:sp>
      <p:grpSp>
        <p:nvGrpSpPr>
          <p:cNvPr id="2263" name="Shape 2263"/>
          <p:cNvGrpSpPr/>
          <p:nvPr/>
        </p:nvGrpSpPr>
        <p:grpSpPr>
          <a:xfrm>
            <a:off x="-5867" y="1294007"/>
            <a:ext cx="3944822" cy="4368408"/>
            <a:chOff x="0" y="1295470"/>
            <a:chExt cx="3944822" cy="4368408"/>
          </a:xfrm>
        </p:grpSpPr>
        <p:pic>
          <p:nvPicPr>
            <p:cNvPr id="2264" name="Shape 2264" descr="http://www.chem.purdue.edu/gchelp/howtosolveit/Thermodynamics/ThermoArt/Calorimeter.JPG"/>
            <p:cNvPicPr preferRelativeResize="0"/>
            <p:nvPr/>
          </p:nvPicPr>
          <p:blipFill rotWithShape="1">
            <a:blip r:embed="rId8">
              <a:alphaModFix/>
            </a:blip>
            <a:srcRect/>
            <a:stretch/>
          </p:blipFill>
          <p:spPr>
            <a:xfrm>
              <a:off x="91873" y="3910296"/>
              <a:ext cx="3356405" cy="1753583"/>
            </a:xfrm>
            <a:prstGeom prst="rect">
              <a:avLst/>
            </a:prstGeom>
            <a:noFill/>
            <a:ln>
              <a:noFill/>
            </a:ln>
          </p:spPr>
        </p:pic>
        <p:pic>
          <p:nvPicPr>
            <p:cNvPr id="2265" name="Shape 2265" descr="Calorimetry – Part 2ApplicationsA calorimeter is used tomeasure the heatabsorbed or released ina chemical (or other)proces..."/>
            <p:cNvPicPr preferRelativeResize="0"/>
            <p:nvPr/>
          </p:nvPicPr>
          <p:blipFill rotWithShape="1">
            <a:blip r:embed="rId9">
              <a:alphaModFix/>
            </a:blip>
            <a:srcRect/>
            <a:stretch/>
          </p:blipFill>
          <p:spPr>
            <a:xfrm>
              <a:off x="0" y="1295470"/>
              <a:ext cx="3944822" cy="2958616"/>
            </a:xfrm>
            <a:prstGeom prst="rect">
              <a:avLst/>
            </a:prstGeom>
            <a:noFill/>
            <a:ln>
              <a:noFill/>
            </a:ln>
          </p:spPr>
        </p:pic>
        <p:sp>
          <p:nvSpPr>
            <p:cNvPr id="2266" name="Shape 2266"/>
            <p:cNvSpPr/>
            <p:nvPr/>
          </p:nvSpPr>
          <p:spPr>
            <a:xfrm>
              <a:off x="187286" y="3633296"/>
              <a:ext cx="1531343" cy="276998"/>
            </a:xfrm>
            <a:prstGeom prst="rect">
              <a:avLst/>
            </a:prstGeom>
            <a:noFill/>
            <a:ln>
              <a:noFill/>
            </a:ln>
          </p:spPr>
          <p:txBody>
            <a:bodyPr lIns="91425" tIns="45700" rIns="91425" bIns="45700" anchor="t" anchorCtr="0">
              <a:noAutofit/>
            </a:bodyPr>
            <a:lstStyle/>
            <a:p>
              <a:pPr marL="457200" marR="0" lvl="1" indent="0" algn="l" rtl="0">
                <a:spcBef>
                  <a:spcPts val="0"/>
                </a:spcBef>
                <a:buSzPct val="25000"/>
                <a:buNone/>
              </a:pPr>
              <a:r>
                <a:rPr lang="en-US" sz="1200" b="0" i="0" u="none" strike="noStrike" cap="none">
                  <a:solidFill>
                    <a:schemeClr val="dk1"/>
                  </a:solidFill>
                  <a:latin typeface="Rokkitt"/>
                  <a:ea typeface="Rokkitt"/>
                  <a:cs typeface="Rokkitt"/>
                  <a:sym typeface="Rokkitt"/>
                </a:rPr>
                <a:t>Constant P</a:t>
              </a:r>
            </a:p>
          </p:txBody>
        </p:sp>
        <p:sp>
          <p:nvSpPr>
            <p:cNvPr id="2267" name="Shape 2267"/>
            <p:cNvSpPr txBox="1"/>
            <p:nvPr/>
          </p:nvSpPr>
          <p:spPr>
            <a:xfrm>
              <a:off x="3114566" y="5366301"/>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kkitt"/>
                  <a:ea typeface="Rokkitt"/>
                  <a:cs typeface="Rokkitt"/>
                  <a:sym typeface="Rokkitt"/>
                  <a:hlinkClick r:id="rId10"/>
                </a:rPr>
                <a:t>Source</a:t>
              </a:r>
            </a:p>
          </p:txBody>
        </p:sp>
      </p:grpSp>
      <p:sp>
        <p:nvSpPr>
          <p:cNvPr id="2268" name="Shape 2268"/>
          <p:cNvSpPr txBox="1"/>
          <p:nvPr/>
        </p:nvSpPr>
        <p:spPr>
          <a:xfrm>
            <a:off x="3448280" y="83455"/>
            <a:ext cx="4487318" cy="1015662"/>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Arial"/>
                <a:ea typeface="Arial"/>
                <a:cs typeface="Arial"/>
                <a:sym typeface="Arial"/>
              </a:rPr>
              <a:t>Application of </a:t>
            </a:r>
            <a:r>
              <a:rPr lang="en-US" sz="1400" u="sng">
                <a:solidFill>
                  <a:schemeClr val="lt1"/>
                </a:solidFill>
                <a:latin typeface="Arial"/>
                <a:ea typeface="Arial"/>
                <a:cs typeface="Arial"/>
                <a:sym typeface="Arial"/>
              </a:rPr>
              <a:t>Law of Conservation of Energy</a:t>
            </a:r>
            <a:r>
              <a:rPr lang="en-US" sz="1400">
                <a:solidFill>
                  <a:schemeClr val="lt1"/>
                </a:solidFill>
                <a:latin typeface="Arial"/>
                <a:ea typeface="Arial"/>
                <a:cs typeface="Arial"/>
                <a:sym typeface="Arial"/>
              </a:rPr>
              <a:t>: All heat produced/consumed during reaction (system) is exchanged with the surroundings.</a:t>
            </a:r>
          </a:p>
          <a:p>
            <a:pPr marL="0" marR="0" lvl="0" indent="0" algn="l" rtl="0">
              <a:spcBef>
                <a:spcPts val="0"/>
              </a:spcBef>
              <a:buNone/>
            </a:pPr>
            <a:endParaRPr sz="1800">
              <a:solidFill>
                <a:schemeClr val="lt1"/>
              </a:solidFill>
              <a:latin typeface="Rokkitt"/>
              <a:ea typeface="Rokkitt"/>
              <a:cs typeface="Rokkitt"/>
              <a:sym typeface="Rokkitt"/>
            </a:endParaRPr>
          </a:p>
        </p:txBody>
      </p:sp>
      <p:sp>
        <p:nvSpPr>
          <p:cNvPr id="2269" name="Shape 2269"/>
          <p:cNvSpPr txBox="1"/>
          <p:nvPr/>
        </p:nvSpPr>
        <p:spPr>
          <a:xfrm>
            <a:off x="22032" y="1394624"/>
            <a:ext cx="2324560" cy="307777"/>
          </a:xfrm>
          <a:prstGeom prst="rect">
            <a:avLst/>
          </a:prstGeom>
          <a:solidFill>
            <a:srgbClr val="E6DEEA"/>
          </a:solid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Coffee Cup Calorimeter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63"/>
                                        </p:tgtEl>
                                      </p:cBhvr>
                                    </p:animEffect>
                                    <p:set>
                                      <p:cBhvr>
                                        <p:cTn id="7" dur="1" fill="hold">
                                          <p:stCondLst>
                                            <p:cond delay="500"/>
                                          </p:stCondLst>
                                        </p:cTn>
                                        <p:tgtEl>
                                          <p:spTgt spid="22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pic>
        <p:nvPicPr>
          <p:cNvPr id="2274" name="Shape 2274" descr="analysis of anions"/>
          <p:cNvPicPr preferRelativeResize="0"/>
          <p:nvPr/>
        </p:nvPicPr>
        <p:blipFill rotWithShape="1">
          <a:blip r:embed="rId3">
            <a:alphaModFix/>
          </a:blip>
          <a:srcRect/>
          <a:stretch/>
        </p:blipFill>
        <p:spPr>
          <a:xfrm>
            <a:off x="4324510" y="2314342"/>
            <a:ext cx="4633952" cy="3383386"/>
          </a:xfrm>
          <a:prstGeom prst="rect">
            <a:avLst/>
          </a:prstGeom>
          <a:noFill/>
          <a:ln>
            <a:noFill/>
          </a:ln>
        </p:spPr>
      </p:pic>
      <p:sp>
        <p:nvSpPr>
          <p:cNvPr id="2275" name="Shape 2275"/>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kkitt"/>
              <a:buNone/>
            </a:pPr>
            <a:r>
              <a:rPr lang="en-US" sz="3600" b="0" i="0" u="none" strike="noStrike" cap="none">
                <a:solidFill>
                  <a:srgbClr val="00B0F0"/>
                </a:solidFill>
                <a:latin typeface="Rokkitt"/>
                <a:ea typeface="Rokkitt"/>
                <a:cs typeface="Rokkitt"/>
                <a:sym typeface="Rokkitt"/>
              </a:rPr>
              <a:t>Qualitative Analysis</a:t>
            </a:r>
            <a:br>
              <a:rPr lang="en-US" sz="3600" b="0" i="0" u="none" strike="noStrike" cap="none">
                <a:solidFill>
                  <a:srgbClr val="00B0F0"/>
                </a:solidFill>
                <a:latin typeface="Rokkitt"/>
                <a:ea typeface="Rokkitt"/>
                <a:cs typeface="Rokkitt"/>
                <a:sym typeface="Rokkitt"/>
              </a:rPr>
            </a:br>
            <a:endParaRPr lang="en-US" sz="3600" b="0" i="0" u="none" strike="noStrike" cap="none">
              <a:solidFill>
                <a:srgbClr val="00B0F0"/>
              </a:solidFill>
              <a:latin typeface="Rokkitt"/>
              <a:ea typeface="Rokkitt"/>
              <a:cs typeface="Rokkitt"/>
              <a:sym typeface="Rokkitt"/>
            </a:endParaRPr>
          </a:p>
        </p:txBody>
      </p:sp>
      <p:pic>
        <p:nvPicPr>
          <p:cNvPr id="2276" name="Shape 2276" descr="qual lab.jpg"/>
          <p:cNvPicPr preferRelativeResize="0">
            <a:picLocks noGrp="1"/>
          </p:cNvPicPr>
          <p:nvPr>
            <p:ph type="body" idx="1"/>
          </p:nvPr>
        </p:nvPicPr>
        <p:blipFill rotWithShape="1">
          <a:blip r:embed="rId4">
            <a:alphaModFix/>
          </a:blip>
          <a:srcRect l="9900" t="6425" r="11038"/>
          <a:stretch/>
        </p:blipFill>
        <p:spPr>
          <a:xfrm>
            <a:off x="4902505" y="356298"/>
            <a:ext cx="2891770" cy="1925198"/>
          </a:xfrm>
          <a:prstGeom prst="rect">
            <a:avLst/>
          </a:prstGeom>
          <a:noFill/>
          <a:ln>
            <a:noFill/>
          </a:ln>
        </p:spPr>
      </p:pic>
      <p:sp>
        <p:nvSpPr>
          <p:cNvPr id="2277" name="Shape 2277"/>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p:txBody>
      </p:sp>
      <p:sp>
        <p:nvSpPr>
          <p:cNvPr id="2278" name="Shape 2278"/>
          <p:cNvSpPr txBox="1"/>
          <p:nvPr/>
        </p:nvSpPr>
        <p:spPr>
          <a:xfrm>
            <a:off x="7172842" y="-33051"/>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Video</a:t>
            </a:r>
          </a:p>
        </p:txBody>
      </p:sp>
      <p:sp>
        <p:nvSpPr>
          <p:cNvPr id="2279" name="Shape 2279"/>
          <p:cNvSpPr txBox="1"/>
          <p:nvPr/>
        </p:nvSpPr>
        <p:spPr>
          <a:xfrm>
            <a:off x="4219542" y="-32651"/>
            <a:ext cx="152622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Virtual Lab 1</a:t>
            </a:r>
          </a:p>
        </p:txBody>
      </p:sp>
      <p:grpSp>
        <p:nvGrpSpPr>
          <p:cNvPr id="2280" name="Shape 2280"/>
          <p:cNvGrpSpPr/>
          <p:nvPr/>
        </p:nvGrpSpPr>
        <p:grpSpPr>
          <a:xfrm>
            <a:off x="0" y="5807099"/>
            <a:ext cx="9147303" cy="1061830"/>
            <a:chOff x="0" y="5663878"/>
            <a:chExt cx="9147303" cy="1061830"/>
          </a:xfrm>
        </p:grpSpPr>
        <p:sp>
          <p:nvSpPr>
            <p:cNvPr id="2281" name="Shape 2281"/>
            <p:cNvSpPr txBox="1"/>
            <p:nvPr/>
          </p:nvSpPr>
          <p:spPr>
            <a:xfrm>
              <a:off x="4759285" y="5663878"/>
              <a:ext cx="4388017" cy="1061828"/>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kkitt"/>
                  <a:ea typeface="Rokkitt"/>
                  <a:cs typeface="Rokkitt"/>
                  <a:sym typeface="Rokkitt"/>
                </a:rPr>
                <a:t>Learning Objectives</a:t>
              </a:r>
              <a:r>
                <a:rPr lang="en-US" sz="900">
                  <a:solidFill>
                    <a:schemeClr val="dk1"/>
                  </a:solidFill>
                  <a:latin typeface="Rokkitt"/>
                  <a:ea typeface="Rokkitt"/>
                  <a:cs typeface="Rokkitt"/>
                  <a:sym typeface="Rokkitt"/>
                </a:rPr>
                <a:t> </a:t>
              </a:r>
            </a:p>
            <a:p>
              <a:pPr marL="0" marR="0" lvl="0" indent="0" algn="l" rtl="0">
                <a:spcBef>
                  <a:spcPts val="0"/>
                </a:spcBef>
                <a:buSzPct val="25000"/>
                <a:buNone/>
              </a:pPr>
              <a:r>
                <a:rPr lang="en-US" sz="900">
                  <a:solidFill>
                    <a:schemeClr val="dk1"/>
                  </a:solidFill>
                  <a:latin typeface="Rokkitt"/>
                  <a:ea typeface="Rokkitt"/>
                  <a:cs typeface="Rokkitt"/>
                  <a:sym typeface="Rokkitt"/>
                </a:rPr>
                <a:t>LO 6.21: The student can predict the solubility of a salt, or rank the solubility of salts, given the relevant Ksp values. </a:t>
              </a:r>
            </a:p>
            <a:p>
              <a:pPr marL="0" marR="0" lvl="0" indent="0" algn="l" rtl="0">
                <a:spcBef>
                  <a:spcPts val="0"/>
                </a:spcBef>
                <a:buSzPct val="25000"/>
                <a:buNone/>
              </a:pPr>
              <a:r>
                <a:rPr lang="en-US" sz="900">
                  <a:solidFill>
                    <a:schemeClr val="dk1"/>
                  </a:solidFill>
                  <a:latin typeface="Rokkitt"/>
                  <a:ea typeface="Rokkitt"/>
                  <a:cs typeface="Rokkitt"/>
                  <a:sym typeface="Rokkitt"/>
                </a:rPr>
                <a:t>LO 6.22: The student can interpret data regarding solubility of salts to determine, or rank, the relevant Ksp values. </a:t>
              </a:r>
            </a:p>
            <a:p>
              <a:pPr marL="0" marR="0" lvl="0" indent="0" algn="l" rtl="0">
                <a:spcBef>
                  <a:spcPts val="0"/>
                </a:spcBef>
                <a:buSzPct val="25000"/>
                <a:buNone/>
              </a:pPr>
              <a:r>
                <a:rPr lang="en-US" sz="900">
                  <a:solidFill>
                    <a:schemeClr val="dk1"/>
                  </a:solidFill>
                  <a:latin typeface="Rokkitt"/>
                  <a:ea typeface="Rokkitt"/>
                  <a:cs typeface="Rokkitt"/>
                  <a:sym typeface="Rokkitt"/>
                </a:rPr>
                <a:t>LO 6.23: The student can interpret data regarding the relative solubility of salts in terms of factors (common ions, pH) that influence the solubility. </a:t>
              </a:r>
            </a:p>
          </p:txBody>
        </p:sp>
        <p:sp>
          <p:nvSpPr>
            <p:cNvPr id="2282" name="Shape 2282"/>
            <p:cNvSpPr txBox="1"/>
            <p:nvPr/>
          </p:nvSpPr>
          <p:spPr>
            <a:xfrm>
              <a:off x="0" y="5663880"/>
              <a:ext cx="4759286" cy="1061828"/>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kkitt"/>
                  <a:ea typeface="Rokkitt"/>
                  <a:cs typeface="Rokkitt"/>
                  <a:sym typeface="Rokkitt"/>
                </a:rPr>
                <a:t>Science Practices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2.2 The student can </a:t>
              </a:r>
              <a:r>
                <a:rPr lang="en-US" sz="900" b="0" i="1" u="none" strike="noStrike" cap="none">
                  <a:solidFill>
                    <a:schemeClr val="dk1"/>
                  </a:solidFill>
                  <a:latin typeface="Rokkitt"/>
                  <a:ea typeface="Rokkitt"/>
                  <a:cs typeface="Rokkitt"/>
                  <a:sym typeface="Rokkitt"/>
                </a:rPr>
                <a:t>apply mathematical routines </a:t>
              </a:r>
              <a:r>
                <a:rPr lang="en-US" sz="900" b="0" i="0" u="none" strike="noStrike" cap="none">
                  <a:solidFill>
                    <a:schemeClr val="dk1"/>
                  </a:solidFill>
                  <a:latin typeface="Rokkitt"/>
                  <a:ea typeface="Rokkitt"/>
                  <a:cs typeface="Rokkitt"/>
                  <a:sym typeface="Rokkitt"/>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2.3 The student can </a:t>
              </a:r>
              <a:r>
                <a:rPr lang="en-US" sz="900" b="0" i="1" u="none" strike="noStrike" cap="none">
                  <a:solidFill>
                    <a:schemeClr val="dk1"/>
                  </a:solidFill>
                  <a:latin typeface="Rokkitt"/>
                  <a:ea typeface="Rokkitt"/>
                  <a:cs typeface="Rokkitt"/>
                  <a:sym typeface="Rokkitt"/>
                </a:rPr>
                <a:t>estimate numerically </a:t>
              </a:r>
              <a:r>
                <a:rPr lang="en-US" sz="900" b="0" i="0" u="none" strike="noStrike" cap="none">
                  <a:solidFill>
                    <a:schemeClr val="dk1"/>
                  </a:solidFill>
                  <a:latin typeface="Rokkitt"/>
                  <a:ea typeface="Rokkitt"/>
                  <a:cs typeface="Rokkitt"/>
                  <a:sym typeface="Rokkitt"/>
                </a:rPr>
                <a:t>quantities that describe natural phenomena.</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5.1 The student can </a:t>
              </a:r>
              <a:r>
                <a:rPr lang="en-US" sz="900" b="0" i="1" u="none" strike="noStrike" cap="none">
                  <a:solidFill>
                    <a:schemeClr val="dk1"/>
                  </a:solidFill>
                  <a:latin typeface="Rokkitt"/>
                  <a:ea typeface="Rokkitt"/>
                  <a:cs typeface="Rokkitt"/>
                  <a:sym typeface="Rokkitt"/>
                </a:rPr>
                <a:t>analyze data </a:t>
              </a:r>
              <a:r>
                <a:rPr lang="en-US" sz="900" b="0" i="0" u="none" strike="noStrike" cap="none">
                  <a:solidFill>
                    <a:schemeClr val="dk1"/>
                  </a:solidFill>
                  <a:latin typeface="Rokkitt"/>
                  <a:ea typeface="Rokkitt"/>
                  <a:cs typeface="Rokkitt"/>
                  <a:sym typeface="Rokkitt"/>
                </a:rPr>
                <a:t>to identify patterns or relationships.</a:t>
              </a:r>
            </a:p>
            <a:p>
              <a:pPr marL="0" marR="0" lvl="1" indent="0" algn="l" rtl="0">
                <a:spcBef>
                  <a:spcPts val="0"/>
                </a:spcBef>
                <a:buSzPct val="25000"/>
                <a:buNone/>
              </a:pPr>
              <a:r>
                <a:rPr lang="en-US" sz="900" b="0" i="0" u="none" strike="noStrike" cap="none">
                  <a:solidFill>
                    <a:schemeClr val="dk1"/>
                  </a:solidFill>
                  <a:latin typeface="Rokkitt"/>
                  <a:ea typeface="Rokkitt"/>
                  <a:cs typeface="Rokkitt"/>
                  <a:sym typeface="Rokkitt"/>
                </a:rPr>
                <a:t>6.4 The student can </a:t>
              </a:r>
              <a:r>
                <a:rPr lang="en-US" sz="900" b="0" i="1" u="none" strike="noStrike" cap="none">
                  <a:solidFill>
                    <a:schemeClr val="dk1"/>
                  </a:solidFill>
                  <a:latin typeface="Rokkitt"/>
                  <a:ea typeface="Rokkitt"/>
                  <a:cs typeface="Rokkitt"/>
                  <a:sym typeface="Rokkitt"/>
                </a:rPr>
                <a:t>make claims and predictions about natural phenomena </a:t>
              </a:r>
              <a:r>
                <a:rPr lang="en-US" sz="900" b="0" i="0" u="none" strike="noStrike" cap="none">
                  <a:solidFill>
                    <a:schemeClr val="dk1"/>
                  </a:solidFill>
                  <a:latin typeface="Rokkitt"/>
                  <a:ea typeface="Rokkitt"/>
                  <a:cs typeface="Rokkitt"/>
                  <a:sym typeface="Rokkitt"/>
                </a:rPr>
                <a:t>based on scientific theories and models.</a:t>
              </a:r>
            </a:p>
          </p:txBody>
        </p:sp>
      </p:grpSp>
      <p:pic>
        <p:nvPicPr>
          <p:cNvPr id="2283" name="Shape 2283" descr="http://www.compoundchem.com/wp-content/uploads/2014/02/Metal-Ion-Flame-Tests.png"/>
          <p:cNvPicPr preferRelativeResize="0"/>
          <p:nvPr/>
        </p:nvPicPr>
        <p:blipFill rotWithShape="1">
          <a:blip r:embed="rId8">
            <a:alphaModFix/>
          </a:blip>
          <a:srcRect l="33223"/>
          <a:stretch/>
        </p:blipFill>
        <p:spPr>
          <a:xfrm>
            <a:off x="1344541" y="1081150"/>
            <a:ext cx="2979969" cy="3130209"/>
          </a:xfrm>
          <a:prstGeom prst="rect">
            <a:avLst/>
          </a:prstGeom>
          <a:noFill/>
          <a:ln>
            <a:noFill/>
          </a:ln>
        </p:spPr>
      </p:pic>
      <p:sp>
        <p:nvSpPr>
          <p:cNvPr id="2284" name="Shape 2284"/>
          <p:cNvSpPr txBox="1"/>
          <p:nvPr/>
        </p:nvSpPr>
        <p:spPr>
          <a:xfrm>
            <a:off x="5668650" y="-33051"/>
            <a:ext cx="152622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9"/>
              </a:rPr>
              <a:t>Virtual Lab 2</a:t>
            </a:r>
          </a:p>
        </p:txBody>
      </p:sp>
      <p:pic>
        <p:nvPicPr>
          <p:cNvPr id="2285" name="Shape 2285" descr="cation analysis summary"/>
          <p:cNvPicPr preferRelativeResize="0"/>
          <p:nvPr/>
        </p:nvPicPr>
        <p:blipFill rotWithShape="1">
          <a:blip r:embed="rId10">
            <a:alphaModFix/>
          </a:blip>
          <a:srcRect/>
          <a:stretch/>
        </p:blipFill>
        <p:spPr>
          <a:xfrm>
            <a:off x="4335528" y="2358616"/>
            <a:ext cx="4633952" cy="3331990"/>
          </a:xfrm>
          <a:prstGeom prst="rect">
            <a:avLst/>
          </a:prstGeom>
          <a:noFill/>
          <a:ln>
            <a:noFill/>
          </a:ln>
        </p:spPr>
      </p:pic>
      <p:sp>
        <p:nvSpPr>
          <p:cNvPr id="2286" name="Shape 2286"/>
          <p:cNvSpPr txBox="1"/>
          <p:nvPr/>
        </p:nvSpPr>
        <p:spPr>
          <a:xfrm>
            <a:off x="0" y="4156275"/>
            <a:ext cx="4324509" cy="1477328"/>
          </a:xfrm>
          <a:prstGeom prst="rect">
            <a:avLst/>
          </a:prstGeom>
          <a:solidFill>
            <a:srgbClr val="FFFC2D"/>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Remember that the lower the K</a:t>
            </a:r>
            <a:r>
              <a:rPr lang="en-US" sz="1800" baseline="-25000">
                <a:solidFill>
                  <a:schemeClr val="dk1"/>
                </a:solidFill>
                <a:latin typeface="Rokkitt"/>
                <a:ea typeface="Rokkitt"/>
                <a:cs typeface="Rokkitt"/>
                <a:sym typeface="Rokkitt"/>
              </a:rPr>
              <a:t>sp</a:t>
            </a:r>
            <a:r>
              <a:rPr lang="en-US" sz="1800">
                <a:solidFill>
                  <a:schemeClr val="dk1"/>
                </a:solidFill>
                <a:latin typeface="Rokkitt"/>
                <a:ea typeface="Rokkitt"/>
                <a:cs typeface="Rokkitt"/>
                <a:sym typeface="Rokkitt"/>
              </a:rPr>
              <a:t>, the less soluble the substance.  Qualitative analysis then also allows a ranking of salts by K</a:t>
            </a:r>
            <a:r>
              <a:rPr lang="en-US" sz="1800" baseline="-25000">
                <a:solidFill>
                  <a:schemeClr val="dk1"/>
                </a:solidFill>
                <a:latin typeface="Rokkitt"/>
                <a:ea typeface="Rokkitt"/>
                <a:cs typeface="Rokkitt"/>
                <a:sym typeface="Rokkitt"/>
              </a:rPr>
              <a:t>sp</a:t>
            </a:r>
            <a:r>
              <a:rPr lang="en-US" sz="1800">
                <a:solidFill>
                  <a:schemeClr val="dk1"/>
                </a:solidFill>
                <a:latin typeface="Rokkitt"/>
                <a:ea typeface="Rokkitt"/>
                <a:cs typeface="Rokkitt"/>
                <a:sym typeface="Rokkitt"/>
              </a:rPr>
              <a:t>, and demonstrates the effect of pH on solubility.</a:t>
            </a:r>
          </a:p>
        </p:txBody>
      </p:sp>
      <p:pic>
        <p:nvPicPr>
          <p:cNvPr id="2287" name="Shape 2287" descr="Metal Ion Flame Tests"/>
          <p:cNvPicPr preferRelativeResize="0"/>
          <p:nvPr/>
        </p:nvPicPr>
        <p:blipFill rotWithShape="1">
          <a:blip r:embed="rId8">
            <a:alphaModFix/>
          </a:blip>
          <a:srcRect r="68295"/>
          <a:stretch/>
        </p:blipFill>
        <p:spPr>
          <a:xfrm>
            <a:off x="0" y="1130325"/>
            <a:ext cx="1344542" cy="29746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85"/>
                                        </p:tgtEl>
                                      </p:cBhvr>
                                    </p:animEffect>
                                    <p:set>
                                      <p:cBhvr>
                                        <p:cTn id="7" dur="1" fill="hold">
                                          <p:stCondLst>
                                            <p:cond delay="500"/>
                                          </p:stCondLst>
                                        </p:cTn>
                                        <p:tgtEl>
                                          <p:spTgt spid="22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Shape 2293"/>
          <p:cNvSpPr txBox="1">
            <a:spLocks noGrp="1"/>
          </p:cNvSpPr>
          <p:nvPr>
            <p:ph type="title"/>
          </p:nvPr>
        </p:nvSpPr>
        <p:spPr>
          <a:xfrm>
            <a:off x="895728" y="3431664"/>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Now…</a:t>
            </a:r>
          </a:p>
        </p:txBody>
      </p:sp>
      <p:sp>
        <p:nvSpPr>
          <p:cNvPr id="2294" name="Shape 2294"/>
          <p:cNvSpPr txBox="1">
            <a:spLocks noGrp="1"/>
          </p:cNvSpPr>
          <p:nvPr>
            <p:ph type="body" idx="1"/>
          </p:nvPr>
        </p:nvSpPr>
        <p:spPr>
          <a:xfrm>
            <a:off x="1358686" y="4767003"/>
            <a:ext cx="6628031" cy="150018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Just for Fun Some “Harry” Problems</a:t>
            </a:r>
          </a:p>
        </p:txBody>
      </p:sp>
      <p:pic>
        <p:nvPicPr>
          <p:cNvPr id="2295" name="Shape 2295" descr="Screen Shot 2016-04-10 at 7.51.07 PM.png"/>
          <p:cNvPicPr preferRelativeResize="0"/>
          <p:nvPr/>
        </p:nvPicPr>
        <p:blipFill rotWithShape="1">
          <a:blip r:embed="rId3">
            <a:alphaModFix/>
          </a:blip>
          <a:srcRect/>
          <a:stretch/>
        </p:blipFill>
        <p:spPr>
          <a:xfrm rot="1185820">
            <a:off x="4970696" y="885109"/>
            <a:ext cx="3179481" cy="3040160"/>
          </a:xfrm>
          <a:prstGeom prst="rect">
            <a:avLst/>
          </a:prstGeom>
          <a:noFill/>
          <a:ln w="76200" cap="flat" cmpd="sng">
            <a:solidFill>
              <a:srgbClr val="72724C"/>
            </a:solidFill>
            <a:prstDash val="solid"/>
            <a:round/>
            <a:headEnd type="none" w="med" len="med"/>
            <a:tailEnd type="none" w="med" len="me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Shape 2300"/>
          <p:cNvSpPr txBox="1">
            <a:spLocks noGrp="1"/>
          </p:cNvSpPr>
          <p:nvPr>
            <p:ph type="title"/>
          </p:nvPr>
        </p:nvSpPr>
        <p:spPr>
          <a:xfrm>
            <a:off x="498474" y="0"/>
            <a:ext cx="7556312" cy="7953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endParaRPr sz="3200" b="0" i="0" u="none" strike="noStrike" cap="none">
              <a:solidFill>
                <a:schemeClr val="accent1"/>
              </a:solidFill>
              <a:latin typeface="Rokkitt"/>
              <a:ea typeface="Rokkitt"/>
              <a:cs typeface="Rokkitt"/>
              <a:sym typeface="Rokkitt"/>
            </a:endParaRPr>
          </a:p>
        </p:txBody>
      </p:sp>
      <p:sp>
        <p:nvSpPr>
          <p:cNvPr id="2301" name="Shape 2301"/>
          <p:cNvSpPr txBox="1">
            <a:spLocks noGrp="1"/>
          </p:cNvSpPr>
          <p:nvPr>
            <p:ph type="body" idx="1"/>
          </p:nvPr>
        </p:nvSpPr>
        <p:spPr>
          <a:xfrm>
            <a:off x="0" y="0"/>
            <a:ext cx="9144000" cy="6978260"/>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1530" b="0" i="0" u="none" strike="noStrike" cap="none">
                <a:solidFill>
                  <a:schemeClr val="lt1"/>
                </a:solidFill>
                <a:latin typeface="Rokkitt"/>
                <a:ea typeface="Rokkitt"/>
                <a:cs typeface="Rokkitt"/>
                <a:sym typeface="Rokkitt"/>
              </a:rPr>
              <a:t>		2Fe(OH)</a:t>
            </a:r>
            <a:r>
              <a:rPr lang="en-US" sz="1530" b="0" i="0" u="none" strike="noStrike" cap="none" baseline="-25000">
                <a:solidFill>
                  <a:schemeClr val="lt1"/>
                </a:solidFill>
                <a:latin typeface="Rokkitt"/>
                <a:ea typeface="Rokkitt"/>
                <a:cs typeface="Rokkitt"/>
                <a:sym typeface="Rokkitt"/>
              </a:rPr>
              <a:t>3 </a:t>
            </a:r>
            <a:r>
              <a:rPr lang="en-US" sz="1530" b="0" i="0" u="none" strike="noStrike" cap="none">
                <a:solidFill>
                  <a:schemeClr val="lt1"/>
                </a:solidFill>
                <a:latin typeface="Rokkitt"/>
                <a:ea typeface="Rokkitt"/>
                <a:cs typeface="Rokkitt"/>
                <a:sym typeface="Rokkitt"/>
              </a:rPr>
              <a:t>(s) + 3H</a:t>
            </a:r>
            <a:r>
              <a:rPr lang="en-US" sz="1530" b="0" i="0" u="none" strike="noStrike" cap="none" baseline="-25000">
                <a:solidFill>
                  <a:schemeClr val="lt1"/>
                </a:solidFill>
                <a:latin typeface="Rokkitt"/>
                <a:ea typeface="Rokkitt"/>
                <a:cs typeface="Rokkitt"/>
                <a:sym typeface="Rokkitt"/>
              </a:rPr>
              <a:t>2</a:t>
            </a:r>
            <a:r>
              <a:rPr lang="en-US" sz="1530" b="0" i="0" u="none" strike="noStrike" cap="none">
                <a:solidFill>
                  <a:schemeClr val="lt1"/>
                </a:solidFill>
                <a:latin typeface="Rokkitt"/>
                <a:ea typeface="Rokkitt"/>
                <a:cs typeface="Rokkitt"/>
                <a:sym typeface="Rokkitt"/>
              </a:rPr>
              <a:t>SO</a:t>
            </a:r>
            <a:r>
              <a:rPr lang="en-US" sz="1530" b="0" i="0" u="none" strike="noStrike" cap="none" baseline="-25000">
                <a:solidFill>
                  <a:schemeClr val="lt1"/>
                </a:solidFill>
                <a:latin typeface="Rokkitt"/>
                <a:ea typeface="Rokkitt"/>
                <a:cs typeface="Rokkitt"/>
                <a:sym typeface="Rokkitt"/>
              </a:rPr>
              <a:t>4</a:t>
            </a:r>
            <a:r>
              <a:rPr lang="en-US" sz="1530" b="0" i="0" u="none" strike="noStrike" cap="none">
                <a:solidFill>
                  <a:schemeClr val="lt1"/>
                </a:solidFill>
                <a:latin typeface="Rokkitt"/>
                <a:ea typeface="Rokkitt"/>
                <a:cs typeface="Rokkitt"/>
                <a:sym typeface="Rokkitt"/>
              </a:rPr>
              <a:t> (aq) à Fe</a:t>
            </a:r>
            <a:r>
              <a:rPr lang="en-US" sz="1530" b="0" i="0" u="none" strike="noStrike" cap="none" baseline="-25000">
                <a:solidFill>
                  <a:schemeClr val="lt1"/>
                </a:solidFill>
                <a:latin typeface="Rokkitt"/>
                <a:ea typeface="Rokkitt"/>
                <a:cs typeface="Rokkitt"/>
                <a:sym typeface="Rokkitt"/>
              </a:rPr>
              <a:t>2</a:t>
            </a:r>
            <a:r>
              <a:rPr lang="en-US" sz="1530" b="0" i="0" u="none" strike="noStrike" cap="none">
                <a:solidFill>
                  <a:schemeClr val="lt1"/>
                </a:solidFill>
                <a:latin typeface="Rokkitt"/>
                <a:ea typeface="Rokkitt"/>
                <a:cs typeface="Rokkitt"/>
                <a:sym typeface="Rokkitt"/>
              </a:rPr>
              <a:t>(SO</a:t>
            </a:r>
            <a:r>
              <a:rPr lang="en-US" sz="1530" b="0" i="0" u="none" strike="noStrike" cap="none" baseline="-25000">
                <a:solidFill>
                  <a:schemeClr val="lt1"/>
                </a:solidFill>
                <a:latin typeface="Rokkitt"/>
                <a:ea typeface="Rokkitt"/>
                <a:cs typeface="Rokkitt"/>
                <a:sym typeface="Rokkitt"/>
              </a:rPr>
              <a:t>4</a:t>
            </a:r>
            <a:r>
              <a:rPr lang="en-US" sz="1530" b="0" i="0" u="none" strike="noStrike" cap="none">
                <a:solidFill>
                  <a:schemeClr val="lt1"/>
                </a:solidFill>
                <a:latin typeface="Rokkitt"/>
                <a:ea typeface="Rokkitt"/>
                <a:cs typeface="Rokkitt"/>
                <a:sym typeface="Rokkitt"/>
              </a:rPr>
              <a:t>)</a:t>
            </a:r>
            <a:r>
              <a:rPr lang="en-US" sz="1530" b="0" i="0" u="none" strike="noStrike" cap="none" baseline="-25000">
                <a:solidFill>
                  <a:schemeClr val="lt1"/>
                </a:solidFill>
                <a:latin typeface="Rokkitt"/>
                <a:ea typeface="Rokkitt"/>
                <a:cs typeface="Rokkitt"/>
                <a:sym typeface="Rokkitt"/>
              </a:rPr>
              <a:t>3</a:t>
            </a:r>
            <a:r>
              <a:rPr lang="en-US" sz="1530" b="0" i="0" u="none" strike="noStrike" cap="none">
                <a:solidFill>
                  <a:schemeClr val="lt1"/>
                </a:solidFill>
                <a:latin typeface="Rokkitt"/>
                <a:ea typeface="Rokkitt"/>
                <a:cs typeface="Rokkitt"/>
                <a:sym typeface="Rokkitt"/>
              </a:rPr>
              <a:t> (aq) + 6H</a:t>
            </a:r>
            <a:r>
              <a:rPr lang="en-US" sz="1530" b="0" i="0" u="none" strike="noStrike" cap="none" baseline="-25000">
                <a:solidFill>
                  <a:schemeClr val="lt1"/>
                </a:solidFill>
                <a:latin typeface="Rokkitt"/>
                <a:ea typeface="Rokkitt"/>
                <a:cs typeface="Rokkitt"/>
                <a:sym typeface="Rokkitt"/>
              </a:rPr>
              <a:t>2</a:t>
            </a:r>
            <a:r>
              <a:rPr lang="en-US" sz="1530" b="0" i="0" u="none" strike="noStrike" cap="none">
                <a:solidFill>
                  <a:schemeClr val="lt1"/>
                </a:solidFill>
                <a:latin typeface="Rokkitt"/>
                <a:ea typeface="Rokkitt"/>
                <a:cs typeface="Rokkitt"/>
                <a:sym typeface="Rokkitt"/>
              </a:rPr>
              <a:t>O (l)</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a.  Ron Weasley had to perform the above reaction in Professor Snape’s potions class.  Ron mixed 45.0 g iron III hydroxide with 45.0 ml 2.00 M sulfuric acid in a cauldron, leaving the lid off.  The heat capacity of his cauldron was 645 J/K.</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            i.  What other information would Ron need to know or measure experimentally to determine the molar change in enthalpy of the reaction, ∆H°rxn?</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            ii.  Unbeknownst to Ron, Draco Malfoy dropped a 100 g sneakoscope (assume this is unreactive and at room temperature) into Ron’s cauldron before Ron measured his temperature but after the reaction was initiated.  Explain in which direction this would alter Ron’s experimental value of ∆H°rxn.</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b.  Hermione Granger also performed this reaction.  She mixed 45.0 g iron III hydroxide with 450 ml 2.00 M sulfuric acid in her cauldron, and kept the lid on, using a spell to enable her to measure temperature (revelio thermo).</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            i.  How would you expect her temperature change to differ from Ron’s, if at all?  For this comparison, assume that Ron’s reaction was performed with the lid on and with no sneakoscope.</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            ii.  Hermione repeated the experiment using all the same measurements, but used aluminum hydroxide instead of iron III hydroxide.  Assuming that both reactions have the same ∆H°rxn, would her temperature change be smaller, the same, or greater in her second experiment.</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c.  Given the following values for absolute entropies, what would ∆S°rxn be?</a:t>
            </a:r>
          </a:p>
          <a:p>
            <a:pPr marL="228600" marR="0" lvl="0" indent="-228600" algn="l" rtl="0">
              <a:lnSpc>
                <a:spcPct val="90000"/>
              </a:lnSpc>
              <a:spcBef>
                <a:spcPts val="2000"/>
              </a:spcBef>
              <a:spcAft>
                <a:spcPts val="0"/>
              </a:spcAft>
              <a:buClr>
                <a:schemeClr val="accent1"/>
              </a:buClr>
              <a:buSzPct val="76500"/>
              <a:buFont typeface="Noto Sans Symbols"/>
              <a:buNone/>
            </a:pPr>
            <a:endParaRPr sz="1530" b="0" i="0" u="none" strike="noStrike" cap="none">
              <a:solidFill>
                <a:schemeClr val="lt1"/>
              </a:solidFill>
              <a:latin typeface="Rokkitt"/>
              <a:ea typeface="Rokkitt"/>
              <a:cs typeface="Rokkitt"/>
              <a:sym typeface="Rokkitt"/>
            </a:endParaRPr>
          </a:p>
          <a:p>
            <a:pPr marL="0" marR="0" lvl="0" indent="0" algn="l" rtl="0">
              <a:lnSpc>
                <a:spcPct val="90000"/>
              </a:lnSpc>
              <a:spcBef>
                <a:spcPts val="2000"/>
              </a:spcBef>
              <a:buClr>
                <a:schemeClr val="accent1"/>
              </a:buClr>
              <a:buSzPct val="25000"/>
              <a:buFont typeface="Noto Sans Symbols"/>
              <a:buNone/>
            </a:pPr>
            <a:r>
              <a:rPr lang="en-US" sz="1530" b="0" i="0" u="none" strike="noStrike" cap="none">
                <a:solidFill>
                  <a:schemeClr val="lt1"/>
                </a:solidFill>
                <a:latin typeface="Rokkitt"/>
                <a:ea typeface="Rokkitt"/>
                <a:cs typeface="Rokkitt"/>
                <a:sym typeface="Rokkitt"/>
              </a:rPr>
              <a:t>	 </a:t>
            </a:r>
          </a:p>
        </p:txBody>
      </p:sp>
      <p:pic>
        <p:nvPicPr>
          <p:cNvPr id="2302" name="Shape 2302" descr="Screen Shot 2016-04-10 at 8.06.38 PM.png"/>
          <p:cNvPicPr preferRelativeResize="0"/>
          <p:nvPr/>
        </p:nvPicPr>
        <p:blipFill rotWithShape="1">
          <a:blip r:embed="rId3">
            <a:alphaModFix/>
          </a:blip>
          <a:srcRect l="1338" t="19196" r="1210" b="15781"/>
          <a:stretch/>
        </p:blipFill>
        <p:spPr>
          <a:xfrm>
            <a:off x="293131" y="6067498"/>
            <a:ext cx="8084325" cy="641380"/>
          </a:xfrm>
          <a:prstGeom prst="rect">
            <a:avLst/>
          </a:prstGeom>
          <a:noFill/>
          <a:ln w="38100" cap="flat" cmpd="sng">
            <a:solidFill>
              <a:schemeClr val="accent1"/>
            </a:solidFill>
            <a:prstDash val="solid"/>
            <a:round/>
            <a:headEnd type="none" w="med" len="med"/>
            <a:tailEnd type="none" w="med" len="me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7" name="Shape 2307"/>
          <p:cNvSpPr txBox="1">
            <a:spLocks noGrp="1"/>
          </p:cNvSpPr>
          <p:nvPr>
            <p:ph type="title"/>
          </p:nvPr>
        </p:nvSpPr>
        <p:spPr>
          <a:xfrm>
            <a:off x="498474" y="0"/>
            <a:ext cx="7556312" cy="7953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Just for Fun… Answers</a:t>
            </a:r>
          </a:p>
        </p:txBody>
      </p:sp>
      <p:sp>
        <p:nvSpPr>
          <p:cNvPr id="2308" name="Shape 2308"/>
          <p:cNvSpPr txBox="1">
            <a:spLocks noGrp="1"/>
          </p:cNvSpPr>
          <p:nvPr>
            <p:ph type="body" idx="1"/>
          </p:nvPr>
        </p:nvSpPr>
        <p:spPr>
          <a:xfrm>
            <a:off x="205267" y="705510"/>
            <a:ext cx="5324110" cy="2642513"/>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ai.  q</a:t>
            </a:r>
            <a:r>
              <a:rPr lang="en-US" sz="1530" b="0" i="0" u="none" strike="noStrike" cap="none" baseline="-25000">
                <a:solidFill>
                  <a:schemeClr val="lt1"/>
                </a:solidFill>
                <a:latin typeface="Rokkitt"/>
                <a:ea typeface="Rokkitt"/>
                <a:cs typeface="Rokkitt"/>
                <a:sym typeface="Rokkitt"/>
              </a:rPr>
              <a:t>rxn</a:t>
            </a:r>
            <a:r>
              <a:rPr lang="en-US" sz="1530" b="0" i="0" u="none" strike="noStrike" cap="none">
                <a:solidFill>
                  <a:schemeClr val="lt1"/>
                </a:solidFill>
                <a:latin typeface="Rokkitt"/>
                <a:ea typeface="Rokkitt"/>
                <a:cs typeface="Rokkitt"/>
                <a:sym typeface="Rokkitt"/>
              </a:rPr>
              <a:t> = -(C</a:t>
            </a:r>
            <a:r>
              <a:rPr lang="en-US" sz="1530" b="0" i="0" u="none" strike="noStrike" cap="none" baseline="-25000">
                <a:solidFill>
                  <a:schemeClr val="lt1"/>
                </a:solidFill>
                <a:latin typeface="Rokkitt"/>
                <a:ea typeface="Rokkitt"/>
                <a:cs typeface="Rokkitt"/>
                <a:sym typeface="Rokkitt"/>
              </a:rPr>
              <a:t>cal</a:t>
            </a:r>
            <a:r>
              <a:rPr lang="en-US" sz="1530" b="0" i="0" u="none" strike="noStrike" cap="none">
                <a:solidFill>
                  <a:schemeClr val="lt1"/>
                </a:solidFill>
                <a:latin typeface="Rokkitt"/>
                <a:ea typeface="Rokkitt"/>
                <a:cs typeface="Rokkitt"/>
                <a:sym typeface="Rokkitt"/>
              </a:rPr>
              <a:t>∆T + c</a:t>
            </a:r>
            <a:r>
              <a:rPr lang="en-US" sz="1530" b="0" i="0" u="none" strike="noStrike" cap="none" baseline="-25000">
                <a:solidFill>
                  <a:schemeClr val="lt1"/>
                </a:solidFill>
                <a:latin typeface="Rokkitt"/>
                <a:ea typeface="Rokkitt"/>
                <a:cs typeface="Rokkitt"/>
                <a:sym typeface="Rokkitt"/>
              </a:rPr>
              <a:t>(mixture)</a:t>
            </a:r>
            <a:r>
              <a:rPr lang="en-US" sz="1530" b="0" i="0" u="none" strike="noStrike" cap="none">
                <a:solidFill>
                  <a:schemeClr val="lt1"/>
                </a:solidFill>
                <a:latin typeface="Rokkitt"/>
                <a:ea typeface="Rokkitt"/>
                <a:cs typeface="Rokkitt"/>
                <a:sym typeface="Rokkitt"/>
              </a:rPr>
              <a:t>m</a:t>
            </a:r>
            <a:r>
              <a:rPr lang="en-US" sz="1530" b="0" i="0" u="none" strike="noStrike" cap="none" baseline="-25000">
                <a:solidFill>
                  <a:schemeClr val="lt1"/>
                </a:solidFill>
                <a:latin typeface="Rokkitt"/>
                <a:ea typeface="Rokkitt"/>
                <a:cs typeface="Rokkitt"/>
                <a:sym typeface="Rokkitt"/>
              </a:rPr>
              <a:t>(mixture)</a:t>
            </a:r>
            <a:r>
              <a:rPr lang="en-US" sz="1530" b="0" i="0" u="none" strike="noStrike" cap="none">
                <a:solidFill>
                  <a:schemeClr val="lt1"/>
                </a:solidFill>
                <a:latin typeface="Rokkitt"/>
                <a:ea typeface="Rokkitt"/>
                <a:cs typeface="Rokkitt"/>
                <a:sym typeface="Rokkitt"/>
              </a:rPr>
              <a:t>∆T); ∆H°rxn = q</a:t>
            </a:r>
            <a:r>
              <a:rPr lang="en-US" sz="1530" b="0" i="0" u="none" strike="noStrike" cap="none" baseline="-25000">
                <a:solidFill>
                  <a:schemeClr val="lt1"/>
                </a:solidFill>
                <a:latin typeface="Rokkitt"/>
                <a:ea typeface="Rokkitt"/>
                <a:cs typeface="Rokkitt"/>
                <a:sym typeface="Rokkitt"/>
              </a:rPr>
              <a:t>rxn</a:t>
            </a:r>
            <a:r>
              <a:rPr lang="en-US" sz="1530" b="0" i="0" u="none" strike="noStrike" cap="none">
                <a:solidFill>
                  <a:schemeClr val="lt1"/>
                </a:solidFill>
                <a:latin typeface="Rokkitt"/>
                <a:ea typeface="Rokkitt"/>
                <a:cs typeface="Rokkitt"/>
                <a:sym typeface="Rokkitt"/>
              </a:rPr>
              <a:t> / moles rxn</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Ron would need to measure the starting and final temperatures, know (or measure) the specific heat capacity and mass of the reaction mixture, and the number of moles of reaction.  In this case,</a:t>
            </a:r>
          </a:p>
          <a:p>
            <a:pPr marL="228600" marR="0" lvl="0" indent="-228600" algn="l" rtl="0">
              <a:lnSpc>
                <a:spcPct val="90000"/>
              </a:lnSpc>
              <a:spcBef>
                <a:spcPts val="2000"/>
              </a:spcBef>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45.0 g Fe(OH)</a:t>
            </a:r>
            <a:r>
              <a:rPr lang="en-US" sz="1530" b="0" i="0" u="none" strike="noStrike" cap="none" baseline="-25000">
                <a:solidFill>
                  <a:schemeClr val="lt1"/>
                </a:solidFill>
                <a:latin typeface="Rokkitt"/>
                <a:ea typeface="Rokkitt"/>
                <a:cs typeface="Rokkitt"/>
                <a:sym typeface="Rokkitt"/>
              </a:rPr>
              <a:t>3</a:t>
            </a:r>
            <a:r>
              <a:rPr lang="en-US" sz="1530" b="0" i="0" u="none" strike="noStrike" cap="none">
                <a:solidFill>
                  <a:schemeClr val="lt1"/>
                </a:solidFill>
                <a:latin typeface="Rokkitt"/>
                <a:ea typeface="Rokkitt"/>
                <a:cs typeface="Rokkitt"/>
                <a:sym typeface="Rokkitt"/>
              </a:rPr>
              <a:t> / 106.8 g/mole = 0.421 moles; 0.045 L x 2 M = 0.09 moles H</a:t>
            </a:r>
            <a:r>
              <a:rPr lang="en-US" sz="1530" b="0" i="0" u="none" strike="noStrike" cap="none" baseline="-25000">
                <a:solidFill>
                  <a:schemeClr val="lt1"/>
                </a:solidFill>
                <a:latin typeface="Rokkitt"/>
                <a:ea typeface="Rokkitt"/>
                <a:cs typeface="Rokkitt"/>
                <a:sym typeface="Rokkitt"/>
              </a:rPr>
              <a:t>2</a:t>
            </a:r>
            <a:r>
              <a:rPr lang="en-US" sz="1530" b="0" i="0" u="none" strike="noStrike" cap="none">
                <a:solidFill>
                  <a:schemeClr val="lt1"/>
                </a:solidFill>
                <a:latin typeface="Rokkitt"/>
                <a:ea typeface="Rokkitt"/>
                <a:cs typeface="Rokkitt"/>
                <a:sym typeface="Rokkitt"/>
              </a:rPr>
              <a:t>SO</a:t>
            </a:r>
            <a:r>
              <a:rPr lang="en-US" sz="1530" b="0" i="0" u="none" strike="noStrike" cap="none" baseline="-25000">
                <a:solidFill>
                  <a:schemeClr val="lt1"/>
                </a:solidFill>
                <a:latin typeface="Rokkitt"/>
                <a:ea typeface="Rokkitt"/>
                <a:cs typeface="Rokkitt"/>
                <a:sym typeface="Rokkitt"/>
              </a:rPr>
              <a:t>4</a:t>
            </a:r>
            <a:r>
              <a:rPr lang="en-US" sz="1530" b="0" i="0" u="none" strike="noStrike" cap="none">
                <a:solidFill>
                  <a:schemeClr val="lt1"/>
                </a:solidFill>
                <a:latin typeface="Rokkitt"/>
                <a:ea typeface="Rokkitt"/>
                <a:cs typeface="Rokkitt"/>
                <a:sym typeface="Rokkitt"/>
              </a:rPr>
              <a:t> (limiting), so 0.03 moles reaction (to those who dislike this concept, I apologize).</a:t>
            </a:r>
          </a:p>
        </p:txBody>
      </p:sp>
      <p:sp>
        <p:nvSpPr>
          <p:cNvPr id="2309" name="Shape 2309"/>
          <p:cNvSpPr txBox="1">
            <a:spLocks noGrp="1"/>
          </p:cNvSpPr>
          <p:nvPr>
            <p:ph type="body" idx="2"/>
          </p:nvPr>
        </p:nvSpPr>
        <p:spPr>
          <a:xfrm>
            <a:off x="209528" y="4424198"/>
            <a:ext cx="5319850" cy="2284678"/>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80000"/>
              </a:lnSpc>
              <a:spcBef>
                <a:spcPts val="0"/>
              </a:spcBef>
              <a:buClr>
                <a:schemeClr val="accent1"/>
              </a:buClr>
              <a:buSzPct val="73455"/>
              <a:buFont typeface="Noto Sans Symbols"/>
              <a:buChar char="■"/>
            </a:pPr>
            <a:r>
              <a:rPr lang="en-US" sz="1665" b="0" i="0" u="none" strike="noStrike" cap="none">
                <a:solidFill>
                  <a:schemeClr val="lt1"/>
                </a:solidFill>
                <a:latin typeface="Rokkitt"/>
                <a:ea typeface="Rokkitt"/>
                <a:cs typeface="Rokkitt"/>
                <a:sym typeface="Rokkitt"/>
              </a:rPr>
              <a:t>bi.  For Hermione, the Fe(OH)</a:t>
            </a:r>
            <a:r>
              <a:rPr lang="en-US" sz="1665" b="0" i="0" u="none" strike="noStrike" cap="none" baseline="-25000">
                <a:solidFill>
                  <a:schemeClr val="lt1"/>
                </a:solidFill>
                <a:latin typeface="Rokkitt"/>
                <a:ea typeface="Rokkitt"/>
                <a:cs typeface="Rokkitt"/>
                <a:sym typeface="Rokkitt"/>
              </a:rPr>
              <a:t>3</a:t>
            </a:r>
            <a:r>
              <a:rPr lang="en-US" sz="1665" b="0" i="0" u="none" strike="noStrike" cap="none">
                <a:solidFill>
                  <a:schemeClr val="lt1"/>
                </a:solidFill>
                <a:latin typeface="Rokkitt"/>
                <a:ea typeface="Rokkitt"/>
                <a:cs typeface="Rokkitt"/>
                <a:sym typeface="Rokkitt"/>
              </a:rPr>
              <a:t> is now limiting, as there are now 0.9 moles H</a:t>
            </a:r>
            <a:r>
              <a:rPr lang="en-US" sz="1665" b="0" i="0" u="none" strike="noStrike" cap="none" baseline="-25000">
                <a:solidFill>
                  <a:schemeClr val="lt1"/>
                </a:solidFill>
                <a:latin typeface="Rokkitt"/>
                <a:ea typeface="Rokkitt"/>
                <a:cs typeface="Rokkitt"/>
                <a:sym typeface="Rokkitt"/>
              </a:rPr>
              <a:t>2</a:t>
            </a:r>
            <a:r>
              <a:rPr lang="en-US" sz="1665" b="0" i="0" u="none" strike="noStrike" cap="none">
                <a:solidFill>
                  <a:schemeClr val="lt1"/>
                </a:solidFill>
                <a:latin typeface="Rokkitt"/>
                <a:ea typeface="Rokkitt"/>
                <a:cs typeface="Rokkitt"/>
                <a:sym typeface="Rokkitt"/>
              </a:rPr>
              <a:t>SO</a:t>
            </a:r>
            <a:r>
              <a:rPr lang="en-US" sz="1665" b="0" i="0" u="none" strike="noStrike" cap="none" baseline="-25000">
                <a:solidFill>
                  <a:schemeClr val="lt1"/>
                </a:solidFill>
                <a:latin typeface="Rokkitt"/>
                <a:ea typeface="Rokkitt"/>
                <a:cs typeface="Rokkitt"/>
                <a:sym typeface="Rokkitt"/>
              </a:rPr>
              <a:t>4</a:t>
            </a:r>
            <a:r>
              <a:rPr lang="en-US" sz="1665" b="0" i="0" u="none" strike="noStrike" cap="none">
                <a:solidFill>
                  <a:schemeClr val="lt1"/>
                </a:solidFill>
                <a:latin typeface="Rokkitt"/>
                <a:ea typeface="Rokkitt"/>
                <a:cs typeface="Rokkitt"/>
                <a:sym typeface="Rokkitt"/>
              </a:rPr>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p>
        </p:txBody>
      </p:sp>
      <p:sp>
        <p:nvSpPr>
          <p:cNvPr id="2310" name="Shape 2310"/>
          <p:cNvSpPr txBox="1">
            <a:spLocks noGrp="1"/>
          </p:cNvSpPr>
          <p:nvPr>
            <p:ph type="body" idx="3"/>
          </p:nvPr>
        </p:nvSpPr>
        <p:spPr>
          <a:xfrm>
            <a:off x="209528" y="3464135"/>
            <a:ext cx="5319850" cy="845962"/>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90000"/>
              </a:lnSpc>
              <a:spcBef>
                <a:spcPts val="0"/>
              </a:spcBef>
              <a:buClr>
                <a:schemeClr val="accent1"/>
              </a:buClr>
              <a:buSzPct val="73455"/>
              <a:buFont typeface="Noto Sans Symbols"/>
              <a:buChar char="■"/>
            </a:pPr>
            <a:r>
              <a:rPr lang="en-US" sz="1665" b="0" i="0" u="none" strike="noStrike" cap="none">
                <a:solidFill>
                  <a:schemeClr val="lt1"/>
                </a:solidFill>
                <a:latin typeface="Rokkitt"/>
                <a:ea typeface="Rokkitt"/>
                <a:cs typeface="Rokkitt"/>
                <a:sym typeface="Rokkitt"/>
              </a:rPr>
              <a:t>aii.  Because the sneakoscope would absorb heat, ∆T would be lower, so the heat of the reaction would appear to be lower as would ∆H°rxn.</a:t>
            </a:r>
          </a:p>
        </p:txBody>
      </p:sp>
      <p:sp>
        <p:nvSpPr>
          <p:cNvPr id="2311" name="Shape 2311"/>
          <p:cNvSpPr txBox="1">
            <a:spLocks noGrp="1"/>
          </p:cNvSpPr>
          <p:nvPr>
            <p:ph type="body" idx="4"/>
          </p:nvPr>
        </p:nvSpPr>
        <p:spPr>
          <a:xfrm>
            <a:off x="5850107" y="1257100"/>
            <a:ext cx="3083963" cy="2539214"/>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90000"/>
              </a:lnSpc>
              <a:spcBef>
                <a:spcPts val="0"/>
              </a:spcBef>
              <a:buClr>
                <a:schemeClr val="accent1"/>
              </a:buClr>
              <a:buSzPct val="76500"/>
              <a:buFont typeface="Noto Sans Symbols"/>
              <a:buChar char="■"/>
            </a:pPr>
            <a:r>
              <a:rPr lang="en-US" sz="1530" b="0" i="0" u="none" strike="noStrike" cap="none">
                <a:solidFill>
                  <a:schemeClr val="lt1"/>
                </a:solidFill>
                <a:latin typeface="Rokkitt"/>
                <a:ea typeface="Rokkitt"/>
                <a:cs typeface="Rokkitt"/>
                <a:sym typeface="Rokkitt"/>
              </a:rPr>
              <a:t>bii.  45.0 g Al(OH)</a:t>
            </a:r>
            <a:r>
              <a:rPr lang="en-US" sz="1530" b="0" i="0" u="none" strike="noStrike" cap="none" baseline="-25000">
                <a:solidFill>
                  <a:schemeClr val="lt1"/>
                </a:solidFill>
                <a:latin typeface="Rokkitt"/>
                <a:ea typeface="Rokkitt"/>
                <a:cs typeface="Rokkitt"/>
                <a:sym typeface="Rokkitt"/>
              </a:rPr>
              <a:t>3</a:t>
            </a:r>
            <a:r>
              <a:rPr lang="en-US" sz="1530" b="0" i="0" u="none" strike="noStrike" cap="none">
                <a:solidFill>
                  <a:schemeClr val="lt1"/>
                </a:solidFill>
                <a:latin typeface="Rokkitt"/>
                <a:ea typeface="Rokkitt"/>
                <a:cs typeface="Rokkitt"/>
                <a:sym typeface="Rokkitt"/>
              </a:rPr>
              <a:t> / 78 g/mole = 0.577 mole.  This is still limiting, but now there are about 0.288 moles of reaction, so more heat is produced.  As the total mass doesn’t change, and the specific heat capacity is unlikely to change dramatically, it is reasonable to predict that ∆T would be larger.</a:t>
            </a:r>
          </a:p>
        </p:txBody>
      </p:sp>
      <p:sp>
        <p:nvSpPr>
          <p:cNvPr id="2312" name="Shape 2312"/>
          <p:cNvSpPr txBox="1"/>
          <p:nvPr/>
        </p:nvSpPr>
        <p:spPr>
          <a:xfrm>
            <a:off x="5850107" y="4053544"/>
            <a:ext cx="3083963" cy="2539214"/>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a:solidFill>
                  <a:schemeClr val="lt1"/>
                </a:solidFill>
                <a:latin typeface="Rokkitt"/>
                <a:ea typeface="Rokkitt"/>
                <a:cs typeface="Rokkitt"/>
                <a:sym typeface="Rokkitt"/>
              </a:rPr>
              <a:t>c.  ∆S°rxn = sum product S° - sum reactant S°</a:t>
            </a:r>
          </a:p>
          <a:p>
            <a:pPr marL="228600" marR="0" lvl="0" indent="-228600" algn="l" rtl="0">
              <a:spcBef>
                <a:spcPts val="2000"/>
              </a:spcBef>
              <a:buClr>
                <a:schemeClr val="accent1"/>
              </a:buClr>
              <a:buSzPct val="75000"/>
              <a:buFont typeface="Noto Sans Symbols"/>
              <a:buChar char="■"/>
            </a:pPr>
            <a:r>
              <a:rPr lang="en-US" sz="1800">
                <a:solidFill>
                  <a:schemeClr val="lt1"/>
                </a:solidFill>
                <a:latin typeface="Rokkitt"/>
                <a:ea typeface="Rokkitt"/>
                <a:cs typeface="Rokkitt"/>
                <a:sym typeface="Rokkitt"/>
              </a:rPr>
              <a:t>∆S°rxn = 6(69.91) + 2(-315.9) + 3(20.1) – 2(107) – 3(20.08) = -426.3 J/mole*K.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98474" y="6072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Chemical Reactivity </a:t>
            </a:r>
          </a:p>
        </p:txBody>
      </p:sp>
      <p:sp>
        <p:nvSpPr>
          <p:cNvPr id="402" name="Shape 402"/>
          <p:cNvSpPr txBox="1">
            <a:spLocks noGrp="1"/>
          </p:cNvSpPr>
          <p:nvPr>
            <p:ph type="body" idx="1"/>
          </p:nvPr>
        </p:nvSpPr>
        <p:spPr>
          <a:xfrm>
            <a:off x="199654" y="622606"/>
            <a:ext cx="6461847" cy="589618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700" b="1" i="0" u="none" strike="noStrike" cap="none">
                <a:solidFill>
                  <a:srgbClr val="595959"/>
                </a:solidFill>
                <a:latin typeface="Rokkitt"/>
                <a:ea typeface="Rokkitt"/>
                <a:cs typeface="Rokkitt"/>
                <a:sym typeface="Rokkitt"/>
              </a:rPr>
              <a:t>Using Trends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Nonmetals have higher electronegativities than metals --&gt; causes the formation of ionic solids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Compounds formed between nonmetals are </a:t>
            </a:r>
            <a:r>
              <a:rPr lang="en-US" sz="1700" b="1" i="0" u="none" strike="noStrike" cap="none">
                <a:solidFill>
                  <a:srgbClr val="595959"/>
                </a:solidFill>
                <a:latin typeface="Rokkitt"/>
                <a:ea typeface="Rokkitt"/>
                <a:cs typeface="Rokkitt"/>
                <a:sym typeface="Rokkitt"/>
              </a:rPr>
              <a:t>molecular</a:t>
            </a:r>
          </a:p>
          <a:p>
            <a:pPr marL="457200" marR="0" lvl="1" indent="-228600" algn="l" rtl="0">
              <a:lnSpc>
                <a:spcPct val="9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kkitt"/>
                <a:ea typeface="Rokkitt"/>
                <a:cs typeface="Rokkitt"/>
                <a:sym typeface="Rokkitt"/>
              </a:rPr>
              <a:t>Usually gases, liquids, or volatile solids at room temperature</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Elements in the 3rd period and below can accommodate a larger number of bonds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The first element in a group (upper most element of a group) forms pi bonds more easily (most significant in 2nd row, non-metals)</a:t>
            </a:r>
          </a:p>
          <a:p>
            <a:pPr marL="457200" marR="0" lvl="1" indent="-228600" algn="l" rtl="0">
              <a:lnSpc>
                <a:spcPct val="9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kkitt"/>
                <a:ea typeface="Rokkitt"/>
                <a:cs typeface="Rokkitt"/>
                <a:sym typeface="Rokkitt"/>
              </a:rPr>
              <a:t>Accounts for stronger bonds in molecules containing these elements</a:t>
            </a:r>
          </a:p>
          <a:p>
            <a:pPr marL="457200" marR="0" lvl="1" indent="-228600" algn="l" rtl="0">
              <a:lnSpc>
                <a:spcPct val="9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kkitt"/>
                <a:ea typeface="Rokkitt"/>
                <a:cs typeface="Rokkitt"/>
                <a:sym typeface="Rokkitt"/>
              </a:rPr>
              <a:t>Major factor in determining the structures of compounds formed from these elements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Elements in periods 3-6 tend to form only single bonds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kkitt"/>
                <a:ea typeface="Rokkitt"/>
                <a:cs typeface="Rokkitt"/>
                <a:sym typeface="Rokkitt"/>
              </a:rPr>
              <a:t>Reactivity tends to increase as you go down a group for metals and up a group for non-metals.</a:t>
            </a:r>
          </a:p>
          <a:p>
            <a:pPr marL="228600" marR="0" lvl="0" indent="-228600" algn="l" rtl="0">
              <a:lnSpc>
                <a:spcPct val="90000"/>
              </a:lnSpc>
              <a:spcBef>
                <a:spcPts val="2000"/>
              </a:spcBef>
              <a:buClr>
                <a:schemeClr val="accent1"/>
              </a:buClr>
              <a:buSzPct val="75000"/>
              <a:buFont typeface="Noto Sans Symbols"/>
              <a:buNone/>
            </a:pPr>
            <a:endParaRPr sz="1700" b="0" i="0" u="none" strike="noStrike" cap="none">
              <a:solidFill>
                <a:srgbClr val="595959"/>
              </a:solidFill>
              <a:latin typeface="Rokkitt"/>
              <a:ea typeface="Rokkitt"/>
              <a:cs typeface="Rokkitt"/>
              <a:sym typeface="Rokkitt"/>
            </a:endParaRPr>
          </a:p>
        </p:txBody>
      </p:sp>
      <p:sp>
        <p:nvSpPr>
          <p:cNvPr id="403" name="Shape 403">
            <a:hlinkClick r:id="rId3"/>
          </p:cNvPr>
          <p:cNvSpPr txBox="1"/>
          <p:nvPr/>
        </p:nvSpPr>
        <p:spPr>
          <a:xfrm>
            <a:off x="116569" y="6233130"/>
            <a:ext cx="89358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1.10: Students can justify with evidence the arrangement of the periodic table and can apply periodic properties to chemical reactivity</a:t>
            </a:r>
          </a:p>
        </p:txBody>
      </p:sp>
      <p:sp>
        <p:nvSpPr>
          <p:cNvPr id="404" name="Shape 404"/>
          <p:cNvSpPr txBox="1"/>
          <p:nvPr/>
        </p:nvSpPr>
        <p:spPr>
          <a:xfrm>
            <a:off x="8026836" y="-74711"/>
            <a:ext cx="11169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405" name="Shape 405"/>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406" name="Shape 406" descr="Screen Shot 2016-04-09 at 3.36.48 PM.png"/>
          <p:cNvPicPr preferRelativeResize="0"/>
          <p:nvPr/>
        </p:nvPicPr>
        <p:blipFill rotWithShape="1">
          <a:blip r:embed="rId5">
            <a:alphaModFix/>
          </a:blip>
          <a:srcRect/>
          <a:stretch/>
        </p:blipFill>
        <p:spPr>
          <a:xfrm>
            <a:off x="6661502" y="2369286"/>
            <a:ext cx="2215211" cy="2374966"/>
          </a:xfrm>
          <a:prstGeom prst="rect">
            <a:avLst/>
          </a:prstGeom>
          <a:noFill/>
          <a:ln>
            <a:noFill/>
          </a:ln>
        </p:spPr>
      </p:pic>
      <p:sp>
        <p:nvSpPr>
          <p:cNvPr id="407" name="Shape 407"/>
          <p:cNvSpPr txBox="1"/>
          <p:nvPr/>
        </p:nvSpPr>
        <p:spPr>
          <a:xfrm>
            <a:off x="1880161" y="910317"/>
            <a:ext cx="4006702" cy="4406713"/>
          </a:xfrm>
          <a:prstGeom prst="rect">
            <a:avLst/>
          </a:prstGeom>
          <a:solidFill>
            <a:schemeClr val="lt1"/>
          </a:solidFill>
          <a:ln w="1492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Clr>
                <a:schemeClr val="accent1"/>
              </a:buClr>
              <a:buFont typeface="Noto Sans Symbols"/>
              <a:buNone/>
            </a:pPr>
            <a:endParaRPr sz="2000">
              <a:solidFill>
                <a:srgbClr val="595959"/>
              </a:solidFill>
              <a:latin typeface="Rokkitt"/>
              <a:ea typeface="Rokkitt"/>
              <a:cs typeface="Rokkitt"/>
              <a:sym typeface="Rokkitt"/>
            </a:endParaRP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kkitt"/>
                <a:ea typeface="Rokkitt"/>
                <a:cs typeface="Rokkitt"/>
                <a:sym typeface="Rokkitt"/>
              </a:rPr>
              <a:t>46) Of the elements below, __________ reacts the most quickly with water.</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kkitt"/>
                <a:ea typeface="Rokkitt"/>
                <a:cs typeface="Rokkitt"/>
                <a:sym typeface="Rokkitt"/>
              </a:rPr>
              <a:t> A) sodium </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kkitt"/>
                <a:ea typeface="Rokkitt"/>
                <a:cs typeface="Rokkitt"/>
                <a:sym typeface="Rokkitt"/>
              </a:rPr>
              <a:t>B) barium </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kkitt"/>
                <a:ea typeface="Rokkitt"/>
                <a:cs typeface="Rokkitt"/>
                <a:sym typeface="Rokkitt"/>
              </a:rPr>
              <a:t>C) calcium </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kkitt"/>
                <a:ea typeface="Rokkitt"/>
                <a:cs typeface="Rokkitt"/>
                <a:sym typeface="Rokkitt"/>
              </a:rPr>
              <a:t>D) cesium</a:t>
            </a:r>
          </a:p>
          <a:p>
            <a:pPr marL="0" marR="0" lvl="0" indent="0" algn="l" rtl="0">
              <a:spcBef>
                <a:spcPts val="2000"/>
              </a:spcBef>
              <a:buClr>
                <a:schemeClr val="accent1"/>
              </a:buClr>
              <a:buSzPct val="25000"/>
              <a:buFont typeface="Noto Sans Symbols"/>
              <a:buNone/>
            </a:pPr>
            <a:r>
              <a:rPr lang="en-US" sz="2000">
                <a:solidFill>
                  <a:srgbClr val="595959"/>
                </a:solidFill>
                <a:latin typeface="Rokkitt"/>
                <a:ea typeface="Rokkitt"/>
                <a:cs typeface="Rokkitt"/>
                <a:sym typeface="Rokkitt"/>
              </a:rPr>
              <a:t> E) magnesium</a:t>
            </a:r>
          </a:p>
        </p:txBody>
      </p:sp>
      <p:sp>
        <p:nvSpPr>
          <p:cNvPr id="408" name="Shape 408"/>
          <p:cNvSpPr/>
          <p:nvPr/>
        </p:nvSpPr>
        <p:spPr>
          <a:xfrm>
            <a:off x="2229264" y="4333335"/>
            <a:ext cx="1543510" cy="410918"/>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5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8"/>
                                        </p:tgtEl>
                                        <p:attrNameLst>
                                          <p:attrName>style.visibility</p:attrName>
                                        </p:attrNameLst>
                                      </p:cBhvr>
                                      <p:to>
                                        <p:strVal val="visible"/>
                                      </p:to>
                                    </p:set>
                                    <p:anim calcmode="lin" valueType="num">
                                      <p:cBhvr additive="base">
                                        <p:cTn id="12" dur="500"/>
                                        <p:tgtEl>
                                          <p:spTgt spid="4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317"/>
        <p:cNvGrpSpPr/>
        <p:nvPr/>
      </p:nvGrpSpPr>
      <p:grpSpPr>
        <a:xfrm>
          <a:off x="0" y="0"/>
          <a:ext cx="0" cy="0"/>
          <a:chOff x="0" y="0"/>
          <a:chExt cx="0" cy="0"/>
        </a:xfrm>
      </p:grpSpPr>
      <p:sp>
        <p:nvSpPr>
          <p:cNvPr id="2318" name="Shape 231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Common problems and misconceptions</a:t>
            </a:r>
          </a:p>
        </p:txBody>
      </p:sp>
      <p:sp>
        <p:nvSpPr>
          <p:cNvPr id="2319" name="Shape 2319"/>
          <p:cNvSpPr txBox="1">
            <a:spLocks noGrp="1"/>
          </p:cNvSpPr>
          <p:nvPr>
            <p:ph type="body" idx="1"/>
          </p:nvPr>
        </p:nvSpPr>
        <p:spPr>
          <a:xfrm>
            <a:off x="498474" y="1981200"/>
            <a:ext cx="7556312" cy="4144963"/>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Going from mass to empirical formula – often switch the coefficients</a:t>
            </a:r>
          </a:p>
          <a:p>
            <a:pPr marL="228600" marR="0" lvl="0" indent="-228600" algn="l" rtl="0">
              <a:lnSpc>
                <a:spcPct val="80000"/>
              </a:lnSpc>
              <a:spcBef>
                <a:spcPts val="200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Transition metals lose the s electrons first</a:t>
            </a:r>
          </a:p>
          <a:p>
            <a:pPr marL="228600" marR="0" lvl="0" indent="-228600" algn="l" rtl="0">
              <a:lnSpc>
                <a:spcPct val="80000"/>
              </a:lnSpc>
              <a:spcBef>
                <a:spcPts val="200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s electrons are </a:t>
            </a:r>
            <a:r>
              <a:rPr lang="en-US" sz="1850" b="0" i="0" u="sng" strike="noStrike" cap="none">
                <a:solidFill>
                  <a:srgbClr val="595959"/>
                </a:solidFill>
                <a:latin typeface="Rokkitt"/>
                <a:ea typeface="Rokkitt"/>
                <a:cs typeface="Rokkitt"/>
                <a:sym typeface="Rokkitt"/>
              </a:rPr>
              <a:t>further</a:t>
            </a:r>
            <a:r>
              <a:rPr lang="en-US" sz="1850" b="0" i="0" u="none" strike="noStrike" cap="none">
                <a:solidFill>
                  <a:srgbClr val="595959"/>
                </a:solidFill>
                <a:latin typeface="Rokkitt"/>
                <a:ea typeface="Rokkitt"/>
                <a:cs typeface="Rokkitt"/>
                <a:sym typeface="Rokkitt"/>
              </a:rPr>
              <a:t> on average from nucleus than p for same energy level</a:t>
            </a:r>
          </a:p>
          <a:p>
            <a:pPr marL="228600" marR="0" lvl="0" indent="-228600" algn="l" rtl="0">
              <a:lnSpc>
                <a:spcPct val="80000"/>
              </a:lnSpc>
              <a:spcBef>
                <a:spcPts val="200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Units:  kJ vs J, °C vs K, per mole or per gram; don’t lose track of which unit you’re using; not always at STP for a gas</a:t>
            </a:r>
          </a:p>
          <a:p>
            <a:pPr marL="228600" marR="0" lvl="0" indent="-228600" algn="l" rtl="0">
              <a:lnSpc>
                <a:spcPct val="80000"/>
              </a:lnSpc>
              <a:spcBef>
                <a:spcPts val="200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Explaining is more than just an observation:  a lone pair on a central atom is not sufficient for shape, the pair must act (repel the other electrons)</a:t>
            </a:r>
          </a:p>
          <a:p>
            <a:pPr marL="228600" marR="0" lvl="0" indent="-228600" algn="l" rtl="0">
              <a:lnSpc>
                <a:spcPct val="80000"/>
              </a:lnSpc>
              <a:spcBef>
                <a:spcPts val="200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What occurs in the process of dissolving?  The solute is not disappearing; it is mixing</a:t>
            </a:r>
          </a:p>
          <a:p>
            <a:pPr marL="228600" marR="0" lvl="0" indent="-228600" algn="l" rtl="0">
              <a:lnSpc>
                <a:spcPct val="80000"/>
              </a:lnSpc>
              <a:spcBef>
                <a:spcPts val="2000"/>
              </a:spcBef>
              <a:buClr>
                <a:schemeClr val="accent1"/>
              </a:buClr>
              <a:buSzPct val="73026"/>
              <a:buFont typeface="Noto Sans Symbols"/>
              <a:buNone/>
            </a:pPr>
            <a:endParaRPr sz="1850" b="0" i="0" u="none" strike="noStrike" cap="none">
              <a:solidFill>
                <a:srgbClr val="595959"/>
              </a:solidFill>
              <a:latin typeface="Rokkitt"/>
              <a:ea typeface="Rokkitt"/>
              <a:cs typeface="Rokkitt"/>
              <a:sym typeface="Rokkitt"/>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Shape 232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Common problems and misconceptions</a:t>
            </a:r>
          </a:p>
        </p:txBody>
      </p:sp>
      <p:sp>
        <p:nvSpPr>
          <p:cNvPr id="2325" name="Shape 2325"/>
          <p:cNvSpPr txBox="1">
            <a:spLocks noGrp="1"/>
          </p:cNvSpPr>
          <p:nvPr>
            <p:ph type="body" idx="1"/>
          </p:nvPr>
        </p:nvSpPr>
        <p:spPr>
          <a:xfrm>
            <a:off x="498474" y="1981200"/>
            <a:ext cx="7556312" cy="4144963"/>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2000" b="0" i="0" u="none" strike="noStrike" cap="none">
                <a:solidFill>
                  <a:srgbClr val="595959"/>
                </a:solidFill>
                <a:latin typeface="Rokkitt"/>
                <a:ea typeface="Rokkitt"/>
                <a:cs typeface="Rokkitt"/>
                <a:sym typeface="Rokkitt"/>
              </a:rPr>
              <a:t>Don’t make H</a:t>
            </a:r>
            <a:r>
              <a:rPr lang="en-US" sz="2000" b="0" i="0" u="none" strike="noStrike" cap="none" baseline="30000">
                <a:solidFill>
                  <a:srgbClr val="595959"/>
                </a:solidFill>
                <a:latin typeface="Rokkitt"/>
                <a:ea typeface="Rokkitt"/>
                <a:cs typeface="Rokkitt"/>
                <a:sym typeface="Rokkitt"/>
              </a:rPr>
              <a:t>+</a:t>
            </a:r>
            <a:r>
              <a:rPr lang="en-US" sz="2000" b="0" i="0" u="none" strike="noStrike" cap="none">
                <a:solidFill>
                  <a:srgbClr val="595959"/>
                </a:solidFill>
                <a:latin typeface="Rokkitt"/>
                <a:ea typeface="Rokkitt"/>
                <a:cs typeface="Rokkitt"/>
                <a:sym typeface="Rokkitt"/>
              </a:rPr>
              <a:t> from the addition of a strong base; don’t make OH</a:t>
            </a:r>
            <a:r>
              <a:rPr lang="en-US" sz="2000" b="0" i="0" u="none" strike="noStrike" cap="none" baseline="30000">
                <a:solidFill>
                  <a:srgbClr val="595959"/>
                </a:solidFill>
                <a:latin typeface="Rokkitt"/>
                <a:ea typeface="Rokkitt"/>
                <a:cs typeface="Rokkitt"/>
                <a:sym typeface="Rokkitt"/>
              </a:rPr>
              <a:t>-</a:t>
            </a:r>
            <a:r>
              <a:rPr lang="en-US" sz="2000" b="0" i="0" u="none" strike="noStrike" cap="none">
                <a:solidFill>
                  <a:srgbClr val="595959"/>
                </a:solidFill>
                <a:latin typeface="Rokkitt"/>
                <a:ea typeface="Rokkitt"/>
                <a:cs typeface="Rokkitt"/>
                <a:sym typeface="Rokkitt"/>
              </a:rPr>
              <a:t> from the addition of a strong acid</a:t>
            </a:r>
          </a:p>
          <a:p>
            <a:pPr marL="228600" marR="0" lvl="0" indent="-228600" algn="l" rtl="0">
              <a:spcBef>
                <a:spcPts val="2000"/>
              </a:spcBef>
              <a:spcAft>
                <a:spcPts val="0"/>
              </a:spcAft>
              <a:buClr>
                <a:schemeClr val="accent1"/>
              </a:buClr>
              <a:buSzPct val="75000"/>
              <a:buFont typeface="Noto Sans Symbols"/>
              <a:buChar char="■"/>
            </a:pPr>
            <a:r>
              <a:rPr lang="en-US" sz="2000" b="0" i="0" u="none" strike="noStrike" cap="none">
                <a:solidFill>
                  <a:srgbClr val="595959"/>
                </a:solidFill>
                <a:latin typeface="Rokkitt"/>
                <a:ea typeface="Rokkitt"/>
                <a:cs typeface="Rokkitt"/>
                <a:sym typeface="Rokkitt"/>
              </a:rPr>
              <a:t>Van der Waal’s is not LDF; do not use mass as an explanation for LDF.  You may use polarizability, # of electrons, size, and volume.</a:t>
            </a:r>
          </a:p>
          <a:p>
            <a:pPr marL="228600" marR="0" lvl="0" indent="-228600" algn="l" rtl="0">
              <a:spcBef>
                <a:spcPts val="2000"/>
              </a:spcBef>
              <a:spcAft>
                <a:spcPts val="0"/>
              </a:spcAft>
              <a:buClr>
                <a:schemeClr val="accent1"/>
              </a:buClr>
              <a:buSzPct val="75000"/>
              <a:buFont typeface="Noto Sans Symbols"/>
              <a:buChar char="■"/>
            </a:pPr>
            <a:r>
              <a:rPr lang="en-US" sz="2000" b="0" i="0" u="none" strike="noStrike" cap="none">
                <a:solidFill>
                  <a:srgbClr val="595959"/>
                </a:solidFill>
                <a:latin typeface="Rokkitt"/>
                <a:ea typeface="Rokkitt"/>
                <a:cs typeface="Rokkitt"/>
                <a:sym typeface="Rokkitt"/>
              </a:rPr>
              <a:t>Limiting reactant problems are confusing – which is limiting, how much of the other is used up, how much of the other remains, etc</a:t>
            </a:r>
          </a:p>
          <a:p>
            <a:pPr marL="228600" marR="0" lvl="0" indent="-228600" algn="l" rtl="0">
              <a:spcBef>
                <a:spcPts val="2000"/>
              </a:spcBef>
              <a:buClr>
                <a:schemeClr val="accent1"/>
              </a:buClr>
              <a:buSzPct val="75000"/>
              <a:buFont typeface="Noto Sans Symbols"/>
              <a:buChar char="■"/>
            </a:pPr>
            <a:r>
              <a:rPr lang="en-US" sz="2000" b="0" i="0" u="none" strike="noStrike" cap="none">
                <a:solidFill>
                  <a:srgbClr val="595959"/>
                </a:solidFill>
                <a:latin typeface="Rokkitt"/>
                <a:ea typeface="Rokkitt"/>
                <a:cs typeface="Rokkitt"/>
                <a:sym typeface="Rokkitt"/>
              </a:rPr>
              <a:t>Combustion analysis to get empirical formula can be confusing, particularly if not using oxygen as the oxidizer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Chemical Properties within a Group and across a Period</a:t>
            </a:r>
          </a:p>
        </p:txBody>
      </p:sp>
      <p:sp>
        <p:nvSpPr>
          <p:cNvPr id="414" name="Shape 414"/>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415" name="Shape 415"/>
          <p:cNvSpPr txBox="1">
            <a:spLocks noGrp="1"/>
          </p:cNvSpPr>
          <p:nvPr>
            <p:ph type="body" idx="2"/>
          </p:nvPr>
        </p:nvSpPr>
        <p:spPr>
          <a:xfrm>
            <a:off x="5154600" y="1191405"/>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Group 1 metals more </a:t>
            </a:r>
          </a:p>
          <a:p>
            <a:pPr marL="228600" marR="0" lvl="0" indent="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reactive than group 2 </a:t>
            </a:r>
          </a:p>
          <a:p>
            <a:pPr marL="228600" marR="0" lvl="0" indent="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metals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Reactivity increases as you go down a group</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Metals on left form basic oxides</a:t>
            </a:r>
          </a:p>
          <a:p>
            <a:pPr marL="9144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Ex.  Na</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O + 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O → 2 NaOH</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Nonmetals on right form form acidic oxides</a:t>
            </a:r>
          </a:p>
          <a:p>
            <a:pPr marL="9144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Ex. SO</a:t>
            </a:r>
            <a:r>
              <a:rPr lang="en-US" sz="1800" b="0" i="0" u="none" strike="noStrike" cap="none" baseline="-25000">
                <a:solidFill>
                  <a:srgbClr val="595959"/>
                </a:solidFill>
                <a:latin typeface="Rokkitt"/>
                <a:ea typeface="Rokkitt"/>
                <a:cs typeface="Rokkitt"/>
                <a:sym typeface="Rokkitt"/>
              </a:rPr>
              <a:t>3</a:t>
            </a:r>
            <a:r>
              <a:rPr lang="en-US" sz="1800" b="0" i="0" u="none" strike="noStrike" cap="none">
                <a:solidFill>
                  <a:srgbClr val="595959"/>
                </a:solidFill>
                <a:latin typeface="Rokkitt"/>
                <a:ea typeface="Rokkitt"/>
                <a:cs typeface="Rokkitt"/>
                <a:sym typeface="Rokkitt"/>
              </a:rPr>
              <a:t> + 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O → 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SO</a:t>
            </a:r>
            <a:r>
              <a:rPr lang="en-US" sz="1800" b="0" i="0" u="none" strike="noStrike" cap="none" baseline="-25000">
                <a:solidFill>
                  <a:srgbClr val="595959"/>
                </a:solidFill>
                <a:latin typeface="Rokkitt"/>
                <a:ea typeface="Rokkitt"/>
                <a:cs typeface="Rokkitt"/>
                <a:sym typeface="Rokkitt"/>
              </a:rPr>
              <a:t>4</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Elements in the middle, like Al, Ga, etc can behave amphoterically</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If SiO</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can be a ceramic then SnO</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may be as well since both in the same group</a:t>
            </a: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416" name="Shape 416"/>
          <p:cNvSpPr txBox="1"/>
          <p:nvPr/>
        </p:nvSpPr>
        <p:spPr>
          <a:xfrm>
            <a:off x="79402" y="6212330"/>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1.11: Analyze data, based on periodicity &amp; properties of binary compounds, to identify patterns &amp; generate hypotheses related to molecular design of compounds 		</a:t>
            </a:r>
          </a:p>
        </p:txBody>
      </p:sp>
      <p:sp>
        <p:nvSpPr>
          <p:cNvPr id="417" name="Shape 417"/>
          <p:cNvSpPr txBox="1"/>
          <p:nvPr/>
        </p:nvSpPr>
        <p:spPr>
          <a:xfrm>
            <a:off x="8090621" y="-24658"/>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3"/>
              </a:rPr>
              <a:t>Source</a:t>
            </a:r>
          </a:p>
        </p:txBody>
      </p:sp>
      <p:sp>
        <p:nvSpPr>
          <p:cNvPr id="418" name="Shape 418"/>
          <p:cNvSpPr txBox="1"/>
          <p:nvPr/>
        </p:nvSpPr>
        <p:spPr>
          <a:xfrm>
            <a:off x="8199882"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419" name="Shape 419"/>
          <p:cNvPicPr preferRelativeResize="0"/>
          <p:nvPr/>
        </p:nvPicPr>
        <p:blipFill rotWithShape="1">
          <a:blip r:embed="rId5">
            <a:alphaModFix/>
          </a:blip>
          <a:srcRect/>
          <a:stretch/>
        </p:blipFill>
        <p:spPr>
          <a:xfrm>
            <a:off x="70525" y="1523900"/>
            <a:ext cx="5418550" cy="4363950"/>
          </a:xfrm>
          <a:prstGeom prst="rect">
            <a:avLst/>
          </a:prstGeom>
          <a:noFill/>
          <a:ln>
            <a:noFill/>
          </a:ln>
        </p:spPr>
      </p:pic>
      <p:sp>
        <p:nvSpPr>
          <p:cNvPr id="420" name="Shape 420"/>
          <p:cNvSpPr txBox="1"/>
          <p:nvPr/>
        </p:nvSpPr>
        <p:spPr>
          <a:xfrm>
            <a:off x="4414026" y="5424755"/>
            <a:ext cx="641144" cy="276998"/>
          </a:xfrm>
          <a:prstGeom prst="rect">
            <a:avLst/>
          </a:prstGeom>
          <a:solidFill>
            <a:schemeClr val="lt1"/>
          </a:solidFill>
          <a:ln>
            <a:noFill/>
          </a:ln>
        </p:spPr>
        <p:txBody>
          <a:bodyPr lIns="91425" tIns="45700" rIns="91425" bIns="45700" anchor="t" anchorCtr="0">
            <a:noAutofit/>
          </a:bodyPr>
          <a:lstStyle/>
          <a:p>
            <a:pPr marL="0" marR="0" lvl="0" indent="0" algn="just" rtl="0">
              <a:spcBef>
                <a:spcPts val="0"/>
              </a:spcBef>
              <a:buSzPct val="25000"/>
              <a:buNone/>
            </a:pPr>
            <a:r>
              <a:rPr lang="en-US" sz="1200">
                <a:solidFill>
                  <a:schemeClr val="dk1"/>
                </a:solidFill>
                <a:latin typeface="Times New Roman"/>
                <a:ea typeface="Times New Roman"/>
                <a:cs typeface="Times New Roman"/>
                <a:sym typeface="Times New Roman"/>
              </a:rPr>
              <a:t>attracts</a:t>
            </a:r>
          </a:p>
        </p:txBody>
      </p:sp>
      <p:sp>
        <p:nvSpPr>
          <p:cNvPr id="421" name="Shape 421"/>
          <p:cNvSpPr txBox="1"/>
          <p:nvPr/>
        </p:nvSpPr>
        <p:spPr>
          <a:xfrm>
            <a:off x="7821475" y="5176866"/>
            <a:ext cx="353745" cy="276998"/>
          </a:xfrm>
          <a:prstGeom prst="rect">
            <a:avLst/>
          </a:prstGeom>
          <a:solidFill>
            <a:schemeClr val="lt1"/>
          </a:solidFill>
          <a:ln>
            <a:noFill/>
          </a:ln>
        </p:spPr>
        <p:txBody>
          <a:bodyPr lIns="91425" tIns="45700" rIns="91425" bIns="45700" anchor="t" anchorCtr="0">
            <a:noAutofit/>
          </a:bodyPr>
          <a:lstStyle/>
          <a:p>
            <a:pPr marL="0" marR="0" lvl="0" indent="0" algn="just" rtl="0">
              <a:spcBef>
                <a:spcPts val="0"/>
              </a:spcBef>
              <a:buSzPct val="25000"/>
              <a:buNone/>
            </a:pPr>
            <a:r>
              <a:rPr lang="en-US" sz="1200">
                <a:solidFill>
                  <a:schemeClr val="dk1"/>
                </a:solidFill>
                <a:latin typeface="Times New Roman"/>
                <a:ea typeface="Times New Roman"/>
                <a:cs typeface="Times New Roman"/>
                <a:sym typeface="Times New Roman"/>
              </a:rPr>
              <a:t>its</a:t>
            </a:r>
          </a:p>
        </p:txBody>
      </p:sp>
      <p:pic>
        <p:nvPicPr>
          <p:cNvPr id="422" name="Shape 422" descr="Screen Shot 2016-04-09 at 3.54.28 PM.png"/>
          <p:cNvPicPr preferRelativeResize="0"/>
          <p:nvPr/>
        </p:nvPicPr>
        <p:blipFill rotWithShape="1">
          <a:blip r:embed="rId6">
            <a:alphaModFix/>
          </a:blip>
          <a:srcRect/>
          <a:stretch/>
        </p:blipFill>
        <p:spPr>
          <a:xfrm>
            <a:off x="352515" y="1110446"/>
            <a:ext cx="8529798" cy="484687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423" name="Shape 423"/>
          <p:cNvSpPr/>
          <p:nvPr/>
        </p:nvSpPr>
        <p:spPr>
          <a:xfrm>
            <a:off x="519135" y="4101126"/>
            <a:ext cx="7857649"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23"/>
                                        </p:tgtEl>
                                      </p:cBhvr>
                                    </p:animEffect>
                                    <p:set>
                                      <p:cBhvr>
                                        <p:cTn id="12" dur="1" fill="hold">
                                          <p:stCondLst>
                                            <p:cond delay="2000"/>
                                          </p:stCondLst>
                                        </p:cTn>
                                        <p:tgtEl>
                                          <p:spTgt spid="4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498474" y="163261"/>
            <a:ext cx="7556400" cy="111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Classic Shell Model of Atom vs</a:t>
            </a:r>
          </a:p>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Quantum Mechanical Model</a:t>
            </a:r>
          </a:p>
        </p:txBody>
      </p:sp>
      <p:sp>
        <p:nvSpPr>
          <p:cNvPr id="429" name="Shape 429"/>
          <p:cNvSpPr txBox="1">
            <a:spLocks noGrp="1"/>
          </p:cNvSpPr>
          <p:nvPr>
            <p:ph type="body" idx="2"/>
          </p:nvPr>
        </p:nvSpPr>
        <p:spPr>
          <a:xfrm>
            <a:off x="4165603" y="1310246"/>
            <a:ext cx="4858148" cy="4753499"/>
          </a:xfrm>
          <a:prstGeom prst="rect">
            <a:avLst/>
          </a:prstGeom>
          <a:no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kkitt"/>
                <a:ea typeface="Rokkitt"/>
                <a:cs typeface="Rokkitt"/>
                <a:sym typeface="Rokkitt"/>
              </a:rPr>
              <a:t>Developed by Schrodinger and the position of an electron is now </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kkitt"/>
                <a:ea typeface="Rokkitt"/>
                <a:cs typeface="Rokkitt"/>
                <a:sym typeface="Rokkitt"/>
              </a:rPr>
              <a:t>represented by a wave equation</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Most </a:t>
            </a:r>
            <a:r>
              <a:rPr lang="en-US" sz="1800" b="1" i="1" u="none" strike="noStrike" cap="none">
                <a:solidFill>
                  <a:srgbClr val="595959"/>
                </a:solidFill>
                <a:latin typeface="Rokkitt"/>
                <a:ea typeface="Rokkitt"/>
                <a:cs typeface="Rokkitt"/>
                <a:sym typeface="Rokkitt"/>
              </a:rPr>
              <a:t>probable</a:t>
            </a:r>
            <a:r>
              <a:rPr lang="en-US" sz="1800" b="0" i="0" u="none" strike="noStrike" cap="none">
                <a:solidFill>
                  <a:srgbClr val="595959"/>
                </a:solidFill>
                <a:latin typeface="Rokkitt"/>
                <a:ea typeface="Rokkitt"/>
                <a:cs typeface="Rokkitt"/>
                <a:sym typeface="Rokkitt"/>
              </a:rPr>
              <a:t> place of finding an electron is called an </a:t>
            </a:r>
            <a:r>
              <a:rPr lang="en-US" sz="1800" b="1" i="0" u="none" strike="noStrike" cap="none">
                <a:solidFill>
                  <a:srgbClr val="595959"/>
                </a:solidFill>
                <a:latin typeface="Rokkitt"/>
                <a:ea typeface="Rokkitt"/>
                <a:cs typeface="Rokkitt"/>
                <a:sym typeface="Rokkitt"/>
              </a:rPr>
              <a:t>ORBITAL</a:t>
            </a:r>
            <a:r>
              <a:rPr lang="en-US" sz="1800" b="0" i="0" u="none" strike="noStrike" cap="none">
                <a:solidFill>
                  <a:srgbClr val="595959"/>
                </a:solidFill>
                <a:latin typeface="Rokkitt"/>
                <a:ea typeface="Rokkitt"/>
                <a:cs typeface="Rokkitt"/>
                <a:sym typeface="Rokkitt"/>
              </a:rPr>
              <a:t> (90% probability)</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Each orbital can only hold 2 electrons with opposing spins (S, P, D &amp; F orbitals)</a:t>
            </a:r>
          </a:p>
          <a:p>
            <a:pPr marL="0" marR="0" lvl="0" indent="0" algn="l" rtl="0">
              <a:spcBef>
                <a:spcPts val="0"/>
              </a:spcBef>
              <a:spcAft>
                <a:spcPts val="0"/>
              </a:spcAft>
              <a:buClr>
                <a:schemeClr val="accent1"/>
              </a:buClr>
              <a:buSzPct val="25000"/>
              <a:buFont typeface="Noto Sans Symbols"/>
              <a:buNone/>
            </a:pPr>
            <a:r>
              <a:rPr lang="en-US" sz="1800" b="1" i="0" u="sng" strike="noStrike" cap="none">
                <a:solidFill>
                  <a:srgbClr val="595959"/>
                </a:solidFill>
                <a:latin typeface="Rokkitt"/>
                <a:ea typeface="Rokkitt"/>
                <a:cs typeface="Rokkitt"/>
                <a:sym typeface="Rokkitt"/>
              </a:rPr>
              <a:t>Evidence for this theory:</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Work of DeBroglie and PLanck that electron had wavelike characteristics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Heisenberg Uncertainty Principle - impossible to predict exact location of electron- contradicted Bohr</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This new evidence caused the Shell Theory to be replaced by the Quantum Mechanical Model of the atom</a:t>
            </a:r>
          </a:p>
        </p:txBody>
      </p:sp>
      <p:sp>
        <p:nvSpPr>
          <p:cNvPr id="430" name="Shape 430"/>
          <p:cNvSpPr/>
          <p:nvPr/>
        </p:nvSpPr>
        <p:spPr>
          <a:xfrm>
            <a:off x="328725" y="1383409"/>
            <a:ext cx="3779399"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a:solidFill>
                  <a:schemeClr val="accent3"/>
                </a:solidFill>
                <a:latin typeface="Rokkitt"/>
                <a:ea typeface="Rokkitt"/>
                <a:cs typeface="Rokkitt"/>
                <a:sym typeface="Rokkitt"/>
              </a:rPr>
              <a:t>Quantum Mechanical Model</a:t>
            </a:r>
          </a:p>
        </p:txBody>
      </p:sp>
      <p:sp>
        <p:nvSpPr>
          <p:cNvPr id="431" name="Shape 431"/>
          <p:cNvSpPr txBox="1"/>
          <p:nvPr/>
        </p:nvSpPr>
        <p:spPr>
          <a:xfrm>
            <a:off x="0" y="6223928"/>
            <a:ext cx="9144000" cy="5756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1.12: Explain why data suggests (or not) the need to refine a model from a classical shell model with the quantum mechanical model																</a:t>
            </a:r>
          </a:p>
        </p:txBody>
      </p:sp>
      <p:sp>
        <p:nvSpPr>
          <p:cNvPr id="432" name="Shape 432"/>
          <p:cNvSpPr txBox="1"/>
          <p:nvPr/>
        </p:nvSpPr>
        <p:spPr>
          <a:xfrm>
            <a:off x="7963964" y="-32650"/>
            <a:ext cx="103671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3"/>
              </a:rPr>
              <a:t> Source</a:t>
            </a:r>
          </a:p>
        </p:txBody>
      </p:sp>
      <p:sp>
        <p:nvSpPr>
          <p:cNvPr id="433" name="Shape 433"/>
          <p:cNvSpPr txBox="1"/>
          <p:nvPr/>
        </p:nvSpPr>
        <p:spPr>
          <a:xfrm>
            <a:off x="8128853" y="1847056"/>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434" name="Shape 434"/>
          <p:cNvPicPr preferRelativeResize="0"/>
          <p:nvPr/>
        </p:nvPicPr>
        <p:blipFill rotWithShape="1">
          <a:blip r:embed="rId5">
            <a:alphaModFix/>
          </a:blip>
          <a:srcRect/>
          <a:stretch/>
        </p:blipFill>
        <p:spPr>
          <a:xfrm>
            <a:off x="172619" y="2132915"/>
            <a:ext cx="4537323" cy="3634936"/>
          </a:xfrm>
          <a:prstGeom prst="rect">
            <a:avLst/>
          </a:prstGeom>
          <a:noFill/>
          <a:ln>
            <a:noFill/>
          </a:ln>
        </p:spPr>
      </p:pic>
      <p:sp>
        <p:nvSpPr>
          <p:cNvPr id="435" name="Shape 435"/>
          <p:cNvSpPr txBox="1"/>
          <p:nvPr/>
        </p:nvSpPr>
        <p:spPr>
          <a:xfrm>
            <a:off x="4143689" y="1387934"/>
            <a:ext cx="4858148" cy="4753499"/>
          </a:xfrm>
          <a:prstGeom prst="rect">
            <a:avLst/>
          </a:prstGeom>
          <a:solidFill>
            <a:schemeClr val="lt1"/>
          </a:solid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r>
              <a:rPr lang="en-US" sz="1800">
                <a:solidFill>
                  <a:srgbClr val="595959"/>
                </a:solidFill>
                <a:latin typeface="Rokkitt"/>
                <a:ea typeface="Rokkitt"/>
                <a:cs typeface="Rokkitt"/>
                <a:sym typeface="Rokkitt"/>
              </a:rPr>
              <a:t>Developed by Schrodinger and the position of an electron is now </a:t>
            </a:r>
          </a:p>
          <a:p>
            <a:pPr marL="114300" marR="0" lvl="0" indent="0" algn="l" rtl="0">
              <a:spcBef>
                <a:spcPts val="0"/>
              </a:spcBef>
              <a:spcAft>
                <a:spcPts val="0"/>
              </a:spcAft>
              <a:buClr>
                <a:srgbClr val="595959"/>
              </a:buClr>
              <a:buSzPct val="25000"/>
              <a:buFont typeface="Noto Sans Symbols"/>
              <a:buNone/>
            </a:pPr>
            <a:r>
              <a:rPr lang="en-US" sz="1800">
                <a:solidFill>
                  <a:srgbClr val="595959"/>
                </a:solidFill>
                <a:latin typeface="Rokkitt"/>
                <a:ea typeface="Rokkitt"/>
                <a:cs typeface="Rokkitt"/>
                <a:sym typeface="Rokkitt"/>
              </a:rPr>
              <a:t>represented by a wave equation</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kkitt"/>
                <a:ea typeface="Rokkitt"/>
                <a:cs typeface="Rokkitt"/>
                <a:sym typeface="Rokkitt"/>
              </a:rPr>
              <a:t>Most </a:t>
            </a:r>
            <a:r>
              <a:rPr lang="en-US" sz="1800" b="1" i="1">
                <a:solidFill>
                  <a:srgbClr val="595959"/>
                </a:solidFill>
                <a:latin typeface="Rokkitt"/>
                <a:ea typeface="Rokkitt"/>
                <a:cs typeface="Rokkitt"/>
                <a:sym typeface="Rokkitt"/>
              </a:rPr>
              <a:t>probable</a:t>
            </a:r>
            <a:r>
              <a:rPr lang="en-US" sz="1800">
                <a:solidFill>
                  <a:srgbClr val="595959"/>
                </a:solidFill>
                <a:latin typeface="Rokkitt"/>
                <a:ea typeface="Rokkitt"/>
                <a:cs typeface="Rokkitt"/>
                <a:sym typeface="Rokkitt"/>
              </a:rPr>
              <a:t> place of finding an electron is called an </a:t>
            </a:r>
            <a:r>
              <a:rPr lang="en-US" sz="1800" b="1">
                <a:solidFill>
                  <a:srgbClr val="595959"/>
                </a:solidFill>
                <a:latin typeface="Rokkitt"/>
                <a:ea typeface="Rokkitt"/>
                <a:cs typeface="Rokkitt"/>
                <a:sym typeface="Rokkitt"/>
              </a:rPr>
              <a:t>ORBITAL</a:t>
            </a:r>
            <a:r>
              <a:rPr lang="en-US" sz="1800">
                <a:solidFill>
                  <a:srgbClr val="595959"/>
                </a:solidFill>
                <a:latin typeface="Rokkitt"/>
                <a:ea typeface="Rokkitt"/>
                <a:cs typeface="Rokkitt"/>
                <a:sym typeface="Rokkitt"/>
              </a:rPr>
              <a:t> (90% probability)</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kkitt"/>
                <a:ea typeface="Rokkitt"/>
                <a:cs typeface="Rokkitt"/>
                <a:sym typeface="Rokkitt"/>
              </a:rPr>
              <a:t>Each orbital can only hold 2 electrons with opposing spins (S, P, D &amp; F orbitals)</a:t>
            </a:r>
          </a:p>
          <a:p>
            <a:pPr marL="0" marR="0" lvl="0" indent="0" algn="l" rtl="0">
              <a:spcBef>
                <a:spcPts val="0"/>
              </a:spcBef>
              <a:spcAft>
                <a:spcPts val="0"/>
              </a:spcAft>
              <a:buClr>
                <a:schemeClr val="accent1"/>
              </a:buClr>
              <a:buSzPct val="25000"/>
              <a:buFont typeface="Noto Sans Symbols"/>
              <a:buNone/>
            </a:pPr>
            <a:r>
              <a:rPr lang="en-US" sz="1800" b="1" u="sng">
                <a:solidFill>
                  <a:srgbClr val="595959"/>
                </a:solidFill>
                <a:latin typeface="Rokkitt"/>
                <a:ea typeface="Rokkitt"/>
                <a:cs typeface="Rokkitt"/>
                <a:sym typeface="Rokkitt"/>
              </a:rPr>
              <a:t>Evidence for this theory:</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kkitt"/>
                <a:ea typeface="Rokkitt"/>
                <a:cs typeface="Rokkitt"/>
                <a:sym typeface="Rokkitt"/>
              </a:rPr>
              <a:t>Work of DeBroglie and PLanck that electron had wavelike characteristics</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kkitt"/>
                <a:ea typeface="Rokkitt"/>
                <a:cs typeface="Rokkitt"/>
                <a:sym typeface="Rokkitt"/>
              </a:rPr>
              <a:t>Heisenberg Uncertainty Principle - impossible to predict exact location of electron- contradicted Bohr</a:t>
            </a:r>
          </a:p>
          <a:p>
            <a:pPr marL="457200" marR="0" lvl="0" indent="-228600" algn="l" rtl="0">
              <a:spcBef>
                <a:spcPts val="0"/>
              </a:spcBef>
              <a:buClr>
                <a:schemeClr val="accent1"/>
              </a:buClr>
              <a:buSzPct val="75000"/>
              <a:buFont typeface="Noto Sans Symbols"/>
              <a:buChar char="■"/>
            </a:pPr>
            <a:r>
              <a:rPr lang="en-US" sz="1800">
                <a:solidFill>
                  <a:srgbClr val="595959"/>
                </a:solidFill>
                <a:latin typeface="Rokkitt"/>
                <a:ea typeface="Rokkitt"/>
                <a:cs typeface="Rokkitt"/>
                <a:sym typeface="Rokkitt"/>
              </a:rPr>
              <a:t>This new evidence caused the Shell Theory to be replaced by the Quantum Mechanical Model of the atom</a:t>
            </a:r>
          </a:p>
        </p:txBody>
      </p:sp>
      <p:pic>
        <p:nvPicPr>
          <p:cNvPr id="436" name="Shape 436"/>
          <p:cNvPicPr preferRelativeResize="0"/>
          <p:nvPr/>
        </p:nvPicPr>
        <p:blipFill rotWithShape="1">
          <a:blip r:embed="rId6">
            <a:alphaModFix/>
          </a:blip>
          <a:srcRect/>
          <a:stretch/>
        </p:blipFill>
        <p:spPr>
          <a:xfrm>
            <a:off x="161727" y="2388873"/>
            <a:ext cx="4039899" cy="3536206"/>
          </a:xfrm>
          <a:prstGeom prst="rect">
            <a:avLst/>
          </a:prstGeom>
          <a:noFill/>
          <a:ln>
            <a:noFill/>
          </a:ln>
        </p:spPr>
      </p:pic>
      <p:sp>
        <p:nvSpPr>
          <p:cNvPr id="437" name="Shape 437"/>
          <p:cNvSpPr/>
          <p:nvPr/>
        </p:nvSpPr>
        <p:spPr>
          <a:xfrm>
            <a:off x="199679" y="1386070"/>
            <a:ext cx="3875400" cy="1154159"/>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a:solidFill>
                  <a:schemeClr val="accent3"/>
                </a:solidFill>
                <a:latin typeface="Rokkitt"/>
                <a:ea typeface="Rokkitt"/>
                <a:cs typeface="Rokkitt"/>
                <a:sym typeface="Rokkitt"/>
              </a:rPr>
              <a:t>Shell Model - Bohr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35"/>
                                        </p:tgtEl>
                                      </p:cBhvr>
                                    </p:animEffect>
                                    <p:set>
                                      <p:cBhvr>
                                        <p:cTn id="7" dur="1" fill="hold">
                                          <p:stCondLst>
                                            <p:cond delay="500"/>
                                          </p:stCondLst>
                                        </p:cTn>
                                        <p:tgtEl>
                                          <p:spTgt spid="43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36"/>
                                        </p:tgtEl>
                                      </p:cBhvr>
                                    </p:animEffect>
                                    <p:set>
                                      <p:cBhvr>
                                        <p:cTn id="10" dur="1" fill="hold">
                                          <p:stCondLst>
                                            <p:cond delay="500"/>
                                          </p:stCondLst>
                                        </p:cTn>
                                        <p:tgtEl>
                                          <p:spTgt spid="43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37"/>
                                        </p:tgtEl>
                                      </p:cBhvr>
                                    </p:animEffect>
                                    <p:set>
                                      <p:cBhvr>
                                        <p:cTn id="13" dur="1" fill="hold">
                                          <p:stCondLst>
                                            <p:cond delay="500"/>
                                          </p:stCondLst>
                                        </p:cTn>
                                        <p:tgtEl>
                                          <p:spTgt spid="4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498374" y="163261"/>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Shell Model is consistent with Ionization Energy Data</a:t>
            </a:r>
          </a:p>
        </p:txBody>
      </p:sp>
      <p:sp>
        <p:nvSpPr>
          <p:cNvPr id="443" name="Shape 443"/>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444" name="Shape 444"/>
          <p:cNvSpPr txBox="1">
            <a:spLocks noGrp="1"/>
          </p:cNvSpPr>
          <p:nvPr>
            <p:ph type="body" idx="2"/>
          </p:nvPr>
        </p:nvSpPr>
        <p:spPr>
          <a:xfrm>
            <a:off x="4790333" y="1046858"/>
            <a:ext cx="4567893" cy="5070599"/>
          </a:xfrm>
          <a:prstGeom prst="rect">
            <a:avLst/>
          </a:prstGeom>
          <a:no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endParaRPr sz="1800" b="0" i="0" u="none" strike="noStrike" cap="none">
              <a:solidFill>
                <a:srgbClr val="595959"/>
              </a:solidFill>
              <a:latin typeface="Rokkitt"/>
              <a:ea typeface="Rokkitt"/>
              <a:cs typeface="Rokkitt"/>
              <a:sym typeface="Rokkitt"/>
            </a:endParaRP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kkitt"/>
                <a:ea typeface="Rokkitt"/>
                <a:cs typeface="Rokkitt"/>
                <a:sym typeface="Rokkitt"/>
              </a:rPr>
              <a:t>The patterns  shown by </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kkitt"/>
                <a:ea typeface="Rokkitt"/>
                <a:cs typeface="Rokkitt"/>
                <a:sym typeface="Rokkitt"/>
              </a:rPr>
              <a:t>the IE graph can be </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kkitt"/>
                <a:ea typeface="Rokkitt"/>
                <a:cs typeface="Rokkitt"/>
                <a:sym typeface="Rokkitt"/>
              </a:rPr>
              <a:t>explained by Coulomb’s law</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As atomic number increases, would expect the ionization energy to constantly increase</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Graph shows that this is NOT observed. WHY NOT?</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data implies that a shell becomes full at the end of each period</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Therefore the next electron added must be in a new shell farther away from the nucleus.</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This is supported by the fact that the ionization energy drops despite the addition positive charge in the nucleus</a:t>
            </a:r>
          </a:p>
        </p:txBody>
      </p:sp>
      <p:sp>
        <p:nvSpPr>
          <p:cNvPr id="445" name="Shape 445"/>
          <p:cNvSpPr/>
          <p:nvPr/>
        </p:nvSpPr>
        <p:spPr>
          <a:xfrm>
            <a:off x="376644" y="1313125"/>
            <a:ext cx="45846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446" name="Shape 446"/>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1.13 Given information about a particular model of the atom, the student is able to determine if the model is consistent with specified evidence																</a:t>
            </a:r>
          </a:p>
        </p:txBody>
      </p:sp>
      <p:sp>
        <p:nvSpPr>
          <p:cNvPr id="447" name="Shape 447"/>
          <p:cNvSpPr txBox="1"/>
          <p:nvPr/>
        </p:nvSpPr>
        <p:spPr>
          <a:xfrm>
            <a:off x="8054774" y="-49316"/>
            <a:ext cx="963428"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3"/>
              </a:rPr>
              <a:t>Source</a:t>
            </a:r>
          </a:p>
        </p:txBody>
      </p:sp>
      <p:sp>
        <p:nvSpPr>
          <p:cNvPr id="448" name="Shape 448"/>
          <p:cNvSpPr txBox="1"/>
          <p:nvPr/>
        </p:nvSpPr>
        <p:spPr>
          <a:xfrm>
            <a:off x="8141084" y="180444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449" name="Shape 449"/>
          <p:cNvPicPr preferRelativeResize="0"/>
          <p:nvPr/>
        </p:nvPicPr>
        <p:blipFill rotWithShape="1">
          <a:blip r:embed="rId5">
            <a:alphaModFix/>
          </a:blip>
          <a:srcRect/>
          <a:stretch/>
        </p:blipFill>
        <p:spPr>
          <a:xfrm>
            <a:off x="0" y="1404350"/>
            <a:ext cx="4961123" cy="4454242"/>
          </a:xfrm>
          <a:prstGeom prst="rect">
            <a:avLst/>
          </a:prstGeom>
          <a:noFill/>
          <a:ln>
            <a:noFill/>
          </a:ln>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Shape 454"/>
          <p:cNvPicPr preferRelativeResize="0"/>
          <p:nvPr/>
        </p:nvPicPr>
        <p:blipFill rotWithShape="1">
          <a:blip r:embed="rId3">
            <a:alphaModFix/>
          </a:blip>
          <a:srcRect/>
          <a:stretch/>
        </p:blipFill>
        <p:spPr>
          <a:xfrm>
            <a:off x="4943360" y="4996451"/>
            <a:ext cx="4201894" cy="1110680"/>
          </a:xfrm>
          <a:prstGeom prst="rect">
            <a:avLst/>
          </a:prstGeom>
          <a:noFill/>
          <a:ln>
            <a:noFill/>
          </a:ln>
        </p:spPr>
      </p:pic>
      <p:pic>
        <p:nvPicPr>
          <p:cNvPr id="455" name="Shape 455"/>
          <p:cNvPicPr preferRelativeResize="0"/>
          <p:nvPr/>
        </p:nvPicPr>
        <p:blipFill rotWithShape="1">
          <a:blip r:embed="rId4">
            <a:alphaModFix/>
          </a:blip>
          <a:srcRect/>
          <a:stretch/>
        </p:blipFill>
        <p:spPr>
          <a:xfrm>
            <a:off x="0" y="1309786"/>
            <a:ext cx="5067026" cy="4526100"/>
          </a:xfrm>
          <a:prstGeom prst="rect">
            <a:avLst/>
          </a:prstGeom>
          <a:noFill/>
          <a:ln>
            <a:noFill/>
          </a:ln>
        </p:spPr>
      </p:pic>
      <p:sp>
        <p:nvSpPr>
          <p:cNvPr id="456" name="Shape 456"/>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Mass Spectrometry - evidence for isotopes</a:t>
            </a:r>
          </a:p>
        </p:txBody>
      </p:sp>
      <p:sp>
        <p:nvSpPr>
          <p:cNvPr id="457" name="Shape 457"/>
          <p:cNvSpPr txBox="1">
            <a:spLocks noGrp="1"/>
          </p:cNvSpPr>
          <p:nvPr>
            <p:ph type="body" idx="1"/>
          </p:nvPr>
        </p:nvSpPr>
        <p:spPr>
          <a:xfrm>
            <a:off x="4845091" y="1581024"/>
            <a:ext cx="3657600" cy="4157099"/>
          </a:xfrm>
          <a:prstGeom prst="rect">
            <a:avLst/>
          </a:prstGeom>
          <a:no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kkitt"/>
                <a:ea typeface="Rokkitt"/>
                <a:cs typeface="Rokkitt"/>
                <a:sym typeface="Rokkitt"/>
              </a:rPr>
              <a:t>Mass spectrometry showed</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kkitt"/>
                <a:ea typeface="Rokkitt"/>
                <a:cs typeface="Rokkitt"/>
                <a:sym typeface="Rokkitt"/>
              </a:rPr>
              <a:t> that elements have isotopes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This contradicted Dalton’s early model of the atom which stated that all atoms of an element are identical</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3 Br</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&amp; two Br isotopes shown in diagram</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average atomic mass of the element can be estimated from mass spectroscopy</a:t>
            </a:r>
          </a:p>
        </p:txBody>
      </p:sp>
      <p:sp>
        <p:nvSpPr>
          <p:cNvPr id="458" name="Shape 458"/>
          <p:cNvSpPr txBox="1"/>
          <p:nvPr/>
        </p:nvSpPr>
        <p:spPr>
          <a:xfrm>
            <a:off x="8054786" y="-57833"/>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5"/>
              </a:rPr>
              <a:t>Source</a:t>
            </a:r>
          </a:p>
        </p:txBody>
      </p:sp>
      <p:sp>
        <p:nvSpPr>
          <p:cNvPr id="459" name="Shape 459"/>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1.14: The student is able to use the data from mass spectrometry to identify the elements and the masses of individual atoms of a specific element																</a:t>
            </a:r>
          </a:p>
        </p:txBody>
      </p:sp>
      <p:sp>
        <p:nvSpPr>
          <p:cNvPr id="460" name="Shape 460"/>
          <p:cNvSpPr txBox="1"/>
          <p:nvPr/>
        </p:nvSpPr>
        <p:spPr>
          <a:xfrm>
            <a:off x="8146531" y="1848740"/>
            <a:ext cx="887755" cy="464973"/>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6"/>
              </a:rPr>
              <a:t>Video</a:t>
            </a:r>
          </a:p>
        </p:txBody>
      </p:sp>
      <p:pic>
        <p:nvPicPr>
          <p:cNvPr id="461" name="Shape 461" descr="Screen Shot 2016-04-07 at 8.33.52 PM.png"/>
          <p:cNvPicPr preferRelativeResize="0"/>
          <p:nvPr/>
        </p:nvPicPr>
        <p:blipFill rotWithShape="1">
          <a:blip r:embed="rId7">
            <a:alphaModFix/>
          </a:blip>
          <a:srcRect/>
          <a:stretch/>
        </p:blipFill>
        <p:spPr>
          <a:xfrm>
            <a:off x="639593" y="-237762"/>
            <a:ext cx="7907002" cy="68580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pic>
        <p:nvPicPr>
          <p:cNvPr id="462" name="Shape 462" descr="Screen Shot 2016-04-07 at 8.33.59 PM.png"/>
          <p:cNvPicPr preferRelativeResize="0"/>
          <p:nvPr/>
        </p:nvPicPr>
        <p:blipFill rotWithShape="1">
          <a:blip r:embed="rId8">
            <a:alphaModFix/>
          </a:blip>
          <a:srcRect/>
          <a:stretch/>
        </p:blipFill>
        <p:spPr>
          <a:xfrm>
            <a:off x="-12828" y="2463800"/>
            <a:ext cx="9144000" cy="1922389"/>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5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2"/>
                                        </p:tgtEl>
                                        <p:attrNameLst>
                                          <p:attrName>style.visibility</p:attrName>
                                        </p:attrNameLst>
                                      </p:cBhvr>
                                      <p:to>
                                        <p:strVal val="visible"/>
                                      </p:to>
                                    </p:set>
                                    <p:animEffect transition="in" filter="fade">
                                      <p:cBhvr>
                                        <p:cTn id="12"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98474" y="98176"/>
            <a:ext cx="7556312" cy="48357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Project Contributors</a:t>
            </a:r>
          </a:p>
        </p:txBody>
      </p:sp>
      <p:graphicFrame>
        <p:nvGraphicFramePr>
          <p:cNvPr id="217" name="Shape 217"/>
          <p:cNvGraphicFramePr/>
          <p:nvPr/>
        </p:nvGraphicFramePr>
        <p:xfrm>
          <a:off x="230818" y="808037"/>
          <a:ext cx="7824150" cy="2763580"/>
        </p:xfrm>
        <a:graphic>
          <a:graphicData uri="http://schemas.openxmlformats.org/drawingml/2006/table">
            <a:tbl>
              <a:tblPr firstRow="1" bandRow="1">
                <a:noFill/>
                <a:tableStyleId>{1A6FC3C2-D3A7-49DA-A32B-A970C30729E0}</a:tableStyleId>
              </a:tblPr>
              <a:tblGrid>
                <a:gridCol w="2608050"/>
                <a:gridCol w="2608050"/>
                <a:gridCol w="2608050"/>
              </a:tblGrid>
              <a:tr h="370850">
                <a:tc>
                  <a:txBody>
                    <a:bodyPr/>
                    <a:lstStyle/>
                    <a:p>
                      <a:pPr marL="0" marR="0" lvl="0" indent="0" algn="l" rtl="0">
                        <a:spcBef>
                          <a:spcPts val="0"/>
                        </a:spcBef>
                        <a:buSzPct val="25000"/>
                        <a:buNone/>
                      </a:pPr>
                      <a:r>
                        <a:rPr lang="en-US" sz="1800" u="none" strike="noStrike" cap="none"/>
                        <a:t>Big Idea 1</a:t>
                      </a:r>
                    </a:p>
                  </a:txBody>
                  <a:tcPr marL="91450" marR="91450" marT="45725" marB="45725"/>
                </a:tc>
                <a:tc>
                  <a:txBody>
                    <a:bodyPr/>
                    <a:lstStyle/>
                    <a:p>
                      <a:pPr marL="0" marR="0" lvl="0" indent="0" algn="l" rtl="0">
                        <a:spcBef>
                          <a:spcPts val="0"/>
                        </a:spcBef>
                        <a:buSzPct val="25000"/>
                        <a:buNone/>
                      </a:pPr>
                      <a:r>
                        <a:rPr lang="en-US" sz="1800"/>
                        <a:t>Big Idea 2</a:t>
                      </a:r>
                    </a:p>
                  </a:txBody>
                  <a:tcPr marL="91450" marR="91450" marT="45725" marB="45725"/>
                </a:tc>
                <a:tc>
                  <a:txBody>
                    <a:bodyPr/>
                    <a:lstStyle/>
                    <a:p>
                      <a:pPr marL="0" marR="0" lvl="0" indent="0" algn="l" rtl="0">
                        <a:spcBef>
                          <a:spcPts val="0"/>
                        </a:spcBef>
                        <a:buSzPct val="25000"/>
                        <a:buNone/>
                      </a:pPr>
                      <a:r>
                        <a:rPr lang="en-US" sz="1800"/>
                        <a:t>Big Idea 3 </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Kristie Chiscano, MD</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Rokkitt"/>
                        <a:buNone/>
                      </a:pPr>
                      <a:r>
                        <a:rPr lang="en-US" sz="1800" b="0" i="0" u="none" strike="noStrike">
                          <a:solidFill>
                            <a:schemeClr val="dk1"/>
                          </a:solidFill>
                          <a:latin typeface="Rokkitt"/>
                          <a:ea typeface="Rokkitt"/>
                          <a:cs typeface="Rokkitt"/>
                          <a:sym typeface="Rokkitt"/>
                        </a:rPr>
                        <a:t>Thomas Comey, MA</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Tom Michocki, MEd</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Orla Thomas, MEd</a:t>
                      </a:r>
                    </a:p>
                  </a:txBody>
                  <a:tcPr marL="91450" marR="91450" marT="45725" marB="45725"/>
                </a:tc>
                <a:tc>
                  <a:txBody>
                    <a:bodyPr/>
                    <a:lstStyle/>
                    <a:p>
                      <a:pPr marL="0" marR="0" lvl="0" indent="0" algn="l" rtl="0">
                        <a:spcBef>
                          <a:spcPts val="0"/>
                        </a:spcBef>
                        <a:buSzPct val="25000"/>
                        <a:buNone/>
                      </a:pPr>
                      <a:r>
                        <a:rPr lang="en-US" sz="1800"/>
                        <a:t>Brandie Freeman*, EdS</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Suzanne Adams, MEd</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Louis Casagrande, PhD</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Ronald Brandt, PhD </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Ali McDillon, MEd</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Anne Marie Norman, MAT </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Michelle Winesett, MEd</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Christina Cummings MEd</a:t>
                      </a:r>
                    </a:p>
                  </a:txBody>
                  <a:tcPr marL="91450" marR="91450" marT="45725" marB="45725"/>
                </a:tc>
              </a:tr>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Tricia Miller, MS</a:t>
                      </a:r>
                    </a:p>
                  </a:txBody>
                  <a:tcPr marL="91450" marR="91450" marT="45725" marB="45725"/>
                </a:tc>
              </a:tr>
            </a:tbl>
          </a:graphicData>
        </a:graphic>
      </p:graphicFrame>
      <p:graphicFrame>
        <p:nvGraphicFramePr>
          <p:cNvPr id="218" name="Shape 218"/>
          <p:cNvGraphicFramePr/>
          <p:nvPr/>
        </p:nvGraphicFramePr>
        <p:xfrm>
          <a:off x="230819" y="3514212"/>
          <a:ext cx="7824150" cy="2225100"/>
        </p:xfrm>
        <a:graphic>
          <a:graphicData uri="http://schemas.openxmlformats.org/drawingml/2006/table">
            <a:tbl>
              <a:tblPr firstRow="1" bandRow="1">
                <a:noFill/>
                <a:tableStyleId>{1A6FC3C2-D3A7-49DA-A32B-A970C30729E0}</a:tableStyleId>
              </a:tblPr>
              <a:tblGrid>
                <a:gridCol w="2608050"/>
                <a:gridCol w="2608050"/>
                <a:gridCol w="2608050"/>
              </a:tblGrid>
              <a:tr h="370850">
                <a:tc>
                  <a:txBody>
                    <a:bodyPr/>
                    <a:lstStyle/>
                    <a:p>
                      <a:pPr marL="0" marR="0" lvl="0" indent="0" algn="l" rtl="0">
                        <a:spcBef>
                          <a:spcPts val="0"/>
                        </a:spcBef>
                        <a:buSzPct val="25000"/>
                        <a:buNone/>
                      </a:pPr>
                      <a:r>
                        <a:rPr lang="en-US" sz="1800"/>
                        <a:t>Big Idea 4</a:t>
                      </a:r>
                    </a:p>
                  </a:txBody>
                  <a:tcPr marL="91450" marR="91450" marT="45725" marB="45725"/>
                </a:tc>
                <a:tc>
                  <a:txBody>
                    <a:bodyPr/>
                    <a:lstStyle/>
                    <a:p>
                      <a:pPr marL="0" marR="0" lvl="0" indent="0" algn="l" rtl="0">
                        <a:spcBef>
                          <a:spcPts val="0"/>
                        </a:spcBef>
                        <a:buSzPct val="25000"/>
                        <a:buNone/>
                      </a:pPr>
                      <a:r>
                        <a:rPr lang="en-US" sz="1800"/>
                        <a:t>Big Idea 5</a:t>
                      </a:r>
                    </a:p>
                  </a:txBody>
                  <a:tcPr marL="91450" marR="91450" marT="45725" marB="45725"/>
                </a:tc>
                <a:tc>
                  <a:txBody>
                    <a:bodyPr/>
                    <a:lstStyle/>
                    <a:p>
                      <a:pPr marL="0" marR="0" lvl="0" indent="0" algn="l" rtl="0">
                        <a:spcBef>
                          <a:spcPts val="0"/>
                        </a:spcBef>
                        <a:buSzPct val="25000"/>
                        <a:buNone/>
                      </a:pPr>
                      <a:r>
                        <a:rPr lang="en-US" sz="1800"/>
                        <a:t>Big Idea 6 </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Kaleb Underwood, BA</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Christine Taylor, MEd</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Kate Smola, MEd</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Brian Stagg,  MCLFS</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Liz Gosky, MEd</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Jill Barker*, EdD</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Bonnie Buchak, MS</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Pam Kimber, MEd</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Chris Sterman, MEd</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Sohum Bhatt, BSE</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Ouida Dunton, EdS</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Glenn Arnold, MEd</a:t>
                      </a:r>
                    </a:p>
                  </a:txBody>
                  <a:tcPr marL="91450" marR="91450" marT="45725" marB="45725"/>
                </a:tc>
              </a:tr>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Dave Foy, MEd</a:t>
                      </a:r>
                    </a:p>
                  </a:txBody>
                  <a:tcPr marL="91450" marR="91450" marT="45725" marB="45725"/>
                </a:tc>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Cheryl Vanicek, MEd</a:t>
                      </a:r>
                    </a:p>
                  </a:txBody>
                  <a:tcPr marL="91450" marR="91450" marT="45725" marB="45725"/>
                </a:tc>
              </a:tr>
            </a:tbl>
          </a:graphicData>
        </a:graphic>
      </p:graphicFrame>
      <p:graphicFrame>
        <p:nvGraphicFramePr>
          <p:cNvPr id="219" name="Shape 219"/>
          <p:cNvGraphicFramePr/>
          <p:nvPr/>
        </p:nvGraphicFramePr>
        <p:xfrm>
          <a:off x="2589335" y="5963569"/>
          <a:ext cx="3048000" cy="741700"/>
        </p:xfrm>
        <a:graphic>
          <a:graphicData uri="http://schemas.openxmlformats.org/drawingml/2006/table">
            <a:tbl>
              <a:tblPr firstRow="1" bandRow="1">
                <a:noFill/>
                <a:tableStyleId>{1A6FC3C2-D3A7-49DA-A32B-A970C30729E0}</a:tableStyleId>
              </a:tblPr>
              <a:tblGrid>
                <a:gridCol w="3048000"/>
              </a:tblGrid>
              <a:tr h="370850">
                <a:tc>
                  <a:txBody>
                    <a:bodyPr/>
                    <a:lstStyle/>
                    <a:p>
                      <a:pPr marL="0" marR="0" lvl="0" indent="0" algn="l" rtl="0">
                        <a:spcBef>
                          <a:spcPts val="0"/>
                        </a:spcBef>
                        <a:buSzPct val="25000"/>
                        <a:buNone/>
                      </a:pPr>
                      <a:r>
                        <a:rPr lang="en-US" sz="1800"/>
                        <a:t>Labs</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Nora Walsh, MS</a:t>
                      </a:r>
                    </a:p>
                  </a:txBody>
                  <a:tcPr marL="91450" marR="91450" marT="45725" marB="457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b="0" i="0" u="none" strike="noStrike" cap="none">
                <a:solidFill>
                  <a:schemeClr val="accent1"/>
                </a:solidFill>
                <a:latin typeface="Rokkitt"/>
                <a:ea typeface="Rokkitt"/>
                <a:cs typeface="Rokkitt"/>
                <a:sym typeface="Rokkitt"/>
              </a:rPr>
              <a:t>Using Spectroscopy to measure properties associated with vibrational or electronic motions of  molecules</a:t>
            </a:r>
          </a:p>
        </p:txBody>
      </p:sp>
      <p:sp>
        <p:nvSpPr>
          <p:cNvPr id="468" name="Shape 468"/>
          <p:cNvSpPr txBox="1">
            <a:spLocks noGrp="1"/>
          </p:cNvSpPr>
          <p:nvPr>
            <p:ph type="body" idx="1"/>
          </p:nvPr>
        </p:nvSpPr>
        <p:spPr>
          <a:xfrm>
            <a:off x="51665" y="2319494"/>
            <a:ext cx="8190899" cy="244139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r>
              <a:rPr lang="en-US" sz="2400" b="1" i="0" u="none" strike="noStrike" cap="none">
                <a:solidFill>
                  <a:srgbClr val="595959"/>
                </a:solidFill>
                <a:latin typeface="Rokkitt"/>
                <a:ea typeface="Rokkitt"/>
                <a:cs typeface="Rokkitt"/>
                <a:sym typeface="Rokkitt"/>
              </a:rPr>
              <a:t>IR Radiation</a:t>
            </a:r>
            <a:r>
              <a:rPr lang="en-US" sz="1800" b="0" i="0" u="none" strike="noStrike" cap="none">
                <a:solidFill>
                  <a:srgbClr val="595959"/>
                </a:solidFill>
                <a:latin typeface="Rokkitt"/>
                <a:ea typeface="Rokkitt"/>
                <a:cs typeface="Rokkitt"/>
                <a:sym typeface="Rokkitt"/>
              </a:rPr>
              <a:t> - detects different types of bonds by analyzing molecular vibrations</a:t>
            </a:r>
          </a:p>
        </p:txBody>
      </p:sp>
      <p:sp>
        <p:nvSpPr>
          <p:cNvPr id="469" name="Shape 469"/>
          <p:cNvSpPr txBox="1">
            <a:spLocks noGrp="1"/>
          </p:cNvSpPr>
          <p:nvPr>
            <p:ph type="body" idx="1"/>
          </p:nvPr>
        </p:nvSpPr>
        <p:spPr>
          <a:xfrm>
            <a:off x="-65400" y="3093693"/>
            <a:ext cx="5182926" cy="2008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2400" b="1" i="0" u="none" strike="noStrike" cap="none">
              <a:solidFill>
                <a:srgbClr val="595959"/>
              </a:solidFill>
              <a:latin typeface="Rokkitt"/>
              <a:ea typeface="Rokkitt"/>
              <a:cs typeface="Rokkitt"/>
              <a:sym typeface="Rokkitt"/>
            </a:endParaRPr>
          </a:p>
          <a:p>
            <a:pPr marL="0" marR="0" lvl="0" indent="0" algn="l" rtl="0">
              <a:spcBef>
                <a:spcPts val="0"/>
              </a:spcBef>
              <a:spcAft>
                <a:spcPts val="0"/>
              </a:spcAft>
              <a:buClr>
                <a:schemeClr val="accent1"/>
              </a:buClr>
              <a:buSzPct val="25000"/>
              <a:buFont typeface="Noto Sans Symbols"/>
              <a:buNone/>
            </a:pPr>
            <a:endParaRPr sz="2400" b="1" i="0" u="none" strike="noStrike" cap="none">
              <a:solidFill>
                <a:srgbClr val="595959"/>
              </a:solidFill>
              <a:latin typeface="Rokkitt"/>
              <a:ea typeface="Rokkitt"/>
              <a:cs typeface="Rokkitt"/>
              <a:sym typeface="Rokkitt"/>
            </a:endParaRPr>
          </a:p>
          <a:p>
            <a:pPr marL="0" marR="0" lvl="0" indent="0" algn="l" rtl="0">
              <a:spcBef>
                <a:spcPts val="0"/>
              </a:spcBef>
              <a:spcAft>
                <a:spcPts val="0"/>
              </a:spcAft>
              <a:buClr>
                <a:schemeClr val="accent1"/>
              </a:buClr>
              <a:buSzPct val="25000"/>
              <a:buFont typeface="Noto Sans Symbols"/>
              <a:buNone/>
            </a:pPr>
            <a:r>
              <a:rPr lang="en-US" sz="2400" b="1" i="0" u="none" strike="noStrike" cap="none">
                <a:solidFill>
                  <a:srgbClr val="595959"/>
                </a:solidFill>
                <a:latin typeface="Rokkitt"/>
                <a:ea typeface="Rokkitt"/>
                <a:cs typeface="Rokkitt"/>
                <a:sym typeface="Rokkitt"/>
              </a:rPr>
              <a:t>UV or X-Ray Radiation</a:t>
            </a:r>
            <a:r>
              <a:rPr lang="en-US" sz="2000" b="0" i="0" u="none" strike="noStrike" cap="none">
                <a:solidFill>
                  <a:srgbClr val="595959"/>
                </a:solidFill>
                <a:latin typeface="Rokkitt"/>
                <a:ea typeface="Rokkitt"/>
                <a:cs typeface="Rokkitt"/>
                <a:sym typeface="Rokkitt"/>
              </a:rPr>
              <a:t> </a:t>
            </a:r>
          </a:p>
          <a:p>
            <a:pPr marL="457200" marR="0" lvl="0" indent="-228600" algn="l" rtl="0">
              <a:spcBef>
                <a:spcPts val="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Photoelectron Spectroscopy(PES)</a:t>
            </a:r>
          </a:p>
          <a:p>
            <a:pPr marL="457200" marR="0" lvl="0" indent="-228600" algn="l" rtl="0">
              <a:spcBef>
                <a:spcPts val="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Causes electron transitions</a:t>
            </a:r>
          </a:p>
          <a:p>
            <a:pPr marL="457200" marR="0" lvl="0" indent="-228600" algn="l" rtl="0">
              <a:spcBef>
                <a:spcPts val="0"/>
              </a:spcBef>
              <a:spcAft>
                <a:spcPts val="0"/>
              </a:spcAft>
              <a:buClr>
                <a:schemeClr val="accent1"/>
              </a:buClr>
              <a:buSzPct val="73026"/>
              <a:buFont typeface="Noto Sans Symbols"/>
              <a:buChar char="■"/>
            </a:pPr>
            <a:r>
              <a:rPr lang="en-US" sz="1850" b="0" i="0" u="none" strike="noStrike" cap="none">
                <a:solidFill>
                  <a:srgbClr val="595959"/>
                </a:solidFill>
                <a:latin typeface="Rokkitt"/>
                <a:ea typeface="Rokkitt"/>
                <a:cs typeface="Rokkitt"/>
                <a:sym typeface="Rokkitt"/>
              </a:rPr>
              <a:t> Transitions  provides info on </a:t>
            </a:r>
          </a:p>
          <a:p>
            <a:pPr marL="228600" marR="0" lvl="0" indent="0" algn="l" rtl="0">
              <a:spcBef>
                <a:spcPts val="0"/>
              </a:spcBef>
              <a:buClr>
                <a:schemeClr val="accent1"/>
              </a:buClr>
              <a:buSzPct val="25000"/>
              <a:buFont typeface="Noto Sans Symbols"/>
              <a:buNone/>
            </a:pPr>
            <a:r>
              <a:rPr lang="en-US" sz="1850" b="0" i="0" u="none" strike="noStrike" cap="none">
                <a:solidFill>
                  <a:srgbClr val="595959"/>
                </a:solidFill>
                <a:latin typeface="Rokkitt"/>
                <a:ea typeface="Rokkitt"/>
                <a:cs typeface="Rokkitt"/>
                <a:sym typeface="Rokkitt"/>
              </a:rPr>
              <a:t>electron configurations</a:t>
            </a:r>
          </a:p>
        </p:txBody>
      </p:sp>
      <p:sp>
        <p:nvSpPr>
          <p:cNvPr id="470" name="Shape 47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3"/>
              </a:rPr>
              <a:t>Source</a:t>
            </a:r>
          </a:p>
        </p:txBody>
      </p:sp>
      <p:sp>
        <p:nvSpPr>
          <p:cNvPr id="471" name="Shape 471"/>
          <p:cNvSpPr txBox="1"/>
          <p:nvPr/>
        </p:nvSpPr>
        <p:spPr>
          <a:xfrm>
            <a:off x="0" y="6173878"/>
            <a:ext cx="9144000" cy="6257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1.15 Justify the selection of a particular type of spectroscopy to measure properties associated with vibrational or electronic motions of molecules																</a:t>
            </a:r>
          </a:p>
        </p:txBody>
      </p:sp>
      <p:sp>
        <p:nvSpPr>
          <p:cNvPr id="472" name="Shape 472"/>
          <p:cNvSpPr txBox="1"/>
          <p:nvPr/>
        </p:nvSpPr>
        <p:spPr>
          <a:xfrm>
            <a:off x="8023889" y="1795016"/>
            <a:ext cx="1403700" cy="625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Rokkitt"/>
              <a:buNone/>
            </a:pPr>
            <a:r>
              <a:rPr lang="en-US" sz="1800" u="sng">
                <a:solidFill>
                  <a:schemeClr val="hlink"/>
                </a:solidFill>
                <a:latin typeface="Rokkitt"/>
                <a:ea typeface="Rokkitt"/>
                <a:cs typeface="Rokkitt"/>
                <a:sym typeface="Rokkitt"/>
                <a:hlinkClick r:id="rId4"/>
              </a:rPr>
              <a:t>IR Video</a:t>
            </a:r>
          </a:p>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5"/>
              </a:rPr>
              <a:t>UV Video</a:t>
            </a:r>
          </a:p>
        </p:txBody>
      </p:sp>
      <p:pic>
        <p:nvPicPr>
          <p:cNvPr id="473" name="Shape 473"/>
          <p:cNvPicPr preferRelativeResize="0"/>
          <p:nvPr/>
        </p:nvPicPr>
        <p:blipFill rotWithShape="1">
          <a:blip r:embed="rId6">
            <a:alphaModFix/>
          </a:blip>
          <a:srcRect/>
          <a:stretch/>
        </p:blipFill>
        <p:spPr>
          <a:xfrm>
            <a:off x="4071612" y="3227452"/>
            <a:ext cx="4935425" cy="1998771"/>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p:cNvPicPr preferRelativeResize="0"/>
          <p:nvPr/>
        </p:nvPicPr>
        <p:blipFill rotWithShape="1">
          <a:blip r:embed="rId3">
            <a:alphaModFix/>
          </a:blip>
          <a:srcRect/>
          <a:stretch/>
        </p:blipFill>
        <p:spPr>
          <a:xfrm>
            <a:off x="98635" y="2186184"/>
            <a:ext cx="4301241" cy="3920938"/>
          </a:xfrm>
          <a:prstGeom prst="rect">
            <a:avLst/>
          </a:prstGeom>
          <a:noFill/>
          <a:ln>
            <a:noFill/>
          </a:ln>
        </p:spPr>
      </p:pic>
      <p:pic>
        <p:nvPicPr>
          <p:cNvPr id="479" name="Shape 479"/>
          <p:cNvPicPr preferRelativeResize="0"/>
          <p:nvPr/>
        </p:nvPicPr>
        <p:blipFill rotWithShape="1">
          <a:blip r:embed="rId4">
            <a:alphaModFix/>
          </a:blip>
          <a:srcRect/>
          <a:stretch/>
        </p:blipFill>
        <p:spPr>
          <a:xfrm>
            <a:off x="3662594" y="1661744"/>
            <a:ext cx="4379948" cy="2176202"/>
          </a:xfrm>
          <a:prstGeom prst="rect">
            <a:avLst/>
          </a:prstGeom>
          <a:noFill/>
          <a:ln>
            <a:noFill/>
          </a:ln>
        </p:spPr>
      </p:pic>
      <p:sp>
        <p:nvSpPr>
          <p:cNvPr id="480" name="Shape 480"/>
          <p:cNvSpPr txBox="1">
            <a:spLocks noGrp="1"/>
          </p:cNvSpPr>
          <p:nvPr>
            <p:ph type="title"/>
          </p:nvPr>
        </p:nvSpPr>
        <p:spPr>
          <a:xfrm>
            <a:off x="498474" y="-21394"/>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Beer-Lambert Law - used to measure the concentration of </a:t>
            </a:r>
            <a:r>
              <a:rPr lang="en-US" sz="3600" b="1" i="1" u="none" strike="noStrike" cap="none">
                <a:solidFill>
                  <a:schemeClr val="accent1"/>
                </a:solidFill>
                <a:latin typeface="Rokkitt"/>
                <a:ea typeface="Rokkitt"/>
                <a:cs typeface="Rokkitt"/>
                <a:sym typeface="Rokkitt"/>
              </a:rPr>
              <a:t>colored</a:t>
            </a:r>
            <a:r>
              <a:rPr lang="en-US" sz="3600" b="0" i="0" u="none" strike="noStrike" cap="none">
                <a:solidFill>
                  <a:schemeClr val="accent1"/>
                </a:solidFill>
                <a:latin typeface="Rokkitt"/>
                <a:ea typeface="Rokkitt"/>
                <a:cs typeface="Rokkitt"/>
                <a:sym typeface="Rokkitt"/>
              </a:rPr>
              <a:t> solutions</a:t>
            </a:r>
          </a:p>
        </p:txBody>
      </p:sp>
      <p:sp>
        <p:nvSpPr>
          <p:cNvPr id="481" name="Shape 481"/>
          <p:cNvSpPr txBox="1">
            <a:spLocks noGrp="1"/>
          </p:cNvSpPr>
          <p:nvPr>
            <p:ph type="body" idx="2"/>
          </p:nvPr>
        </p:nvSpPr>
        <p:spPr>
          <a:xfrm>
            <a:off x="4399878" y="1985963"/>
            <a:ext cx="3987905"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ctr" rtl="0">
              <a:spcBef>
                <a:spcPts val="0"/>
              </a:spcBef>
              <a:spcAft>
                <a:spcPts val="0"/>
              </a:spcAft>
              <a:buClr>
                <a:schemeClr val="accent1"/>
              </a:buClr>
              <a:buSzPct val="25000"/>
              <a:buFont typeface="Noto Sans Symbols"/>
              <a:buNone/>
            </a:pPr>
            <a:r>
              <a:rPr lang="en-US" sz="3600" b="1" i="0" u="none" strike="noStrike" cap="none">
                <a:solidFill>
                  <a:srgbClr val="595959"/>
                </a:solidFill>
                <a:latin typeface="Rokkitt"/>
                <a:ea typeface="Rokkitt"/>
                <a:cs typeface="Rokkitt"/>
                <a:sym typeface="Rokkitt"/>
              </a:rPr>
              <a:t>A = abc</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A = absorbance</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a = molar absorptivity (constant for material being tested)</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b = path length (cuvette = 1 cm)</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c = concentration</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Taken at fixed wavelength</a:t>
            </a:r>
          </a:p>
        </p:txBody>
      </p:sp>
      <p:sp>
        <p:nvSpPr>
          <p:cNvPr id="482" name="Shape 482"/>
          <p:cNvSpPr txBox="1"/>
          <p:nvPr/>
        </p:nvSpPr>
        <p:spPr>
          <a:xfrm>
            <a:off x="7737128" y="-47370"/>
            <a:ext cx="1406872" cy="469160"/>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rPr>
              <a:t>Source 1, </a:t>
            </a:r>
            <a:r>
              <a:rPr lang="en-US" sz="1800" u="sng">
                <a:solidFill>
                  <a:schemeClr val="hlink"/>
                </a:solidFill>
                <a:latin typeface="Rokkitt"/>
                <a:ea typeface="Rokkitt"/>
                <a:cs typeface="Rokkitt"/>
                <a:sym typeface="Rokkitt"/>
                <a:hlinkClick r:id="rId5" invalidUrl="http://www.globisens.net/sites/default/files/docs/sample-activities/PDF versions/lambertbeerlaw.pdf"/>
              </a:rPr>
              <a:t>2</a:t>
            </a:r>
          </a:p>
        </p:txBody>
      </p:sp>
      <p:sp>
        <p:nvSpPr>
          <p:cNvPr id="483" name="Shape 483"/>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LO1.16: Design and/or interpret the results of an experiment regarding the absorption of light to determine the concentration of an absorbing species in solution																</a:t>
            </a:r>
          </a:p>
        </p:txBody>
      </p:sp>
      <p:sp>
        <p:nvSpPr>
          <p:cNvPr id="484" name="Shape 484"/>
          <p:cNvSpPr txBox="1"/>
          <p:nvPr/>
        </p:nvSpPr>
        <p:spPr>
          <a:xfrm>
            <a:off x="8157538" y="1816852"/>
            <a:ext cx="894959"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6"/>
              </a:rPr>
              <a:t>Video</a:t>
            </a:r>
          </a:p>
        </p:txBody>
      </p:sp>
      <p:pic>
        <p:nvPicPr>
          <p:cNvPr id="485" name="Shape 485" descr="Screen Shot 2016-04-07 at 8.30.44 PM.png"/>
          <p:cNvPicPr preferRelativeResize="0"/>
          <p:nvPr/>
        </p:nvPicPr>
        <p:blipFill rotWithShape="1">
          <a:blip r:embed="rId7">
            <a:alphaModFix/>
          </a:blip>
          <a:srcRect/>
          <a:stretch/>
        </p:blipFill>
        <p:spPr>
          <a:xfrm>
            <a:off x="1405579" y="199868"/>
            <a:ext cx="6330709" cy="655143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486" name="Shape 486"/>
          <p:cNvSpPr/>
          <p:nvPr/>
        </p:nvSpPr>
        <p:spPr>
          <a:xfrm>
            <a:off x="1405579" y="5671335"/>
            <a:ext cx="6732006" cy="1038717"/>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500"/>
                                        <p:tgtEl>
                                          <p:spTgt spid="486"/>
                                        </p:tgtEl>
                                      </p:cBhvr>
                                    </p:animEffect>
                                  </p:childTnLst>
                                </p:cTn>
                              </p:par>
                              <p:par>
                                <p:cTn id="8" presetID="10" presetClass="entr" presetSubtype="0" fill="hold" nodeType="withEffect">
                                  <p:stCondLst>
                                    <p:cond delay="0"/>
                                  </p:stCondLst>
                                  <p:childTnLst>
                                    <p:set>
                                      <p:cBhvr>
                                        <p:cTn id="9" dur="1" fill="hold">
                                          <p:stCondLst>
                                            <p:cond delay="0"/>
                                          </p:stCondLst>
                                        </p:cTn>
                                        <p:tgtEl>
                                          <p:spTgt spid="485"/>
                                        </p:tgtEl>
                                        <p:attrNameLst>
                                          <p:attrName>style.visibility</p:attrName>
                                        </p:attrNameLst>
                                      </p:cBhvr>
                                      <p:to>
                                        <p:strVal val="visible"/>
                                      </p:to>
                                    </p:set>
                                    <p:animEffect transition="in" filter="fade">
                                      <p:cBhvr>
                                        <p:cTn id="10" dur="500"/>
                                        <p:tgtEl>
                                          <p:spTgt spid="4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486"/>
                                        </p:tgtEl>
                                      </p:cBhvr>
                                    </p:animEffect>
                                    <p:set>
                                      <p:cBhvr>
                                        <p:cTn id="15" dur="1" fill="hold">
                                          <p:stCondLst>
                                            <p:cond delay="2000"/>
                                          </p:stCondLst>
                                        </p:cTn>
                                        <p:tgtEl>
                                          <p:spTgt spid="4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Law of Conservation of Mass</a:t>
            </a:r>
          </a:p>
        </p:txBody>
      </p:sp>
      <p:sp>
        <p:nvSpPr>
          <p:cNvPr id="492" name="Shape 492"/>
          <p:cNvSpPr txBox="1">
            <a:spLocks noGrp="1"/>
          </p:cNvSpPr>
          <p:nvPr>
            <p:ph type="body" idx="1"/>
          </p:nvPr>
        </p:nvSpPr>
        <p:spPr>
          <a:xfrm>
            <a:off x="498516" y="1985963"/>
            <a:ext cx="7569156" cy="196595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493" name="Shape 493"/>
          <p:cNvSpPr txBox="1">
            <a:spLocks noGrp="1"/>
          </p:cNvSpPr>
          <p:nvPr>
            <p:ph type="body" idx="1"/>
          </p:nvPr>
        </p:nvSpPr>
        <p:spPr>
          <a:xfrm>
            <a:off x="436866" y="4263596"/>
            <a:ext cx="7569155" cy="1965959"/>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accent1"/>
              </a:buClr>
              <a:buSzPct val="25000"/>
              <a:buFont typeface="Noto Sans Symbols"/>
              <a:buNone/>
            </a:pPr>
            <a:r>
              <a:rPr lang="en-US" sz="2400" b="1" i="0" u="none" strike="noStrike" cap="none">
                <a:solidFill>
                  <a:srgbClr val="333333"/>
                </a:solidFill>
                <a:latin typeface="Verdana"/>
                <a:ea typeface="Verdana"/>
                <a:cs typeface="Verdana"/>
                <a:sym typeface="Verdana"/>
              </a:rPr>
              <a:t>N</a:t>
            </a:r>
            <a:r>
              <a:rPr lang="en-US" sz="2400" b="1" i="0" u="none" strike="noStrike" cap="none" baseline="-25000">
                <a:solidFill>
                  <a:srgbClr val="333333"/>
                </a:solidFill>
                <a:latin typeface="Verdana"/>
                <a:ea typeface="Verdana"/>
                <a:cs typeface="Verdana"/>
                <a:sym typeface="Verdana"/>
              </a:rPr>
              <a:t>2</a:t>
            </a:r>
            <a:r>
              <a:rPr lang="en-US" sz="2400" b="1" i="0" u="none" strike="noStrike" cap="none">
                <a:solidFill>
                  <a:srgbClr val="333333"/>
                </a:solidFill>
                <a:latin typeface="Verdana"/>
                <a:ea typeface="Verdana"/>
                <a:cs typeface="Verdana"/>
                <a:sym typeface="Verdana"/>
              </a:rPr>
              <a:t> + 3H</a:t>
            </a:r>
            <a:r>
              <a:rPr lang="en-US" sz="2400" b="1" i="0" u="none" strike="noStrike" cap="none" baseline="-25000">
                <a:solidFill>
                  <a:srgbClr val="333333"/>
                </a:solidFill>
                <a:latin typeface="Verdana"/>
                <a:ea typeface="Verdana"/>
                <a:cs typeface="Verdana"/>
                <a:sym typeface="Verdana"/>
              </a:rPr>
              <a:t>2</a:t>
            </a:r>
            <a:r>
              <a:rPr lang="en-US" sz="2400" b="1" i="0" u="none" strike="noStrike" cap="none">
                <a:solidFill>
                  <a:srgbClr val="333333"/>
                </a:solidFill>
                <a:latin typeface="Verdana"/>
                <a:ea typeface="Verdana"/>
                <a:cs typeface="Verdana"/>
                <a:sym typeface="Verdana"/>
              </a:rPr>
              <a:t> → 2NH</a:t>
            </a:r>
            <a:r>
              <a:rPr lang="en-US" sz="2400" b="1" i="0" u="none" strike="noStrike" cap="none" baseline="-25000">
                <a:solidFill>
                  <a:srgbClr val="333333"/>
                </a:solidFill>
                <a:latin typeface="Verdana"/>
                <a:ea typeface="Verdana"/>
                <a:cs typeface="Verdana"/>
                <a:sym typeface="Verdana"/>
              </a:rPr>
              <a:t>3</a:t>
            </a:r>
          </a:p>
          <a:p>
            <a:pPr marL="228600" marR="0" lvl="0" indent="-228600" algn="l" rtl="0">
              <a:spcBef>
                <a:spcPts val="0"/>
              </a:spcBef>
              <a:buClr>
                <a:schemeClr val="accent1"/>
              </a:buClr>
              <a:buSzPct val="25000"/>
              <a:buFont typeface="Noto Sans Symbols"/>
              <a:buNone/>
            </a:pPr>
            <a:endParaRPr sz="2000" b="0" i="0" u="none" strike="noStrike" cap="none">
              <a:solidFill>
                <a:srgbClr val="595959"/>
              </a:solidFill>
              <a:latin typeface="Rokkitt"/>
              <a:ea typeface="Rokkitt"/>
              <a:cs typeface="Rokkitt"/>
              <a:sym typeface="Rokkitt"/>
            </a:endParaRPr>
          </a:p>
        </p:txBody>
      </p:sp>
      <p:sp>
        <p:nvSpPr>
          <p:cNvPr id="494" name="Shape 494"/>
          <p:cNvSpPr txBox="1"/>
          <p:nvPr/>
        </p:nvSpPr>
        <p:spPr>
          <a:xfrm>
            <a:off x="8054786" y="-45479"/>
            <a:ext cx="979499" cy="369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Rokkitt"/>
              <a:buNone/>
            </a:pPr>
            <a:r>
              <a:rPr lang="en-US" sz="1800" u="sng">
                <a:solidFill>
                  <a:schemeClr val="hlink"/>
                </a:solidFill>
                <a:latin typeface="Rokkitt"/>
                <a:ea typeface="Rokkitt"/>
                <a:cs typeface="Rokkitt"/>
                <a:sym typeface="Rokkitt"/>
                <a:hlinkClick r:id="rId3"/>
              </a:rPr>
              <a:t>Source</a:t>
            </a:r>
          </a:p>
          <a:p>
            <a:pPr marL="0" marR="0" lvl="0" indent="0" algn="l" rtl="0">
              <a:spcBef>
                <a:spcPts val="0"/>
              </a:spcBef>
              <a:buClr>
                <a:schemeClr val="dk1"/>
              </a:buClr>
              <a:buFont typeface="Rokkitt"/>
              <a:buNone/>
            </a:pPr>
            <a:endParaRPr sz="1800">
              <a:solidFill>
                <a:schemeClr val="dk1"/>
              </a:solidFill>
              <a:latin typeface="Rokkitt"/>
              <a:ea typeface="Rokkitt"/>
              <a:cs typeface="Rokkitt"/>
              <a:sym typeface="Rokkitt"/>
            </a:endParaRPr>
          </a:p>
        </p:txBody>
      </p:sp>
      <p:sp>
        <p:nvSpPr>
          <p:cNvPr id="495" name="Shape 495"/>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LO1.17: Express the law of conservation of mass quantitatively and qualitatively using symbolic representations and particulate drawings															</a:t>
            </a:r>
          </a:p>
        </p:txBody>
      </p:sp>
      <p:sp>
        <p:nvSpPr>
          <p:cNvPr id="496" name="Shape 496"/>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497" name="Shape 497"/>
          <p:cNvPicPr preferRelativeResize="0"/>
          <p:nvPr/>
        </p:nvPicPr>
        <p:blipFill rotWithShape="1">
          <a:blip r:embed="rId5">
            <a:alphaModFix/>
          </a:blip>
          <a:srcRect/>
          <a:stretch/>
        </p:blipFill>
        <p:spPr>
          <a:xfrm>
            <a:off x="197275" y="1216149"/>
            <a:ext cx="7278098" cy="3123654"/>
          </a:xfrm>
          <a:prstGeom prst="rect">
            <a:avLst/>
          </a:prstGeom>
          <a:noFill/>
          <a:ln>
            <a:noFill/>
          </a:ln>
        </p:spPr>
      </p:pic>
      <p:pic>
        <p:nvPicPr>
          <p:cNvPr id="498" name="Shape 498" descr="Screen Shot 2016-04-07 at 8.32.15 PM.png"/>
          <p:cNvPicPr preferRelativeResize="0"/>
          <p:nvPr/>
        </p:nvPicPr>
        <p:blipFill rotWithShape="1">
          <a:blip r:embed="rId6">
            <a:alphaModFix/>
          </a:blip>
          <a:srcRect/>
          <a:stretch/>
        </p:blipFill>
        <p:spPr>
          <a:xfrm>
            <a:off x="1421370" y="200530"/>
            <a:ext cx="6054003" cy="653418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499" name="Shape 499"/>
          <p:cNvSpPr/>
          <p:nvPr/>
        </p:nvSpPr>
        <p:spPr>
          <a:xfrm>
            <a:off x="1421370" y="5864832"/>
            <a:ext cx="6275808" cy="94008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5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99"/>
                                        </p:tgtEl>
                                      </p:cBhvr>
                                    </p:animEffect>
                                    <p:set>
                                      <p:cBhvr>
                                        <p:cTn id="12" dur="1" fill="hold">
                                          <p:stCondLst>
                                            <p:cond delay="2000"/>
                                          </p:stCondLst>
                                        </p:cTn>
                                        <p:tgtEl>
                                          <p:spTgt spid="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Shape 504"/>
          <p:cNvPicPr preferRelativeResize="0"/>
          <p:nvPr/>
        </p:nvPicPr>
        <p:blipFill rotWithShape="1">
          <a:blip r:embed="rId3">
            <a:alphaModFix/>
          </a:blip>
          <a:srcRect/>
          <a:stretch/>
        </p:blipFill>
        <p:spPr>
          <a:xfrm>
            <a:off x="547795" y="1168905"/>
            <a:ext cx="6936322" cy="5051774"/>
          </a:xfrm>
          <a:prstGeom prst="rect">
            <a:avLst/>
          </a:prstGeom>
          <a:noFill/>
          <a:ln>
            <a:noFill/>
          </a:ln>
        </p:spPr>
      </p:pic>
      <p:sp>
        <p:nvSpPr>
          <p:cNvPr id="505" name="Shape 505"/>
          <p:cNvSpPr txBox="1">
            <a:spLocks noGrp="1"/>
          </p:cNvSpPr>
          <p:nvPr>
            <p:ph type="title"/>
          </p:nvPr>
        </p:nvSpPr>
        <p:spPr>
          <a:xfrm>
            <a:off x="443877" y="118485"/>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b="0" i="0" u="none" strike="noStrike" cap="none">
                <a:solidFill>
                  <a:schemeClr val="accent1"/>
                </a:solidFill>
                <a:latin typeface="Rokkitt"/>
                <a:ea typeface="Rokkitt"/>
                <a:cs typeface="Rokkitt"/>
                <a:sym typeface="Rokkitt"/>
              </a:rPr>
              <a:t>Use Mole Ratio in balanced equation </a:t>
            </a:r>
            <a:br>
              <a:rPr lang="en-US" sz="3200" b="0" i="0" u="none" strike="noStrike" cap="none">
                <a:solidFill>
                  <a:schemeClr val="accent1"/>
                </a:solidFill>
                <a:latin typeface="Rokkitt"/>
                <a:ea typeface="Rokkitt"/>
                <a:cs typeface="Rokkitt"/>
                <a:sym typeface="Rokkitt"/>
              </a:rPr>
            </a:br>
            <a:r>
              <a:rPr lang="en-US" sz="3200" b="0" i="0" u="none" strike="noStrike" cap="none">
                <a:solidFill>
                  <a:schemeClr val="accent1"/>
                </a:solidFill>
                <a:latin typeface="Rokkitt"/>
                <a:ea typeface="Rokkitt"/>
                <a:cs typeface="Rokkitt"/>
                <a:sym typeface="Rokkitt"/>
              </a:rPr>
              <a:t>to calculate moles of unknown substance</a:t>
            </a:r>
          </a:p>
        </p:txBody>
      </p:sp>
      <p:sp>
        <p:nvSpPr>
          <p:cNvPr id="506" name="Shape 506"/>
          <p:cNvSpPr txBox="1"/>
          <p:nvPr/>
        </p:nvSpPr>
        <p:spPr>
          <a:xfrm>
            <a:off x="8097582" y="-3265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Source</a:t>
            </a:r>
          </a:p>
        </p:txBody>
      </p:sp>
      <p:sp>
        <p:nvSpPr>
          <p:cNvPr id="507" name="Shape 507"/>
          <p:cNvSpPr txBox="1"/>
          <p:nvPr/>
        </p:nvSpPr>
        <p:spPr>
          <a:xfrm>
            <a:off x="0" y="6257671"/>
            <a:ext cx="9144000"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LO1.18: Apply the conservation of atoms to the rearrangement of atoms in various processes.																</a:t>
            </a:r>
          </a:p>
        </p:txBody>
      </p:sp>
      <p:sp>
        <p:nvSpPr>
          <p:cNvPr id="508" name="Shape 508"/>
          <p:cNvSpPr txBox="1"/>
          <p:nvPr/>
        </p:nvSpPr>
        <p:spPr>
          <a:xfrm>
            <a:off x="813287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5"/>
              </a:rPr>
              <a:t>Video</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Gravimetric Analysis</a:t>
            </a:r>
          </a:p>
        </p:txBody>
      </p:sp>
      <p:sp>
        <p:nvSpPr>
          <p:cNvPr id="514" name="Shape 514"/>
          <p:cNvSpPr txBox="1">
            <a:spLocks noGrp="1"/>
          </p:cNvSpPr>
          <p:nvPr>
            <p:ph type="body" idx="1"/>
          </p:nvPr>
        </p:nvSpPr>
        <p:spPr>
          <a:xfrm>
            <a:off x="301248" y="1147604"/>
            <a:ext cx="4357199"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r>
              <a:rPr lang="en-US" sz="2400" b="1" i="0" u="none" strike="noStrike" cap="none">
                <a:solidFill>
                  <a:srgbClr val="595959"/>
                </a:solidFill>
                <a:latin typeface="Rokkitt"/>
                <a:ea typeface="Rokkitt"/>
                <a:cs typeface="Rokkitt"/>
                <a:sym typeface="Rokkitt"/>
              </a:rPr>
              <a:t>Buchner Filtration Apparatus</a:t>
            </a:r>
          </a:p>
        </p:txBody>
      </p:sp>
      <p:sp>
        <p:nvSpPr>
          <p:cNvPr id="515" name="Shape 515"/>
          <p:cNvSpPr txBox="1">
            <a:spLocks noGrp="1"/>
          </p:cNvSpPr>
          <p:nvPr>
            <p:ph type="body" idx="2"/>
          </p:nvPr>
        </p:nvSpPr>
        <p:spPr>
          <a:xfrm>
            <a:off x="4902923" y="1914910"/>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25000"/>
              <a:buFont typeface="Noto Sans Symbols"/>
              <a:buNone/>
            </a:pPr>
            <a:r>
              <a:rPr lang="en-US" sz="2400" b="1" i="0" u="none" strike="noStrike" cap="none">
                <a:solidFill>
                  <a:srgbClr val="595959"/>
                </a:solidFill>
                <a:latin typeface="Rokkitt"/>
                <a:ea typeface="Rokkitt"/>
                <a:cs typeface="Rokkitt"/>
                <a:sym typeface="Rokkitt"/>
              </a:rPr>
              <a:t>How much lead</a:t>
            </a:r>
          </a:p>
          <a:p>
            <a:pPr marL="228600" marR="0" lvl="0" indent="-228600" algn="l" rtl="0">
              <a:spcBef>
                <a:spcPts val="0"/>
              </a:spcBef>
              <a:spcAft>
                <a:spcPts val="0"/>
              </a:spcAft>
              <a:buClr>
                <a:schemeClr val="accent1"/>
              </a:buClr>
              <a:buSzPct val="25000"/>
              <a:buFont typeface="Noto Sans Symbols"/>
              <a:buNone/>
            </a:pPr>
            <a:r>
              <a:rPr lang="en-US" sz="2400" b="1" i="0" u="none" strike="noStrike" cap="none">
                <a:solidFill>
                  <a:srgbClr val="595959"/>
                </a:solidFill>
                <a:latin typeface="Rokkitt"/>
                <a:ea typeface="Rokkitt"/>
                <a:cs typeface="Rokkitt"/>
                <a:sym typeface="Rokkitt"/>
              </a:rPr>
              <a:t> (Pb</a:t>
            </a:r>
            <a:r>
              <a:rPr lang="en-US" sz="2400" b="1" i="0" u="none" strike="noStrike" cap="none" baseline="30000">
                <a:solidFill>
                  <a:srgbClr val="595959"/>
                </a:solidFill>
                <a:latin typeface="Rokkitt"/>
                <a:ea typeface="Rokkitt"/>
                <a:cs typeface="Rokkitt"/>
                <a:sym typeface="Rokkitt"/>
              </a:rPr>
              <a:t>2+</a:t>
            </a:r>
            <a:r>
              <a:rPr lang="en-US" sz="2400" b="1" i="0" u="none" strike="noStrike" cap="none">
                <a:solidFill>
                  <a:srgbClr val="595959"/>
                </a:solidFill>
                <a:latin typeface="Rokkitt"/>
                <a:ea typeface="Rokkitt"/>
                <a:cs typeface="Rokkitt"/>
                <a:sym typeface="Rokkitt"/>
              </a:rPr>
              <a:t>)  in water?</a:t>
            </a:r>
          </a:p>
          <a:p>
            <a:pPr marL="0" marR="0" lvl="0" indent="0" algn="l" rtl="0">
              <a:spcBef>
                <a:spcPts val="0"/>
              </a:spcBef>
              <a:spcAft>
                <a:spcPts val="0"/>
              </a:spcAft>
              <a:buClr>
                <a:schemeClr val="accent1"/>
              </a:buClr>
              <a:buSzPct val="25000"/>
              <a:buFont typeface="Noto Sans Symbols"/>
              <a:buNone/>
            </a:pPr>
            <a:r>
              <a:rPr lang="en-US" sz="2200" b="1" i="0" u="none" strike="noStrike" cap="none">
                <a:solidFill>
                  <a:srgbClr val="595959"/>
                </a:solidFill>
                <a:latin typeface="Rokkitt"/>
                <a:ea typeface="Rokkitt"/>
                <a:cs typeface="Rokkitt"/>
                <a:sym typeface="Rokkitt"/>
              </a:rPr>
              <a:t>Pb</a:t>
            </a:r>
            <a:r>
              <a:rPr lang="en-US" sz="2200" b="1" i="0" u="none" strike="noStrike" cap="none" baseline="30000">
                <a:solidFill>
                  <a:srgbClr val="595959"/>
                </a:solidFill>
                <a:latin typeface="Rokkitt"/>
                <a:ea typeface="Rokkitt"/>
                <a:cs typeface="Rokkitt"/>
                <a:sym typeface="Rokkitt"/>
              </a:rPr>
              <a:t>2+</a:t>
            </a:r>
            <a:r>
              <a:rPr lang="en-US" sz="2200" b="1" i="0" u="none" strike="noStrike" cap="none">
                <a:solidFill>
                  <a:srgbClr val="595959"/>
                </a:solidFill>
                <a:latin typeface="Rokkitt"/>
                <a:ea typeface="Rokkitt"/>
                <a:cs typeface="Rokkitt"/>
                <a:sym typeface="Rokkitt"/>
              </a:rPr>
              <a:t>(aq) + 2Cl</a:t>
            </a:r>
            <a:r>
              <a:rPr lang="en-US" sz="2200" b="1" i="0" u="none" strike="noStrike" cap="none" baseline="30000">
                <a:solidFill>
                  <a:srgbClr val="595959"/>
                </a:solidFill>
                <a:latin typeface="Rokkitt"/>
                <a:ea typeface="Rokkitt"/>
                <a:cs typeface="Rokkitt"/>
                <a:sym typeface="Rokkitt"/>
              </a:rPr>
              <a:t>-</a:t>
            </a:r>
            <a:r>
              <a:rPr lang="en-US" sz="2200" b="1" i="0" u="none" strike="noStrike" cap="none">
                <a:solidFill>
                  <a:srgbClr val="595959"/>
                </a:solidFill>
                <a:latin typeface="Rokkitt"/>
                <a:ea typeface="Rokkitt"/>
                <a:cs typeface="Rokkitt"/>
                <a:sym typeface="Rokkitt"/>
              </a:rPr>
              <a:t>(aq) → PbCl</a:t>
            </a:r>
            <a:r>
              <a:rPr lang="en-US" sz="2200" b="1" i="0" u="none" strike="noStrike" cap="none" baseline="-25000">
                <a:solidFill>
                  <a:srgbClr val="595959"/>
                </a:solidFill>
                <a:latin typeface="Rokkitt"/>
                <a:ea typeface="Rokkitt"/>
                <a:cs typeface="Rokkitt"/>
                <a:sym typeface="Rokkitt"/>
              </a:rPr>
              <a:t>2</a:t>
            </a:r>
            <a:r>
              <a:rPr lang="en-US" sz="2200" b="1" i="0" u="none" strike="noStrike" cap="none">
                <a:solidFill>
                  <a:srgbClr val="595959"/>
                </a:solidFill>
                <a:latin typeface="Rokkitt"/>
                <a:ea typeface="Rokkitt"/>
                <a:cs typeface="Rokkitt"/>
                <a:sym typeface="Rokkitt"/>
              </a:rPr>
              <a:t> (s)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By adding excess Cl- to the sample, all of the Pb</a:t>
            </a:r>
            <a:r>
              <a:rPr lang="en-US" sz="1800" b="0" i="0" u="none" strike="noStrike" cap="none" baseline="30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will precipitate as PbCl</a:t>
            </a:r>
            <a:r>
              <a:rPr lang="en-US" sz="1800" b="0" i="0" u="none" strike="noStrike" cap="none" baseline="-25000">
                <a:solidFill>
                  <a:srgbClr val="595959"/>
                </a:solidFill>
                <a:latin typeface="Rokkitt"/>
                <a:ea typeface="Rokkitt"/>
                <a:cs typeface="Rokkitt"/>
                <a:sym typeface="Rokkitt"/>
              </a:rPr>
              <a:t>2</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Solid product is filtered using a Buchner Filter and then dried to remove all water</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Mass of PbCl</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is then determined</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This can be used to calculate the original amount of lead in the water</a:t>
            </a: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516" name="Shape 516"/>
          <p:cNvSpPr txBox="1"/>
          <p:nvPr/>
        </p:nvSpPr>
        <p:spPr>
          <a:xfrm>
            <a:off x="8097582" y="-3265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3"/>
              </a:rPr>
              <a:t>Source</a:t>
            </a:r>
          </a:p>
        </p:txBody>
      </p:sp>
      <p:sp>
        <p:nvSpPr>
          <p:cNvPr id="517" name="Shape 517"/>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1.19: Design and/or interpret data from, an experiment that uses gravimetric analysis to determine the the concentration of an analyte in a solution.																</a:t>
            </a:r>
          </a:p>
        </p:txBody>
      </p:sp>
      <p:sp>
        <p:nvSpPr>
          <p:cNvPr id="518" name="Shape 518"/>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519" name="Shape 519"/>
          <p:cNvPicPr preferRelativeResize="0"/>
          <p:nvPr/>
        </p:nvPicPr>
        <p:blipFill rotWithShape="1">
          <a:blip r:embed="rId5">
            <a:alphaModFix/>
          </a:blip>
          <a:srcRect/>
          <a:stretch/>
        </p:blipFill>
        <p:spPr>
          <a:xfrm>
            <a:off x="0" y="2186152"/>
            <a:ext cx="4902923" cy="3101750"/>
          </a:xfrm>
          <a:prstGeom prst="rect">
            <a:avLst/>
          </a:prstGeom>
          <a:noFill/>
          <a:ln>
            <a:noFill/>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Shape 524"/>
          <p:cNvPicPr preferRelativeResize="0"/>
          <p:nvPr/>
        </p:nvPicPr>
        <p:blipFill rotWithShape="1">
          <a:blip r:embed="rId3">
            <a:alphaModFix/>
          </a:blip>
          <a:srcRect/>
          <a:stretch/>
        </p:blipFill>
        <p:spPr>
          <a:xfrm>
            <a:off x="3480232" y="1730550"/>
            <a:ext cx="4714476" cy="4023350"/>
          </a:xfrm>
          <a:prstGeom prst="rect">
            <a:avLst/>
          </a:prstGeom>
          <a:noFill/>
          <a:ln>
            <a:noFill/>
          </a:ln>
        </p:spPr>
      </p:pic>
      <p:sp>
        <p:nvSpPr>
          <p:cNvPr id="525" name="Shape 525"/>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Using titrations to determine concentration of an analyte</a:t>
            </a:r>
          </a:p>
        </p:txBody>
      </p:sp>
      <p:sp>
        <p:nvSpPr>
          <p:cNvPr id="526" name="Shape 526"/>
          <p:cNvSpPr txBox="1">
            <a:spLocks noGrp="1"/>
          </p:cNvSpPr>
          <p:nvPr>
            <p:ph type="body" idx="2"/>
          </p:nvPr>
        </p:nvSpPr>
        <p:spPr>
          <a:xfrm>
            <a:off x="2568398" y="5523385"/>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527" name="Shape 527"/>
          <p:cNvSpPr txBox="1"/>
          <p:nvPr/>
        </p:nvSpPr>
        <p:spPr>
          <a:xfrm>
            <a:off x="8097582" y="-3265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Source</a:t>
            </a:r>
          </a:p>
        </p:txBody>
      </p:sp>
      <p:sp>
        <p:nvSpPr>
          <p:cNvPr id="528" name="Shape 528"/>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LO1.20: Design and/or interpret data from an experiment that uses titration to determine the concentration of an analyte in a solution.																</a:t>
            </a:r>
          </a:p>
        </p:txBody>
      </p:sp>
      <p:sp>
        <p:nvSpPr>
          <p:cNvPr id="529" name="Shape 529"/>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5"/>
              </a:rPr>
              <a:t>Video</a:t>
            </a:r>
          </a:p>
        </p:txBody>
      </p:sp>
      <p:pic>
        <p:nvPicPr>
          <p:cNvPr id="530" name="Shape 530"/>
          <p:cNvPicPr preferRelativeResize="0"/>
          <p:nvPr/>
        </p:nvPicPr>
        <p:blipFill rotWithShape="1">
          <a:blip r:embed="rId6">
            <a:alphaModFix/>
          </a:blip>
          <a:srcRect/>
          <a:stretch/>
        </p:blipFill>
        <p:spPr>
          <a:xfrm>
            <a:off x="-68646" y="1341075"/>
            <a:ext cx="3657600" cy="4023360"/>
          </a:xfrm>
          <a:prstGeom prst="rect">
            <a:avLst/>
          </a:prstGeom>
          <a:noFill/>
          <a:ln>
            <a:noFill/>
          </a:ln>
        </p:spPr>
      </p:pic>
      <p:sp>
        <p:nvSpPr>
          <p:cNvPr id="531" name="Shape 531"/>
          <p:cNvSpPr/>
          <p:nvPr/>
        </p:nvSpPr>
        <p:spPr>
          <a:xfrm>
            <a:off x="-197280" y="4957928"/>
            <a:ext cx="4572000" cy="923329"/>
          </a:xfrm>
          <a:prstGeom prst="rect">
            <a:avLst/>
          </a:prstGeom>
          <a:noFill/>
          <a:ln>
            <a:noFill/>
          </a:ln>
        </p:spPr>
        <p:txBody>
          <a:bodyPr lIns="91425" tIns="45700" rIns="91425" bIns="45700" anchor="t" anchorCtr="0">
            <a:noAutofit/>
          </a:bodyPr>
          <a:lstStyle/>
          <a:p>
            <a:pPr marL="228600" marR="0" lvl="0" indent="-228600" algn="l" rtl="0">
              <a:spcBef>
                <a:spcPts val="0"/>
              </a:spcBef>
              <a:buNone/>
            </a:pPr>
            <a:endParaRPr sz="1800">
              <a:solidFill>
                <a:schemeClr val="dk1"/>
              </a:solidFill>
              <a:latin typeface="Rokkitt"/>
              <a:ea typeface="Rokkitt"/>
              <a:cs typeface="Rokkitt"/>
              <a:sym typeface="Rokkitt"/>
            </a:endParaRPr>
          </a:p>
          <a:p>
            <a:pPr marL="0" marR="0" lvl="0" indent="0" algn="ctr" rtl="0">
              <a:spcBef>
                <a:spcPts val="0"/>
              </a:spcBef>
              <a:buSzPct val="25000"/>
              <a:buNone/>
            </a:pPr>
            <a:r>
              <a:rPr lang="en-US" sz="1800">
                <a:solidFill>
                  <a:schemeClr val="dk1"/>
                </a:solidFill>
                <a:latin typeface="Rokkitt"/>
                <a:ea typeface="Rokkitt"/>
                <a:cs typeface="Rokkitt"/>
                <a:sym typeface="Rokkitt"/>
              </a:rPr>
              <a:t>At the equivalence point, the stoichiometric molar ratio is reached</a:t>
            </a:r>
          </a:p>
        </p:txBody>
      </p:sp>
      <p:pic>
        <p:nvPicPr>
          <p:cNvPr id="532" name="Shape 532" descr="Screen Shot 2016-04-07 at 8.26.56 PM.png"/>
          <p:cNvPicPr preferRelativeResize="0"/>
          <p:nvPr/>
        </p:nvPicPr>
        <p:blipFill rotWithShape="1">
          <a:blip r:embed="rId7">
            <a:alphaModFix/>
          </a:blip>
          <a:srcRect/>
          <a:stretch/>
        </p:blipFill>
        <p:spPr>
          <a:xfrm>
            <a:off x="1454901" y="106018"/>
            <a:ext cx="6388958" cy="6678006"/>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533" name="Shape 533"/>
          <p:cNvSpPr/>
          <p:nvPr/>
        </p:nvSpPr>
        <p:spPr>
          <a:xfrm>
            <a:off x="1553541" y="5629723"/>
            <a:ext cx="6004554" cy="1125021"/>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500"/>
                                        <p:tgtEl>
                                          <p:spTgt spid="533"/>
                                        </p:tgtEl>
                                      </p:cBhvr>
                                    </p:animEffect>
                                  </p:childTnLst>
                                </p:cTn>
                              </p:par>
                              <p:par>
                                <p:cTn id="8" presetID="10" presetClass="entr" presetSubtype="0" fill="hold" nodeType="withEffect">
                                  <p:stCondLst>
                                    <p:cond delay="0"/>
                                  </p:stCondLst>
                                  <p:childTnLst>
                                    <p:set>
                                      <p:cBhvr>
                                        <p:cTn id="9" dur="1" fill="hold">
                                          <p:stCondLst>
                                            <p:cond delay="0"/>
                                          </p:stCondLst>
                                        </p:cTn>
                                        <p:tgtEl>
                                          <p:spTgt spid="532"/>
                                        </p:tgtEl>
                                        <p:attrNameLst>
                                          <p:attrName>style.visibility</p:attrName>
                                        </p:attrNameLst>
                                      </p:cBhvr>
                                      <p:to>
                                        <p:strVal val="visible"/>
                                      </p:to>
                                    </p:set>
                                    <p:animEffect transition="in" filter="fade">
                                      <p:cBhvr>
                                        <p:cTn id="10" dur="500"/>
                                        <p:tgtEl>
                                          <p:spTgt spid="5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533"/>
                                        </p:tgtEl>
                                      </p:cBhvr>
                                    </p:animEffect>
                                    <p:set>
                                      <p:cBhvr>
                                        <p:cTn id="15" dur="1" fill="hold">
                                          <p:stCondLst>
                                            <p:cond delay="2000"/>
                                          </p:stCondLst>
                                        </p:cTn>
                                        <p:tgtEl>
                                          <p:spTgt spid="5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1296767" y="3124200"/>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Big Idea #2</a:t>
            </a:r>
          </a:p>
        </p:txBody>
      </p:sp>
      <p:sp>
        <p:nvSpPr>
          <p:cNvPr id="539" name="Shape 539"/>
          <p:cNvSpPr txBox="1">
            <a:spLocks noGrp="1"/>
          </p:cNvSpPr>
          <p:nvPr>
            <p:ph type="body" idx="1"/>
          </p:nvPr>
        </p:nvSpPr>
        <p:spPr>
          <a:xfrm>
            <a:off x="1296769" y="4495800"/>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Properties of Matter</a:t>
            </a:r>
          </a:p>
        </p:txBody>
      </p:sp>
      <p:pic>
        <p:nvPicPr>
          <p:cNvPr id="540" name="Shape 540"/>
          <p:cNvPicPr preferRelativeResize="0"/>
          <p:nvPr/>
        </p:nvPicPr>
        <p:blipFill rotWithShape="1">
          <a:blip r:embed="rId3">
            <a:alphaModFix/>
          </a:blip>
          <a:srcRect/>
          <a:stretch/>
        </p:blipFill>
        <p:spPr>
          <a:xfrm rot="758750">
            <a:off x="3415488" y="1306146"/>
            <a:ext cx="4727210" cy="2192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Properties Based on Bonding</a:t>
            </a:r>
          </a:p>
        </p:txBody>
      </p:sp>
      <p:sp>
        <p:nvSpPr>
          <p:cNvPr id="546" name="Shape 54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547" name="Shape 547"/>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 Students can predict properties of substances based on their chemical formulas, and provide explanations of their properties based on particle views 																	</a:t>
            </a:r>
          </a:p>
        </p:txBody>
      </p:sp>
      <p:sp>
        <p:nvSpPr>
          <p:cNvPr id="548" name="Shape 54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549" name="Shape 549"/>
          <p:cNvSpPr txBox="1"/>
          <p:nvPr/>
        </p:nvSpPr>
        <p:spPr>
          <a:xfrm>
            <a:off x="7960257" y="1792196"/>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4"/>
              </a:rPr>
              <a:t>Video 1</a:t>
            </a:r>
          </a:p>
        </p:txBody>
      </p:sp>
      <p:sp>
        <p:nvSpPr>
          <p:cNvPr id="550" name="Shape 550"/>
          <p:cNvSpPr txBox="1">
            <a:spLocks noGrp="1"/>
          </p:cNvSpPr>
          <p:nvPr>
            <p:ph type="body" idx="1"/>
          </p:nvPr>
        </p:nvSpPr>
        <p:spPr>
          <a:xfrm>
            <a:off x="140956" y="5098662"/>
            <a:ext cx="8958839" cy="1226108"/>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Visit the </a:t>
            </a:r>
            <a:r>
              <a:rPr lang="en-US" sz="1800" b="0" i="0" u="sng" strike="noStrike" cap="none">
                <a:solidFill>
                  <a:schemeClr val="hlink"/>
                </a:solidFill>
                <a:latin typeface="Rokkitt"/>
                <a:ea typeface="Rokkitt"/>
                <a:cs typeface="Rokkitt"/>
                <a:sym typeface="Rokkitt"/>
                <a:hlinkClick r:id="rId5"/>
              </a:rPr>
              <a:t>Virtual Lab</a:t>
            </a:r>
            <a:r>
              <a:rPr lang="en-US" sz="1800" b="0" i="0" u="none" strike="noStrike" cap="none">
                <a:solidFill>
                  <a:srgbClr val="595959"/>
                </a:solidFill>
                <a:latin typeface="Rokkitt"/>
                <a:ea typeface="Rokkitt"/>
                <a:cs typeface="Rokkitt"/>
                <a:sym typeface="Rokkitt"/>
              </a:rPr>
              <a:t> to explore properties based on bond type (click on perform)</a:t>
            </a:r>
          </a:p>
          <a:p>
            <a:pPr marL="0" marR="0" lvl="0" indent="0" algn="l" rtl="0">
              <a:spcBef>
                <a:spcPts val="2000"/>
              </a:spcBef>
              <a:spcAft>
                <a:spcPts val="0"/>
              </a:spcAft>
              <a:buClr>
                <a:schemeClr val="accent1"/>
              </a:buClr>
              <a:buSzPct val="25000"/>
              <a:buFont typeface="Noto Sans Symbols"/>
              <a:buNone/>
            </a:pPr>
            <a:r>
              <a:rPr lang="en-US" sz="1800" b="0" i="0" u="none" strike="noStrike" cap="none">
                <a:solidFill>
                  <a:srgbClr val="595959"/>
                </a:solidFill>
                <a:latin typeface="Rokkitt"/>
                <a:ea typeface="Rokkitt"/>
                <a:cs typeface="Rokkitt"/>
                <a:sym typeface="Rokkitt"/>
              </a:rPr>
              <a:t>        Not all ionic compounds are soluble, but those containing ammonium, nitrate, alkali metals, and halogens (except bonded to Ag, Hg and Pb) are typically</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551" name="Shape 551"/>
          <p:cNvSpPr txBox="1"/>
          <p:nvPr/>
        </p:nvSpPr>
        <p:spPr>
          <a:xfrm>
            <a:off x="7964697" y="2018569"/>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6"/>
              </a:rPr>
              <a:t>Video 2</a:t>
            </a:r>
          </a:p>
        </p:txBody>
      </p:sp>
      <p:sp>
        <p:nvSpPr>
          <p:cNvPr id="552" name="Shape 552"/>
          <p:cNvSpPr txBox="1"/>
          <p:nvPr/>
        </p:nvSpPr>
        <p:spPr>
          <a:xfrm>
            <a:off x="7973078" y="2235501"/>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7"/>
              </a:rPr>
              <a:t>Video 3</a:t>
            </a:r>
          </a:p>
        </p:txBody>
      </p:sp>
      <p:sp>
        <p:nvSpPr>
          <p:cNvPr id="553" name="Shape 553"/>
          <p:cNvSpPr txBox="1"/>
          <p:nvPr/>
        </p:nvSpPr>
        <p:spPr>
          <a:xfrm>
            <a:off x="7982896" y="2458719"/>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8"/>
              </a:rPr>
              <a:t>Video 4</a:t>
            </a:r>
          </a:p>
        </p:txBody>
      </p:sp>
      <p:sp>
        <p:nvSpPr>
          <p:cNvPr id="554" name="Shape 554"/>
          <p:cNvSpPr/>
          <p:nvPr/>
        </p:nvSpPr>
        <p:spPr>
          <a:xfrm>
            <a:off x="7508775" y="2087823"/>
            <a:ext cx="147956" cy="147678"/>
          </a:xfrm>
          <a:prstGeom prst="star5">
            <a:avLst>
              <a:gd name="adj" fmla="val 19098"/>
              <a:gd name="hf" fmla="val 105146"/>
              <a:gd name="vf" fmla="val 11055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555" name="Shape 555"/>
          <p:cNvSpPr/>
          <p:nvPr/>
        </p:nvSpPr>
        <p:spPr>
          <a:xfrm>
            <a:off x="282109" y="5659007"/>
            <a:ext cx="359035" cy="271235"/>
          </a:xfrm>
          <a:prstGeom prst="star5">
            <a:avLst>
              <a:gd name="adj" fmla="val 19098"/>
              <a:gd name="hf" fmla="val 105146"/>
              <a:gd name="vf" fmla="val 11055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556" name="Shape 556" descr="Screen Shot 2016-04-08 at 6.55.12 PM.png"/>
          <p:cNvPicPr preferRelativeResize="0"/>
          <p:nvPr/>
        </p:nvPicPr>
        <p:blipFill rotWithShape="1">
          <a:blip r:embed="rId9">
            <a:alphaModFix/>
          </a:blip>
          <a:srcRect/>
          <a:stretch/>
        </p:blipFill>
        <p:spPr>
          <a:xfrm>
            <a:off x="86658" y="1148951"/>
            <a:ext cx="7924799" cy="3962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p:nvPr/>
        </p:nvSpPr>
        <p:spPr>
          <a:xfrm>
            <a:off x="199226" y="3897521"/>
            <a:ext cx="3648262" cy="2585322"/>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a:p>
            <a:pPr marL="0" marR="0" lvl="0" indent="0" algn="ctr" rtl="0">
              <a:spcBef>
                <a:spcPts val="0"/>
              </a:spcBef>
              <a:buNone/>
            </a:pPr>
            <a:endParaRPr sz="1800">
              <a:solidFill>
                <a:schemeClr val="dk1"/>
              </a:solidFill>
              <a:latin typeface="Rokkitt"/>
              <a:ea typeface="Rokkitt"/>
              <a:cs typeface="Rokkitt"/>
              <a:sym typeface="Rokkitt"/>
            </a:endParaRPr>
          </a:p>
          <a:p>
            <a:pPr marL="0" marR="0" lvl="0" indent="0" algn="ctr" rtl="0">
              <a:spcBef>
                <a:spcPts val="0"/>
              </a:spcBef>
              <a:buSzPct val="25000"/>
              <a:buNone/>
            </a:pPr>
            <a:r>
              <a:rPr lang="en-US" sz="1800">
                <a:solidFill>
                  <a:schemeClr val="dk1"/>
                </a:solidFill>
                <a:latin typeface="Rokkitt"/>
                <a:ea typeface="Rokkitt"/>
                <a:cs typeface="Rokkitt"/>
                <a:sym typeface="Rokkitt"/>
              </a:rPr>
              <a:t>The increased number of oxygen atoms pulls negative charge away from the O-H bond, weakening the attraction of the proton for the electron pair and thus strengthening the acid. 																</a:t>
            </a:r>
          </a:p>
        </p:txBody>
      </p:sp>
      <p:pic>
        <p:nvPicPr>
          <p:cNvPr id="562" name="Shape 562" descr="Screen Shot 2016-04-04 at 3.07.09 PM.png"/>
          <p:cNvPicPr preferRelativeResize="0"/>
          <p:nvPr/>
        </p:nvPicPr>
        <p:blipFill rotWithShape="1">
          <a:blip r:embed="rId3">
            <a:alphaModFix/>
          </a:blip>
          <a:srcRect l="1997"/>
          <a:stretch/>
        </p:blipFill>
        <p:spPr>
          <a:xfrm>
            <a:off x="24778" y="447779"/>
            <a:ext cx="4235293" cy="3969933"/>
          </a:xfrm>
          <a:prstGeom prst="rect">
            <a:avLst/>
          </a:prstGeom>
          <a:noFill/>
          <a:ln w="38100" cap="flat" cmpd="sng">
            <a:solidFill>
              <a:srgbClr val="0C0C0C"/>
            </a:solidFill>
            <a:prstDash val="solid"/>
            <a:round/>
            <a:headEnd type="none" w="med" len="med"/>
            <a:tailEnd type="none" w="med" len="med"/>
          </a:ln>
        </p:spPr>
      </p:pic>
      <p:sp>
        <p:nvSpPr>
          <p:cNvPr id="563" name="Shape 563"/>
          <p:cNvSpPr txBox="1"/>
          <p:nvPr/>
        </p:nvSpPr>
        <p:spPr>
          <a:xfrm>
            <a:off x="8097582" y="-70008"/>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564" name="Shape 564"/>
          <p:cNvSpPr txBox="1"/>
          <p:nvPr/>
        </p:nvSpPr>
        <p:spPr>
          <a:xfrm>
            <a:off x="8012181" y="1816584"/>
            <a:ext cx="108963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Reading</a:t>
            </a:r>
          </a:p>
        </p:txBody>
      </p:sp>
      <p:sp>
        <p:nvSpPr>
          <p:cNvPr id="565" name="Shape 565"/>
          <p:cNvSpPr txBox="1"/>
          <p:nvPr/>
        </p:nvSpPr>
        <p:spPr>
          <a:xfrm>
            <a:off x="3959546" y="4806521"/>
            <a:ext cx="5105069" cy="2031325"/>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a:p>
            <a:pPr marL="0" marR="0" lvl="0" indent="0" algn="ctr" rtl="0">
              <a:spcBef>
                <a:spcPts val="0"/>
              </a:spcBef>
              <a:buNone/>
            </a:pPr>
            <a:endParaRPr sz="1800">
              <a:solidFill>
                <a:schemeClr val="dk1"/>
              </a:solidFill>
              <a:latin typeface="Rokkitt"/>
              <a:ea typeface="Rokkitt"/>
              <a:cs typeface="Rokkitt"/>
              <a:sym typeface="Rokkitt"/>
            </a:endParaRPr>
          </a:p>
          <a:p>
            <a:pPr marL="0" marR="0" lvl="0" indent="0" algn="ctr" rtl="0">
              <a:spcBef>
                <a:spcPts val="0"/>
              </a:spcBef>
              <a:buSzPct val="25000"/>
              <a:buNone/>
            </a:pPr>
            <a:r>
              <a:rPr lang="en-US" sz="1800">
                <a:solidFill>
                  <a:schemeClr val="dk1"/>
                </a:solidFill>
                <a:latin typeface="Rokkitt"/>
                <a:ea typeface="Rokkitt"/>
                <a:cs typeface="Rokkitt"/>
                <a:sym typeface="Rokkitt"/>
              </a:rPr>
              <a:t>The greater the size of the negative ion, the weaker its attraction for the proton, and so the stronger the acid, and the weaker the conjugate base. HI is the strongest binary acid. </a:t>
            </a:r>
          </a:p>
          <a:p>
            <a:pPr marL="0" marR="0" lvl="0" indent="0" algn="ctr" rtl="0">
              <a:spcBef>
                <a:spcPts val="0"/>
              </a:spcBef>
              <a:buSzPct val="25000"/>
              <a:buNone/>
            </a:pPr>
            <a:r>
              <a:rPr lang="en-US" sz="1800">
                <a:solidFill>
                  <a:schemeClr val="dk1"/>
                </a:solidFill>
                <a:latin typeface="Rokkitt"/>
                <a:ea typeface="Rokkitt"/>
                <a:cs typeface="Rokkitt"/>
                <a:sym typeface="Rokkitt"/>
              </a:rPr>
              <a:t>																</a:t>
            </a:r>
          </a:p>
        </p:txBody>
      </p:sp>
      <p:sp>
        <p:nvSpPr>
          <p:cNvPr id="566" name="Shape 566"/>
          <p:cNvSpPr txBox="1"/>
          <p:nvPr/>
        </p:nvSpPr>
        <p:spPr>
          <a:xfrm>
            <a:off x="610108" y="-12451"/>
            <a:ext cx="376032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Rokkitt"/>
                <a:ea typeface="Rokkitt"/>
                <a:cs typeface="Rokkitt"/>
                <a:sym typeface="Rokkitt"/>
              </a:rPr>
              <a:t>Oxyacid Strength</a:t>
            </a:r>
          </a:p>
        </p:txBody>
      </p:sp>
      <p:sp>
        <p:nvSpPr>
          <p:cNvPr id="567" name="Shape 567"/>
          <p:cNvSpPr txBox="1"/>
          <p:nvPr/>
        </p:nvSpPr>
        <p:spPr>
          <a:xfrm>
            <a:off x="4762285" y="35951"/>
            <a:ext cx="32066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Rokkitt"/>
                <a:ea typeface="Rokkitt"/>
                <a:cs typeface="Rokkitt"/>
                <a:sym typeface="Rokkitt"/>
              </a:rPr>
              <a:t>Binary Acid Strength</a:t>
            </a:r>
          </a:p>
        </p:txBody>
      </p:sp>
      <p:pic>
        <p:nvPicPr>
          <p:cNvPr id="568" name="Shape 568" descr="Screen Shot 2016-04-06 at 7.14.58 PM.png"/>
          <p:cNvPicPr preferRelativeResize="0"/>
          <p:nvPr/>
        </p:nvPicPr>
        <p:blipFill rotWithShape="1">
          <a:blip r:embed="rId6">
            <a:alphaModFix/>
          </a:blip>
          <a:srcRect/>
          <a:stretch/>
        </p:blipFill>
        <p:spPr>
          <a:xfrm>
            <a:off x="4684510" y="509124"/>
            <a:ext cx="3303309" cy="4876314"/>
          </a:xfrm>
          <a:prstGeom prst="rect">
            <a:avLst/>
          </a:prstGeom>
          <a:noFill/>
          <a:ln w="38100" cap="flat" cmpd="sng">
            <a:solidFill>
              <a:schemeClr val="dk1"/>
            </a:solidFill>
            <a:prstDash val="solid"/>
            <a:round/>
            <a:headEnd type="none" w="med" len="med"/>
            <a:tailEnd type="none" w="med" len="med"/>
          </a:ln>
        </p:spPr>
      </p:pic>
      <p:sp>
        <p:nvSpPr>
          <p:cNvPr id="569" name="Shape 569"/>
          <p:cNvSpPr txBox="1"/>
          <p:nvPr/>
        </p:nvSpPr>
        <p:spPr>
          <a:xfrm>
            <a:off x="7998457" y="1069526"/>
            <a:ext cx="1165764" cy="6463308"/>
          </a:xfrm>
          <a:prstGeom prst="rect">
            <a:avLst/>
          </a:prstGeom>
          <a:noFill/>
          <a:ln>
            <a:noFill/>
          </a:ln>
        </p:spPr>
        <p:txBody>
          <a:bodyPr lIns="91425" tIns="45700" rIns="91425" bIns="45700" anchor="t" anchorCtr="0">
            <a:noAutofit/>
          </a:bodyPr>
          <a:lstStyle/>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chemeClr val="dk1"/>
                </a:solidFill>
                <a:latin typeface="Rokkitt"/>
                <a:ea typeface="Rokkitt"/>
                <a:cs typeface="Rokkitt"/>
                <a:sym typeface="Rokkitt"/>
              </a:rPr>
              <a:t>LO 2.2:  student is able to explain the </a:t>
            </a:r>
          </a:p>
          <a:p>
            <a:pPr marL="0" marR="0" lvl="0" indent="0" algn="l" rtl="0">
              <a:spcBef>
                <a:spcPts val="0"/>
              </a:spcBef>
              <a:buSzPct val="25000"/>
              <a:buNone/>
            </a:pPr>
            <a:r>
              <a:rPr lang="en-US" sz="1400">
                <a:solidFill>
                  <a:schemeClr val="dk1"/>
                </a:solidFill>
                <a:latin typeface="Rokkitt"/>
                <a:ea typeface="Rokkitt"/>
                <a:cs typeface="Rokkitt"/>
                <a:sym typeface="Rokkitt"/>
              </a:rPr>
              <a:t>relative strengths of acids and bases based on </a:t>
            </a:r>
          </a:p>
          <a:p>
            <a:pPr marL="0" marR="0" lvl="0" indent="0" algn="l" rtl="0">
              <a:spcBef>
                <a:spcPts val="0"/>
              </a:spcBef>
              <a:buSzPct val="25000"/>
              <a:buNone/>
            </a:pPr>
            <a:r>
              <a:rPr lang="en-US" sz="1400">
                <a:solidFill>
                  <a:schemeClr val="dk1"/>
                </a:solidFill>
                <a:latin typeface="Rokkitt"/>
                <a:ea typeface="Rokkitt"/>
                <a:cs typeface="Rokkitt"/>
                <a:sym typeface="Rokkitt"/>
              </a:rPr>
              <a:t>structure, IMF’s, &amp;  equilibrium.	</a:t>
            </a:r>
            <a:r>
              <a:rPr lang="en-US" sz="1800">
                <a:solidFill>
                  <a:schemeClr val="dk1"/>
                </a:solidFill>
                <a:latin typeface="Rokkitt"/>
                <a:ea typeface="Rokkitt"/>
                <a:cs typeface="Rokkitt"/>
                <a:sym typeface="Rokkitt"/>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Shape 574"/>
          <p:cNvPicPr preferRelativeResize="0"/>
          <p:nvPr/>
        </p:nvPicPr>
        <p:blipFill rotWithShape="1">
          <a:blip r:embed="rId3">
            <a:alphaModFix/>
          </a:blip>
          <a:srcRect/>
          <a:stretch/>
        </p:blipFill>
        <p:spPr>
          <a:xfrm>
            <a:off x="-98640" y="1454820"/>
            <a:ext cx="8236227" cy="4683156"/>
          </a:xfrm>
          <a:prstGeom prst="rect">
            <a:avLst/>
          </a:prstGeom>
          <a:noFill/>
          <a:ln>
            <a:noFill/>
          </a:ln>
        </p:spPr>
      </p:pic>
      <p:sp>
        <p:nvSpPr>
          <p:cNvPr id="575" name="Shape 57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Behaviors of Solids, Liquids, and Gases</a:t>
            </a:r>
          </a:p>
        </p:txBody>
      </p:sp>
      <p:sp>
        <p:nvSpPr>
          <p:cNvPr id="576" name="Shape 576"/>
          <p:cNvSpPr txBox="1"/>
          <p:nvPr/>
        </p:nvSpPr>
        <p:spPr>
          <a:xfrm>
            <a:off x="8072921"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577" name="Shape 577"/>
          <p:cNvSpPr txBox="1"/>
          <p:nvPr/>
        </p:nvSpPr>
        <p:spPr>
          <a:xfrm>
            <a:off x="0" y="620828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2.3: The student is able to use particulate models to reason about observed differences between solid and liquid phases and among solid and liquid materials.																	</a:t>
            </a:r>
          </a:p>
        </p:txBody>
      </p:sp>
      <p:sp>
        <p:nvSpPr>
          <p:cNvPr id="578" name="Shape 578"/>
          <p:cNvSpPr txBox="1"/>
          <p:nvPr/>
        </p:nvSpPr>
        <p:spPr>
          <a:xfrm>
            <a:off x="8054788" y="1816853"/>
            <a:ext cx="99770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 1</a:t>
            </a:r>
          </a:p>
        </p:txBody>
      </p:sp>
      <p:sp>
        <p:nvSpPr>
          <p:cNvPr id="579" name="Shape 579"/>
          <p:cNvSpPr txBox="1"/>
          <p:nvPr/>
        </p:nvSpPr>
        <p:spPr>
          <a:xfrm>
            <a:off x="8059228" y="2092543"/>
            <a:ext cx="99770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Video 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525108" y="226632"/>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Project Contributors, Continued</a:t>
            </a:r>
          </a:p>
        </p:txBody>
      </p:sp>
      <p:graphicFrame>
        <p:nvGraphicFramePr>
          <p:cNvPr id="225" name="Shape 225"/>
          <p:cNvGraphicFramePr/>
          <p:nvPr/>
        </p:nvGraphicFramePr>
        <p:xfrm>
          <a:off x="1207362" y="1249187"/>
          <a:ext cx="5140175" cy="2580710"/>
        </p:xfrm>
        <a:graphic>
          <a:graphicData uri="http://schemas.openxmlformats.org/drawingml/2006/table">
            <a:tbl>
              <a:tblPr firstRow="1" bandRow="1">
                <a:noFill/>
                <a:tableStyleId>{1A6FC3C2-D3A7-49DA-A32B-A970C30729E0}</a:tableStyleId>
              </a:tblPr>
              <a:tblGrid>
                <a:gridCol w="5140175"/>
              </a:tblGrid>
              <a:tr h="370850">
                <a:tc>
                  <a:txBody>
                    <a:bodyPr/>
                    <a:lstStyle/>
                    <a:p>
                      <a:pPr marL="0" marR="0" lvl="0" indent="0" algn="l" rtl="0">
                        <a:spcBef>
                          <a:spcPts val="0"/>
                        </a:spcBef>
                        <a:buSzPct val="25000"/>
                        <a:buNone/>
                      </a:pPr>
                      <a:r>
                        <a:rPr lang="en-US" sz="1800"/>
                        <a:t>Final Editors</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Paul Cohen</a:t>
                      </a:r>
                      <a:r>
                        <a:rPr lang="en-US" sz="1800" b="0" i="0" u="none" strike="noStrike" baseline="30000">
                          <a:solidFill>
                            <a:schemeClr val="dk1"/>
                          </a:solidFill>
                          <a:latin typeface="Rokkitt"/>
                          <a:ea typeface="Rokkitt"/>
                          <a:cs typeface="Rokkitt"/>
                          <a:sym typeface="Rokkitt"/>
                        </a:rPr>
                        <a:t>*^+</a:t>
                      </a:r>
                      <a:r>
                        <a:rPr lang="en-US" sz="1800" b="0" i="0" u="none" strike="noStrike">
                          <a:solidFill>
                            <a:schemeClr val="dk1"/>
                          </a:solidFill>
                          <a:latin typeface="Rokkitt"/>
                          <a:ea typeface="Rokkitt"/>
                          <a:cs typeface="Rokkitt"/>
                          <a:sym typeface="Rokkitt"/>
                        </a:rPr>
                        <a:t>, MA</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Russ Maurer, PhD</a:t>
                      </a:r>
                    </a:p>
                  </a:txBody>
                  <a:tcPr marL="91450" marR="91450" marT="45725" marB="45725"/>
                </a:tc>
              </a:tr>
              <a:tr h="3708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Bridget Adkins*, MEd</a:t>
                      </a:r>
                    </a:p>
                  </a:txBody>
                  <a:tcPr marL="91450" marR="91450" marT="45725" marB="45725"/>
                </a:tc>
              </a:tr>
              <a:tr h="3084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Russ Kohnken*, PhD</a:t>
                      </a:r>
                    </a:p>
                  </a:txBody>
                  <a:tcPr marL="91450" marR="91450" marT="45725" marB="45725"/>
                </a:tc>
              </a:tr>
              <a:tr h="308450">
                <a:tc>
                  <a:txBody>
                    <a:bodyPr/>
                    <a:lstStyle/>
                    <a:p>
                      <a:pPr marL="0" marR="0" lvl="0" indent="0" algn="l" rtl="0">
                        <a:spcBef>
                          <a:spcPts val="0"/>
                        </a:spcBef>
                        <a:buSzPct val="25000"/>
                        <a:buNone/>
                      </a:pPr>
                      <a:r>
                        <a:rPr lang="en-US" sz="1800" b="0" i="0" u="none" strike="noStrike">
                          <a:solidFill>
                            <a:schemeClr val="dk1"/>
                          </a:solidFill>
                          <a:latin typeface="Rokkitt"/>
                          <a:ea typeface="Rokkitt"/>
                          <a:cs typeface="Rokkitt"/>
                          <a:sym typeface="Rokkitt"/>
                        </a:rPr>
                        <a:t>Matthew Kennedy*, PhD</a:t>
                      </a:r>
                    </a:p>
                  </a:txBody>
                  <a:tcPr marL="91450" marR="91450" marT="45725" marB="45725"/>
                </a:tc>
              </a:tr>
              <a:tr h="308450">
                <a:tc>
                  <a:txBody>
                    <a:bodyPr/>
                    <a:lstStyle/>
                    <a:p>
                      <a:pPr marL="0" marR="0" lvl="0" indent="0" algn="l" rtl="0">
                        <a:spcBef>
                          <a:spcPts val="0"/>
                        </a:spcBef>
                        <a:buSzPct val="25000"/>
                        <a:buNone/>
                      </a:pPr>
                      <a:r>
                        <a:rPr lang="en-US" sz="1800"/>
                        <a:t>Dena Leggett*, PhD</a:t>
                      </a:r>
                    </a:p>
                  </a:txBody>
                  <a:tcPr marL="91450" marR="91450" marT="45725" marB="45725"/>
                </a:tc>
              </a:tr>
            </a:tbl>
          </a:graphicData>
        </a:graphic>
      </p:graphicFrame>
      <p:graphicFrame>
        <p:nvGraphicFramePr>
          <p:cNvPr id="226" name="Shape 226"/>
          <p:cNvGraphicFramePr/>
          <p:nvPr/>
        </p:nvGraphicFramePr>
        <p:xfrm>
          <a:off x="1189607" y="4020503"/>
          <a:ext cx="5140175" cy="1559580"/>
        </p:xfrm>
        <a:graphic>
          <a:graphicData uri="http://schemas.openxmlformats.org/drawingml/2006/table">
            <a:tbl>
              <a:tblPr firstRow="1" bandRow="1">
                <a:noFill/>
                <a:tableStyleId>{1A6FC3C2-D3A7-49DA-A32B-A970C30729E0}</a:tableStyleId>
              </a:tblPr>
              <a:tblGrid>
                <a:gridCol w="5140175"/>
              </a:tblGrid>
              <a:tr h="370850">
                <a:tc>
                  <a:txBody>
                    <a:bodyPr/>
                    <a:lstStyle/>
                    <a:p>
                      <a:pPr marL="0" marR="0" lvl="0" indent="0" algn="l" rtl="0">
                        <a:spcBef>
                          <a:spcPts val="0"/>
                        </a:spcBef>
                        <a:buSzPct val="25000"/>
                        <a:buNone/>
                      </a:pPr>
                      <a:r>
                        <a:rPr lang="en-US" sz="1800"/>
                        <a:t>Project Coordinator</a:t>
                      </a:r>
                    </a:p>
                  </a:txBody>
                  <a:tcPr marL="91450" marR="91450" marT="45725" marB="45725"/>
                </a:tc>
              </a:tr>
              <a:tr h="370850">
                <a:tc>
                  <a:txBody>
                    <a:bodyPr/>
                    <a:lstStyle/>
                    <a:p>
                      <a:pPr marL="0" marR="0" lvl="0" indent="0" algn="l" rtl="0">
                        <a:spcBef>
                          <a:spcPts val="0"/>
                        </a:spcBef>
                        <a:buSzPct val="25000"/>
                        <a:buNone/>
                      </a:pPr>
                      <a:r>
                        <a:rPr lang="en-US" sz="1800"/>
                        <a:t>Brandie Freeman, EdS</a:t>
                      </a:r>
                    </a:p>
                    <a:p>
                      <a:pPr marL="0" marR="0" lvl="0" indent="0" algn="l" rtl="0">
                        <a:spcBef>
                          <a:spcPts val="0"/>
                        </a:spcBef>
                        <a:buSzPct val="25000"/>
                        <a:buNone/>
                      </a:pPr>
                      <a:endParaRPr sz="1800"/>
                    </a:p>
                    <a:p>
                      <a:pPr marL="0" marR="0" lvl="0" indent="0" algn="l" rtl="0">
                        <a:spcBef>
                          <a:spcPts val="0"/>
                        </a:spcBef>
                        <a:buSzPct val="25000"/>
                        <a:buNone/>
                      </a:pPr>
                      <a:r>
                        <a:rPr lang="en-US" sz="1800"/>
                        <a:t>Questions or Comments? </a:t>
                      </a:r>
                    </a:p>
                    <a:p>
                      <a:pPr marL="0" marR="0" lvl="0" indent="0" algn="l" rtl="0">
                        <a:spcBef>
                          <a:spcPts val="0"/>
                        </a:spcBef>
                        <a:buSzPct val="25000"/>
                        <a:buNone/>
                      </a:pPr>
                      <a:r>
                        <a:rPr lang="en-US" sz="1800"/>
                        <a:t>Contact </a:t>
                      </a:r>
                      <a:r>
                        <a:rPr lang="en-US" sz="1800" u="sng">
                          <a:solidFill>
                            <a:schemeClr val="hlink"/>
                          </a:solidFill>
                          <a:hlinkClick r:id="rId3"/>
                        </a:rPr>
                        <a:t>Brandie.Freeman@Bartow.k12.ga.us</a:t>
                      </a:r>
                    </a:p>
                  </a:txBody>
                  <a:tcPr marL="91450" marR="91450" marT="45725" marB="45725"/>
                </a:tc>
              </a:tr>
            </a:tbl>
          </a:graphicData>
        </a:graphic>
      </p:graphicFrame>
      <p:sp>
        <p:nvSpPr>
          <p:cNvPr id="227" name="Shape 227"/>
          <p:cNvSpPr txBox="1"/>
          <p:nvPr/>
        </p:nvSpPr>
        <p:spPr>
          <a:xfrm>
            <a:off x="1074198" y="5797119"/>
            <a:ext cx="536211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 AP Reader, ^ - Table Leader, </a:t>
            </a:r>
            <a:r>
              <a:rPr lang="en-US" sz="1800" baseline="30000">
                <a:solidFill>
                  <a:schemeClr val="dk1"/>
                </a:solidFill>
                <a:latin typeface="Rokkitt"/>
                <a:ea typeface="Rokkitt"/>
                <a:cs typeface="Rokkitt"/>
                <a:sym typeface="Rokkitt"/>
              </a:rPr>
              <a:t>+ </a:t>
            </a:r>
            <a:r>
              <a:rPr lang="en-US" sz="1800">
                <a:solidFill>
                  <a:schemeClr val="dk1"/>
                </a:solidFill>
                <a:latin typeface="Rokkitt"/>
                <a:ea typeface="Rokkitt"/>
                <a:cs typeface="Rokkitt"/>
                <a:sym typeface="Rokkitt"/>
              </a:rPr>
              <a:t>-Question Writer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24666" y="901259"/>
            <a:ext cx="2317980"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Kinetic</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Molecular</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Theory</a:t>
            </a:r>
            <a:br>
              <a:rPr lang="en-US" sz="3600" b="0" i="0" u="none" strike="noStrike" cap="none">
                <a:solidFill>
                  <a:schemeClr val="accent1"/>
                </a:solidFill>
                <a:latin typeface="Rokkitt"/>
                <a:ea typeface="Rokkitt"/>
                <a:cs typeface="Rokkitt"/>
                <a:sym typeface="Rokkitt"/>
              </a:rPr>
            </a:br>
            <a:r>
              <a:rPr lang="en-US" sz="3600" b="0" i="0" u="none" strike="noStrike" cap="none">
                <a:solidFill>
                  <a:schemeClr val="accent1"/>
                </a:solidFill>
                <a:latin typeface="Rokkitt"/>
                <a:ea typeface="Rokkitt"/>
                <a:cs typeface="Rokkitt"/>
                <a:sym typeface="Rokkitt"/>
              </a:rPr>
              <a:t>(KMT)</a:t>
            </a:r>
          </a:p>
        </p:txBody>
      </p:sp>
      <p:sp>
        <p:nvSpPr>
          <p:cNvPr id="585" name="Shape 585"/>
          <p:cNvSpPr txBox="1">
            <a:spLocks noGrp="1"/>
          </p:cNvSpPr>
          <p:nvPr>
            <p:ph type="body" idx="1"/>
          </p:nvPr>
        </p:nvSpPr>
        <p:spPr>
          <a:xfrm>
            <a:off x="86308" y="3674039"/>
            <a:ext cx="8966189" cy="241648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IF the temperature is not changed, </a:t>
            </a:r>
            <a:r>
              <a:rPr lang="en-US" sz="1800" b="0" i="1" u="none" strike="noStrike" cap="none">
                <a:solidFill>
                  <a:srgbClr val="595959"/>
                </a:solidFill>
                <a:latin typeface="Rokkitt"/>
                <a:ea typeface="Rokkitt"/>
                <a:cs typeface="Rokkitt"/>
                <a:sym typeface="Rokkitt"/>
              </a:rPr>
              <a:t>no matter what else is listed in the problem, </a:t>
            </a:r>
            <a:r>
              <a:rPr lang="en-US" sz="1800" b="0" i="0" u="none" strike="noStrike" cap="none">
                <a:solidFill>
                  <a:srgbClr val="595959"/>
                </a:solidFill>
                <a:latin typeface="Rokkitt"/>
                <a:ea typeface="Rokkitt"/>
                <a:cs typeface="Rokkitt"/>
                <a:sym typeface="Rokkitt"/>
              </a:rPr>
              <a:t>the average kinetic energy of a gas does not change. That is the definition of temperature!</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All gases begin to act non-ideally (aka real) when they are at low temperatures and/or high pressures because these conditions increase particle interactions</a:t>
            </a:r>
          </a:p>
          <a:p>
            <a:pPr marL="228600" marR="0" lvl="0" indent="-228600" algn="l" rtl="0">
              <a:lnSpc>
                <a:spcPct val="90000"/>
              </a:lnSpc>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Under the same conditions, the stronger the intermolecular attractions between gas particles, the LESS ideal the behavior of the gas </a:t>
            </a:r>
          </a:p>
        </p:txBody>
      </p:sp>
      <p:sp>
        <p:nvSpPr>
          <p:cNvPr id="586" name="Shape 586"/>
          <p:cNvSpPr txBox="1"/>
          <p:nvPr/>
        </p:nvSpPr>
        <p:spPr>
          <a:xfrm>
            <a:off x="8085252"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587" name="Shape 587"/>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2.4: The student is able to use KMT and IMF’s to make predictions about the macroscopic properties of gases, including both ideal and non-ideal behaviors																	</a:t>
            </a:r>
          </a:p>
        </p:txBody>
      </p:sp>
      <p:sp>
        <p:nvSpPr>
          <p:cNvPr id="588" name="Shape 588"/>
          <p:cNvSpPr txBox="1"/>
          <p:nvPr/>
        </p:nvSpPr>
        <p:spPr>
          <a:xfrm>
            <a:off x="8054788" y="1829183"/>
            <a:ext cx="107688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 1</a:t>
            </a:r>
          </a:p>
        </p:txBody>
      </p:sp>
      <p:sp>
        <p:nvSpPr>
          <p:cNvPr id="589" name="Shape 589"/>
          <p:cNvSpPr txBox="1"/>
          <p:nvPr/>
        </p:nvSpPr>
        <p:spPr>
          <a:xfrm>
            <a:off x="8059228" y="2092543"/>
            <a:ext cx="107688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 2</a:t>
            </a:r>
          </a:p>
        </p:txBody>
      </p:sp>
      <p:pic>
        <p:nvPicPr>
          <p:cNvPr id="590" name="Shape 590" descr="Screen Shot 2016-04-04 at 8.52.46 PM.png"/>
          <p:cNvPicPr preferRelativeResize="0"/>
          <p:nvPr/>
        </p:nvPicPr>
        <p:blipFill rotWithShape="1">
          <a:blip r:embed="rId6">
            <a:alphaModFix/>
          </a:blip>
          <a:srcRect/>
          <a:stretch/>
        </p:blipFill>
        <p:spPr>
          <a:xfrm>
            <a:off x="2280983" y="0"/>
            <a:ext cx="5797935" cy="34545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Shape 595"/>
          <p:cNvPicPr preferRelativeResize="0"/>
          <p:nvPr/>
        </p:nvPicPr>
        <p:blipFill rotWithShape="1">
          <a:blip r:embed="rId3">
            <a:alphaModFix/>
          </a:blip>
          <a:srcRect t="1147"/>
          <a:stretch/>
        </p:blipFill>
        <p:spPr>
          <a:xfrm>
            <a:off x="-36989" y="1910992"/>
            <a:ext cx="9144000" cy="4299275"/>
          </a:xfrm>
          <a:prstGeom prst="rect">
            <a:avLst/>
          </a:prstGeom>
          <a:noFill/>
          <a:ln>
            <a:noFill/>
          </a:ln>
        </p:spPr>
      </p:pic>
      <p:sp>
        <p:nvSpPr>
          <p:cNvPr id="596" name="Shape 59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Properties of a Gas - Factors</a:t>
            </a:r>
          </a:p>
        </p:txBody>
      </p:sp>
      <p:sp>
        <p:nvSpPr>
          <p:cNvPr id="597" name="Shape 59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598" name="Shape 598"/>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2.5: Refine multiple representations of a sample of matter in the gas phase to accurately represent the effect of changes in macroscopic properties on the sample																	</a:t>
            </a:r>
          </a:p>
        </p:txBody>
      </p:sp>
      <p:sp>
        <p:nvSpPr>
          <p:cNvPr id="599" name="Shape 599"/>
          <p:cNvSpPr txBox="1"/>
          <p:nvPr/>
        </p:nvSpPr>
        <p:spPr>
          <a:xfrm>
            <a:off x="8083557" y="1816853"/>
            <a:ext cx="894959"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kkitt"/>
                <a:ea typeface="Rokkitt"/>
                <a:cs typeface="Rokkitt"/>
                <a:sym typeface="Rokkitt"/>
                <a:hlinkClick r:id="rId5"/>
              </a:rPr>
              <a:t>Virtual Lab</a:t>
            </a:r>
          </a:p>
        </p:txBody>
      </p:sp>
      <p:sp>
        <p:nvSpPr>
          <p:cNvPr id="600" name="Shape 600"/>
          <p:cNvSpPr txBox="1">
            <a:spLocks noGrp="1"/>
          </p:cNvSpPr>
          <p:nvPr>
            <p:ph type="body" idx="1"/>
          </p:nvPr>
        </p:nvSpPr>
        <p:spPr>
          <a:xfrm>
            <a:off x="91639" y="1013455"/>
            <a:ext cx="8065900" cy="5852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Don’t worry about individual gas law names, but do worry about the effect of changing moles, pressure and temperature on a sample of gas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Shape 605" descr="Screen Shot 2016-04-04 at 5.07.02 PM.png"/>
          <p:cNvPicPr preferRelativeResize="0"/>
          <p:nvPr/>
        </p:nvPicPr>
        <p:blipFill rotWithShape="1">
          <a:blip r:embed="rId3">
            <a:alphaModFix/>
          </a:blip>
          <a:srcRect/>
          <a:stretch/>
        </p:blipFill>
        <p:spPr>
          <a:xfrm>
            <a:off x="0" y="678093"/>
            <a:ext cx="6842973" cy="6031958"/>
          </a:xfrm>
          <a:prstGeom prst="rect">
            <a:avLst/>
          </a:prstGeom>
          <a:noFill/>
          <a:ln>
            <a:noFill/>
          </a:ln>
        </p:spPr>
      </p:pic>
      <p:sp>
        <p:nvSpPr>
          <p:cNvPr id="606" name="Shape 606"/>
          <p:cNvSpPr txBox="1">
            <a:spLocks noGrp="1"/>
          </p:cNvSpPr>
          <p:nvPr>
            <p:ph type="title"/>
          </p:nvPr>
        </p:nvSpPr>
        <p:spPr>
          <a:xfrm>
            <a:off x="498474" y="66708"/>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The Ideal Gas Law </a:t>
            </a:r>
          </a:p>
        </p:txBody>
      </p:sp>
      <p:sp>
        <p:nvSpPr>
          <p:cNvPr id="607" name="Shape 60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608" name="Shape 608"/>
          <p:cNvSpPr txBox="1"/>
          <p:nvPr/>
        </p:nvSpPr>
        <p:spPr>
          <a:xfrm>
            <a:off x="6781325" y="3804135"/>
            <a:ext cx="2482953" cy="286232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Rokkitt"/>
                <a:ea typeface="Rokkitt"/>
                <a:cs typeface="Rokkitt"/>
                <a:sym typeface="Rokkitt"/>
              </a:rPr>
              <a:t>LO 2.6: The student can apply mathematical relationships or estimation to determine macroscopic variables for ideal gases 																	</a:t>
            </a:r>
          </a:p>
        </p:txBody>
      </p:sp>
      <p:sp>
        <p:nvSpPr>
          <p:cNvPr id="609" name="Shape 60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610" name="Shape 610" descr="Screen Shot 2016-04-04 at 4.53.34 PM.png"/>
          <p:cNvPicPr preferRelativeResize="0"/>
          <p:nvPr/>
        </p:nvPicPr>
        <p:blipFill rotWithShape="1">
          <a:blip r:embed="rId6">
            <a:alphaModFix/>
          </a:blip>
          <a:srcRect t="7221"/>
          <a:stretch/>
        </p:blipFill>
        <p:spPr>
          <a:xfrm>
            <a:off x="3817007" y="1915485"/>
            <a:ext cx="3099945" cy="1879500"/>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1960"/>
              </a:srgbClr>
            </a:outerShdw>
          </a:effectLst>
        </p:spPr>
      </p:pic>
      <p:sp>
        <p:nvSpPr>
          <p:cNvPr id="611" name="Shape 611"/>
          <p:cNvSpPr/>
          <p:nvPr/>
        </p:nvSpPr>
        <p:spPr>
          <a:xfrm>
            <a:off x="36989" y="4884464"/>
            <a:ext cx="6608709"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11"/>
                                        </p:tgtEl>
                                      </p:cBhvr>
                                    </p:animEffect>
                                    <p:set>
                                      <p:cBhvr>
                                        <p:cTn id="7" dur="1" fill="hold">
                                          <p:stCondLst>
                                            <p:cond delay="2000"/>
                                          </p:stCondLst>
                                        </p:cTn>
                                        <p:tgtEl>
                                          <p:spTgt spid="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Chromatography</a:t>
            </a:r>
          </a:p>
        </p:txBody>
      </p:sp>
      <p:pic>
        <p:nvPicPr>
          <p:cNvPr id="617" name="Shape 617" descr="paper-chromatography-rf-polar-molecules.gif"/>
          <p:cNvPicPr preferRelativeResize="0">
            <a:picLocks noGrp="1"/>
          </p:cNvPicPr>
          <p:nvPr>
            <p:ph type="body" idx="1"/>
          </p:nvPr>
        </p:nvPicPr>
        <p:blipFill rotWithShape="1">
          <a:blip r:embed="rId3">
            <a:alphaModFix/>
          </a:blip>
          <a:srcRect t="5439" b="-2426"/>
          <a:stretch/>
        </p:blipFill>
        <p:spPr>
          <a:xfrm>
            <a:off x="145880" y="795306"/>
            <a:ext cx="8019536" cy="5344529"/>
          </a:xfrm>
          <a:prstGeom prst="rect">
            <a:avLst/>
          </a:prstGeom>
          <a:noFill/>
          <a:ln>
            <a:noFill/>
          </a:ln>
        </p:spPr>
      </p:pic>
      <p:sp>
        <p:nvSpPr>
          <p:cNvPr id="618" name="Shape 61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619" name="Shape 619"/>
          <p:cNvSpPr txBox="1"/>
          <p:nvPr/>
        </p:nvSpPr>
        <p:spPr>
          <a:xfrm>
            <a:off x="0" y="625783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2.7: 	The student is able to explain how solutes can be separated by chromatography based on intermolecular interactions.																</a:t>
            </a:r>
          </a:p>
        </p:txBody>
      </p:sp>
      <p:sp>
        <p:nvSpPr>
          <p:cNvPr id="620" name="Shape 62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621" name="Shape 621"/>
          <p:cNvSpPr txBox="1"/>
          <p:nvPr/>
        </p:nvSpPr>
        <p:spPr>
          <a:xfrm>
            <a:off x="8169867" y="182918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Dissolving/Dissociation: Solute and Solvent</a:t>
            </a:r>
          </a:p>
        </p:txBody>
      </p:sp>
      <p:sp>
        <p:nvSpPr>
          <p:cNvPr id="627" name="Shape 627"/>
          <p:cNvSpPr txBox="1">
            <a:spLocks noGrp="1"/>
          </p:cNvSpPr>
          <p:nvPr>
            <p:ph type="body" idx="2"/>
          </p:nvPr>
        </p:nvSpPr>
        <p:spPr>
          <a:xfrm>
            <a:off x="4870223" y="1985963"/>
            <a:ext cx="4031806" cy="4296300"/>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When drawing solute ions:</a:t>
            </a:r>
          </a:p>
          <a:p>
            <a:pPr marL="342900" marR="0" lvl="0" indent="-342900" algn="l" rtl="0">
              <a:spcBef>
                <a:spcPts val="2000"/>
              </a:spcBef>
              <a:spcAft>
                <a:spcPts val="0"/>
              </a:spcAft>
              <a:buClr>
                <a:schemeClr val="accent1"/>
              </a:buClr>
              <a:buSzPct val="75000"/>
              <a:buFont typeface="Noto Sans Symbols"/>
              <a:buAutoNum type="arabicPeriod"/>
            </a:pPr>
            <a:r>
              <a:rPr lang="en-US" sz="1800" b="0" i="0" u="none" strike="noStrike" cap="none">
                <a:solidFill>
                  <a:srgbClr val="595959"/>
                </a:solidFill>
                <a:latin typeface="Rokkitt"/>
                <a:ea typeface="Rokkitt"/>
                <a:cs typeface="Rokkitt"/>
                <a:sym typeface="Rokkitt"/>
              </a:rPr>
              <a:t>pay attention to size (Na</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 is smaller than Cl</a:t>
            </a:r>
            <a:r>
              <a:rPr lang="en-US" sz="1800" b="0" i="0" u="none" strike="noStrike" cap="none" baseline="30000">
                <a:solidFill>
                  <a:srgbClr val="595959"/>
                </a:solidFill>
                <a:latin typeface="Rokkitt"/>
                <a:ea typeface="Rokkitt"/>
                <a:cs typeface="Rokkitt"/>
                <a:sym typeface="Rokkitt"/>
              </a:rPr>
              <a:t>-</a:t>
            </a:r>
            <a:r>
              <a:rPr lang="en-US" sz="1800" b="0" i="0" u="none" strike="noStrike" cap="none">
                <a:solidFill>
                  <a:srgbClr val="595959"/>
                </a:solidFill>
                <a:latin typeface="Rokkitt"/>
                <a:ea typeface="Rokkitt"/>
                <a:cs typeface="Rokkitt"/>
                <a:sym typeface="Rokkitt"/>
              </a:rPr>
              <a:t>)</a:t>
            </a:r>
          </a:p>
          <a:p>
            <a:pPr marL="342900" marR="0" lvl="0" indent="-342900" algn="l" rtl="0">
              <a:spcBef>
                <a:spcPts val="2000"/>
              </a:spcBef>
              <a:spcAft>
                <a:spcPts val="0"/>
              </a:spcAft>
              <a:buClr>
                <a:schemeClr val="accent1"/>
              </a:buClr>
              <a:buSzPct val="75000"/>
              <a:buFont typeface="Noto Sans Symbols"/>
              <a:buAutoNum type="arabicPeriod"/>
            </a:pPr>
            <a:r>
              <a:rPr lang="en-US" sz="1800" b="0" i="0" u="none" strike="noStrike" cap="none">
                <a:solidFill>
                  <a:srgbClr val="595959"/>
                </a:solidFill>
                <a:latin typeface="Rokkitt"/>
                <a:ea typeface="Rokkitt"/>
                <a:cs typeface="Rokkitt"/>
                <a:sym typeface="Rokkitt"/>
              </a:rPr>
              <a:t>Draw charges on ion, but not on water</a:t>
            </a:r>
          </a:p>
          <a:p>
            <a:pPr marL="342900" marR="0" lvl="0" indent="-342900" algn="l" rtl="0">
              <a:spcBef>
                <a:spcPts val="2000"/>
              </a:spcBef>
              <a:spcAft>
                <a:spcPts val="0"/>
              </a:spcAft>
              <a:buClr>
                <a:schemeClr val="accent1"/>
              </a:buClr>
              <a:buSzPct val="75000"/>
              <a:buFont typeface="Noto Sans Symbols"/>
              <a:buAutoNum type="arabicPeriod"/>
            </a:pPr>
            <a:r>
              <a:rPr lang="en-US" sz="1800" b="0" i="0" u="none" strike="noStrike" cap="none">
                <a:solidFill>
                  <a:srgbClr val="595959"/>
                </a:solidFill>
                <a:latin typeface="Rokkitt"/>
                <a:ea typeface="Rokkitt"/>
                <a:cs typeface="Rokkitt"/>
                <a:sym typeface="Rokkitt"/>
              </a:rPr>
              <a:t>draw at least 3 water molecules around each</a:t>
            </a:r>
          </a:p>
          <a:p>
            <a:pPr marL="342900" marR="0" lvl="0" indent="-342900" algn="l" rtl="0">
              <a:spcBef>
                <a:spcPts val="2000"/>
              </a:spcBef>
              <a:buClr>
                <a:schemeClr val="accent1"/>
              </a:buClr>
              <a:buSzPct val="75000"/>
              <a:buFont typeface="Noto Sans Symbols"/>
              <a:buAutoNum type="arabicPeriod"/>
            </a:pPr>
            <a:r>
              <a:rPr lang="en-US" sz="1800" b="0" i="0" u="none" strike="noStrike" cap="none">
                <a:solidFill>
                  <a:srgbClr val="595959"/>
                </a:solidFill>
                <a:latin typeface="Rokkitt"/>
                <a:ea typeface="Rokkitt"/>
                <a:cs typeface="Rokkitt"/>
                <a:sym typeface="Rokkitt"/>
              </a:rPr>
              <a:t> the negative dipole (oxygen side) points toward cation and the positive dipoles (H side) points towards the anion</a:t>
            </a:r>
          </a:p>
        </p:txBody>
      </p:sp>
      <p:sp>
        <p:nvSpPr>
          <p:cNvPr id="628" name="Shape 62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629" name="Shape 629"/>
          <p:cNvSpPr txBox="1"/>
          <p:nvPr/>
        </p:nvSpPr>
        <p:spPr>
          <a:xfrm>
            <a:off x="0" y="6282262"/>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2.8: The student can draw and/or interpret representations of solutions that show the interactions between the solute and solvent.																	</a:t>
            </a:r>
          </a:p>
        </p:txBody>
      </p:sp>
      <p:sp>
        <p:nvSpPr>
          <p:cNvPr id="630" name="Shape 63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pic>
        <p:nvPicPr>
          <p:cNvPr id="631" name="Shape 631" descr="solutesolvent.jpg"/>
          <p:cNvPicPr preferRelativeResize="0">
            <a:picLocks noGrp="1"/>
          </p:cNvPicPr>
          <p:nvPr>
            <p:ph type="body" idx="1"/>
          </p:nvPr>
        </p:nvPicPr>
        <p:blipFill rotWithShape="1">
          <a:blip r:embed="rId4">
            <a:alphaModFix/>
          </a:blip>
          <a:srcRect t="-19604" b="-19604"/>
          <a:stretch/>
        </p:blipFill>
        <p:spPr>
          <a:xfrm>
            <a:off x="196850" y="1600200"/>
            <a:ext cx="4587065" cy="4681537"/>
          </a:xfrm>
          <a:prstGeom prst="rect">
            <a:avLst/>
          </a:prstGeom>
          <a:noFill/>
          <a:ln>
            <a:noFill/>
          </a:ln>
        </p:spPr>
      </p:pic>
      <p:sp>
        <p:nvSpPr>
          <p:cNvPr id="632" name="Shape 632"/>
          <p:cNvSpPr txBox="1"/>
          <p:nvPr/>
        </p:nvSpPr>
        <p:spPr>
          <a:xfrm>
            <a:off x="8145207" y="1792196"/>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609443" y="-19594"/>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Molarity and Particle Views</a:t>
            </a:r>
          </a:p>
        </p:txBody>
      </p:sp>
      <p:sp>
        <p:nvSpPr>
          <p:cNvPr id="638" name="Shape 638"/>
          <p:cNvSpPr txBox="1">
            <a:spLocks noGrp="1"/>
          </p:cNvSpPr>
          <p:nvPr>
            <p:ph type="body" idx="2"/>
          </p:nvPr>
        </p:nvSpPr>
        <p:spPr>
          <a:xfrm>
            <a:off x="498516" y="5104201"/>
            <a:ext cx="8190957" cy="1128744"/>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QUESTION: Rank the six solutions above in order of increasing molarity. Pay attention to volume, and some have equal concentration</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C,D, and E (tied); A and F (tied); most concentrated is B</a:t>
            </a:r>
          </a:p>
          <a:p>
            <a:pPr marL="228600" marR="0" lvl="0" indent="-228600" algn="l" rtl="0">
              <a:lnSpc>
                <a:spcPct val="90000"/>
              </a:lnSpc>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639" name="Shape 639"/>
          <p:cNvSpPr txBox="1"/>
          <p:nvPr/>
        </p:nvSpPr>
        <p:spPr>
          <a:xfrm>
            <a:off x="8085252"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640" name="Shape 640"/>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2.9: The student is able to create or interpret representations that link the concept of molarity with particle views of solutions																	</a:t>
            </a:r>
          </a:p>
        </p:txBody>
      </p:sp>
      <p:sp>
        <p:nvSpPr>
          <p:cNvPr id="641" name="Shape 641"/>
          <p:cNvSpPr txBox="1"/>
          <p:nvPr/>
        </p:nvSpPr>
        <p:spPr>
          <a:xfrm>
            <a:off x="813287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642" name="Shape 642"/>
          <p:cNvSpPr txBox="1"/>
          <p:nvPr/>
        </p:nvSpPr>
        <p:spPr>
          <a:xfrm>
            <a:off x="-419208" y="295895"/>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kkitt"/>
              <a:ea typeface="Rokkitt"/>
              <a:cs typeface="Rokkitt"/>
              <a:sym typeface="Rokkitt"/>
            </a:endParaRPr>
          </a:p>
        </p:txBody>
      </p:sp>
      <p:pic>
        <p:nvPicPr>
          <p:cNvPr id="643" name="Shape 643" descr="Screen Shot 2016-04-04 at 5.37.11 PM.png"/>
          <p:cNvPicPr preferRelativeResize="0"/>
          <p:nvPr/>
        </p:nvPicPr>
        <p:blipFill rotWithShape="1">
          <a:blip r:embed="rId5">
            <a:alphaModFix/>
          </a:blip>
          <a:srcRect/>
          <a:stretch/>
        </p:blipFill>
        <p:spPr>
          <a:xfrm>
            <a:off x="530143" y="690314"/>
            <a:ext cx="7417845" cy="4502974"/>
          </a:xfrm>
          <a:prstGeom prst="rect">
            <a:avLst/>
          </a:prstGeom>
          <a:noFill/>
          <a:ln>
            <a:noFill/>
          </a:ln>
        </p:spPr>
      </p:pic>
      <p:sp>
        <p:nvSpPr>
          <p:cNvPr id="644" name="Shape 644"/>
          <p:cNvSpPr/>
          <p:nvPr/>
        </p:nvSpPr>
        <p:spPr>
          <a:xfrm>
            <a:off x="591839" y="5769967"/>
            <a:ext cx="6608709" cy="517818"/>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44"/>
                                        </p:tgtEl>
                                      </p:cBhvr>
                                    </p:animEffect>
                                    <p:set>
                                      <p:cBhvr>
                                        <p:cTn id="7" dur="1" fill="hold">
                                          <p:stCondLst>
                                            <p:cond delay="2000"/>
                                          </p:stCondLst>
                                        </p:cTn>
                                        <p:tgtEl>
                                          <p:spTgt spid="6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Shape 649"/>
          <p:cNvSpPr txBox="1">
            <a:spLocks noGrp="1"/>
          </p:cNvSpPr>
          <p:nvPr>
            <p:ph type="body" idx="2"/>
          </p:nvPr>
        </p:nvSpPr>
        <p:spPr>
          <a:xfrm>
            <a:off x="283583" y="4997292"/>
            <a:ext cx="8680094" cy="1445246"/>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In the diagram above, ethanol has lower IMF’s and a resulting lower boiling point than water, so it can be heated, vaporized and condensed easily.</a:t>
            </a:r>
          </a:p>
          <a:p>
            <a:pPr marL="228600" marR="0" lvl="0" indent="-228600" algn="l" rtl="0">
              <a:lnSpc>
                <a:spcPct val="80000"/>
              </a:lnSpc>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Ethanol hydrogen bonds as water does and is polar, but part of the ethanol has only weaker LDF’s because it’s nonpolar resulting in a lower boiling point</a:t>
            </a:r>
          </a:p>
        </p:txBody>
      </p:sp>
      <p:sp>
        <p:nvSpPr>
          <p:cNvPr id="650" name="Shape 650"/>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2.10: Design/interpret the results of filtration, paper/column chromatography, or distillation in terms of the relative strength of interactions among the components.																	</a:t>
            </a:r>
          </a:p>
        </p:txBody>
      </p:sp>
      <p:pic>
        <p:nvPicPr>
          <p:cNvPr id="651" name="Shape 651" descr="Screen Shot 2016-04-04 at 6.03.48 PM.png"/>
          <p:cNvPicPr preferRelativeResize="0"/>
          <p:nvPr/>
        </p:nvPicPr>
        <p:blipFill rotWithShape="1">
          <a:blip r:embed="rId3">
            <a:alphaModFix/>
          </a:blip>
          <a:srcRect/>
          <a:stretch/>
        </p:blipFill>
        <p:spPr>
          <a:xfrm>
            <a:off x="774785" y="1047963"/>
            <a:ext cx="6629400" cy="3937000"/>
          </a:xfrm>
          <a:prstGeom prst="rect">
            <a:avLst/>
          </a:prstGeom>
          <a:noFill/>
          <a:ln>
            <a:noFill/>
          </a:ln>
        </p:spPr>
      </p:pic>
      <p:pic>
        <p:nvPicPr>
          <p:cNvPr id="652" name="Shape 652" descr="Screen Shot 2016-04-04 at 6.03.36 PM.png"/>
          <p:cNvPicPr preferRelativeResize="0"/>
          <p:nvPr/>
        </p:nvPicPr>
        <p:blipFill rotWithShape="1">
          <a:blip r:embed="rId4">
            <a:alphaModFix/>
          </a:blip>
          <a:srcRect/>
          <a:stretch/>
        </p:blipFill>
        <p:spPr>
          <a:xfrm>
            <a:off x="774785" y="1047963"/>
            <a:ext cx="6527800" cy="3822700"/>
          </a:xfrm>
          <a:prstGeom prst="rect">
            <a:avLst/>
          </a:prstGeom>
          <a:noFill/>
          <a:ln>
            <a:noFill/>
          </a:ln>
        </p:spPr>
      </p:pic>
      <p:pic>
        <p:nvPicPr>
          <p:cNvPr id="653" name="Shape 653" descr="Screen Shot 2016-04-04 at 6.03.28 PM.png"/>
          <p:cNvPicPr preferRelativeResize="0"/>
          <p:nvPr/>
        </p:nvPicPr>
        <p:blipFill rotWithShape="1">
          <a:blip r:embed="rId5">
            <a:alphaModFix/>
          </a:blip>
          <a:srcRect/>
          <a:stretch/>
        </p:blipFill>
        <p:spPr>
          <a:xfrm>
            <a:off x="838284" y="846990"/>
            <a:ext cx="6464299" cy="3949700"/>
          </a:xfrm>
          <a:prstGeom prst="rect">
            <a:avLst/>
          </a:prstGeom>
          <a:noFill/>
          <a:ln>
            <a:noFill/>
          </a:ln>
        </p:spPr>
      </p:pic>
      <p:sp>
        <p:nvSpPr>
          <p:cNvPr id="654" name="Shape 65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Distillation to Separate Solutions</a:t>
            </a:r>
          </a:p>
        </p:txBody>
      </p:sp>
      <p:sp>
        <p:nvSpPr>
          <p:cNvPr id="655" name="Shape 65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Source</a:t>
            </a:r>
          </a:p>
        </p:txBody>
      </p:sp>
      <p:sp>
        <p:nvSpPr>
          <p:cNvPr id="656" name="Shape 656"/>
          <p:cNvSpPr txBox="1"/>
          <p:nvPr/>
        </p:nvSpPr>
        <p:spPr>
          <a:xfrm>
            <a:off x="8108217"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Video</a:t>
            </a:r>
          </a:p>
        </p:txBody>
      </p:sp>
      <p:pic>
        <p:nvPicPr>
          <p:cNvPr id="657" name="Shape 657" descr="Screen Shot 2016-04-04 at 6.19.30 PM.png"/>
          <p:cNvPicPr preferRelativeResize="0"/>
          <p:nvPr/>
        </p:nvPicPr>
        <p:blipFill rotWithShape="1">
          <a:blip r:embed="rId8">
            <a:alphaModFix/>
          </a:blip>
          <a:srcRect l="20515" r="7464"/>
          <a:stretch/>
        </p:blipFill>
        <p:spPr>
          <a:xfrm>
            <a:off x="1851460" y="2515326"/>
            <a:ext cx="1611261" cy="1223575"/>
          </a:xfrm>
          <a:prstGeom prst="rect">
            <a:avLst/>
          </a:prstGeom>
          <a:noFill/>
          <a:ln>
            <a:noFill/>
          </a:ln>
        </p:spPr>
      </p:pic>
      <p:pic>
        <p:nvPicPr>
          <p:cNvPr id="658" name="Shape 658" descr="Screen Shot 2016-04-04 at 6.22.32 PM.png"/>
          <p:cNvPicPr preferRelativeResize="0"/>
          <p:nvPr/>
        </p:nvPicPr>
        <p:blipFill rotWithShape="1">
          <a:blip r:embed="rId9">
            <a:alphaModFix/>
          </a:blip>
          <a:srcRect/>
          <a:stretch/>
        </p:blipFill>
        <p:spPr>
          <a:xfrm>
            <a:off x="5230373" y="3478869"/>
            <a:ext cx="1381321" cy="887086"/>
          </a:xfrm>
          <a:prstGeom prst="rect">
            <a:avLst/>
          </a:prstGeom>
          <a:noFill/>
          <a:ln>
            <a:noFill/>
          </a:ln>
        </p:spPr>
      </p:pic>
      <p:pic>
        <p:nvPicPr>
          <p:cNvPr id="659" name="Shape 659" descr="Screen Shot 2016-04-04 at 6.19.40 PM.png"/>
          <p:cNvPicPr preferRelativeResize="0"/>
          <p:nvPr/>
        </p:nvPicPr>
        <p:blipFill rotWithShape="1">
          <a:blip r:embed="rId10">
            <a:alphaModFix/>
          </a:blip>
          <a:srcRect/>
          <a:stretch/>
        </p:blipFill>
        <p:spPr>
          <a:xfrm>
            <a:off x="5083410" y="3292507"/>
            <a:ext cx="1728985" cy="1259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 calcmode="lin" valueType="num">
                                      <p:cBhvr additive="base">
                                        <p:cTn id="7" dur="500"/>
                                        <p:tgtEl>
                                          <p:spTgt spid="6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59"/>
                                        </p:tgtEl>
                                        <p:attrNameLst>
                                          <p:attrName>style.visibility</p:attrName>
                                        </p:attrNameLst>
                                      </p:cBhvr>
                                      <p:to>
                                        <p:strVal val="visible"/>
                                      </p:to>
                                    </p:set>
                                    <p:anim calcmode="lin" valueType="num">
                                      <p:cBhvr additive="base">
                                        <p:cTn id="12" dur="500"/>
                                        <p:tgtEl>
                                          <p:spTgt spid="6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London Dispersion Forces and Noble and Nonpolar Gases</a:t>
            </a:r>
          </a:p>
        </p:txBody>
      </p:sp>
      <p:sp>
        <p:nvSpPr>
          <p:cNvPr id="665" name="Shape 66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666" name="Shape 666"/>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2.11: 	The student is able to explain the trends in properties/predict properties of samples consisting of particles with no permanent dipole on the basis of LDF’s.																</a:t>
            </a:r>
          </a:p>
        </p:txBody>
      </p:sp>
      <p:sp>
        <p:nvSpPr>
          <p:cNvPr id="667" name="Shape 66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668" name="Shape 668" descr="Screen Shot 2016-04-04 at 6.49.12 PM.png"/>
          <p:cNvPicPr preferRelativeResize="0"/>
          <p:nvPr/>
        </p:nvPicPr>
        <p:blipFill rotWithShape="1">
          <a:blip r:embed="rId5">
            <a:alphaModFix/>
          </a:blip>
          <a:srcRect/>
          <a:stretch/>
        </p:blipFill>
        <p:spPr>
          <a:xfrm>
            <a:off x="388682" y="1562128"/>
            <a:ext cx="7708899" cy="4470399"/>
          </a:xfrm>
          <a:prstGeom prst="rect">
            <a:avLst/>
          </a:prstGeom>
          <a:noFill/>
          <a:ln w="38100" cap="flat" cmpd="sng">
            <a:solidFill>
              <a:schemeClr val="accent1"/>
            </a:solidFill>
            <a:prstDash val="solid"/>
            <a:round/>
            <a:headEnd type="none" w="med" len="med"/>
            <a:tailEnd type="none" w="med" len="med"/>
          </a:ln>
        </p:spPr>
      </p:pic>
      <p:sp>
        <p:nvSpPr>
          <p:cNvPr id="669" name="Shape 669"/>
          <p:cNvSpPr/>
          <p:nvPr/>
        </p:nvSpPr>
        <p:spPr>
          <a:xfrm>
            <a:off x="298879" y="4210757"/>
            <a:ext cx="7896863"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pic>
        <p:nvPicPr>
          <p:cNvPr id="670" name="Shape 670" descr="noblegases.gif"/>
          <p:cNvPicPr preferRelativeResize="0"/>
          <p:nvPr/>
        </p:nvPicPr>
        <p:blipFill rotWithShape="1">
          <a:blip r:embed="rId6">
            <a:alphaModFix/>
          </a:blip>
          <a:srcRect/>
          <a:stretch/>
        </p:blipFill>
        <p:spPr>
          <a:xfrm>
            <a:off x="834936" y="1433853"/>
            <a:ext cx="7322602" cy="4063646"/>
          </a:xfrm>
          <a:prstGeom prst="rect">
            <a:avLst/>
          </a:prstGeom>
          <a:noFill/>
          <a:ln>
            <a:noFill/>
          </a:ln>
        </p:spPr>
      </p:pic>
      <p:sp>
        <p:nvSpPr>
          <p:cNvPr id="671" name="Shape 671"/>
          <p:cNvSpPr/>
          <p:nvPr/>
        </p:nvSpPr>
        <p:spPr>
          <a:xfrm>
            <a:off x="4413239" y="1398216"/>
            <a:ext cx="4316174" cy="3003232"/>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This answer is VITAL! Remember with increased number of ELECTRONS a particle becomes more polarizable, not with increased mass!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69"/>
                                        </p:tgtEl>
                                      </p:cBhvr>
                                    </p:animEffect>
                                    <p:set>
                                      <p:cBhvr>
                                        <p:cTn id="7" dur="1" fill="hold">
                                          <p:stCondLst>
                                            <p:cond delay="2000"/>
                                          </p:stCondLst>
                                        </p:cTn>
                                        <p:tgtEl>
                                          <p:spTgt spid="6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1"/>
                                        </p:tgtEl>
                                        <p:attrNameLst>
                                          <p:attrName>style.visibility</p:attrName>
                                        </p:attrNameLst>
                                      </p:cBhvr>
                                      <p:to>
                                        <p:strVal val="visible"/>
                                      </p:to>
                                    </p:set>
                                    <p:animEffect transition="in" filter="fade">
                                      <p:cBhvr>
                                        <p:cTn id="12" dur="1000"/>
                                        <p:tgtEl>
                                          <p:spTgt spid="6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71"/>
                                        </p:tgtEl>
                                        <p:attrNameLst>
                                          <p:attrName>ppt_y</p:attrName>
                                        </p:attrNameLst>
                                      </p:cBhvr>
                                      <p:tavLst>
                                        <p:tav tm="0">
                                          <p:val>
                                            <p:strVal val="#ppt_y"/>
                                          </p:val>
                                        </p:tav>
                                        <p:tav tm="100000">
                                          <p:val>
                                            <p:strVal val="#ppt_y+1"/>
                                          </p:val>
                                        </p:tav>
                                      </p:tavLst>
                                    </p:anim>
                                    <p:set>
                                      <p:cBhvr>
                                        <p:cTn id="17" dur="1" fill="hold">
                                          <p:stCondLst>
                                            <p:cond delay="500"/>
                                          </p:stCondLst>
                                        </p:cTn>
                                        <p:tgtEl>
                                          <p:spTgt spid="67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gtEl>
                                        <p:attrNameLst>
                                          <p:attrName>style.visibility</p:attrName>
                                        </p:attrNameLst>
                                      </p:cBhvr>
                                      <p:to>
                                        <p:strVal val="visible"/>
                                      </p:to>
                                    </p:set>
                                    <p:animEffect transition="in" filter="fade">
                                      <p:cBhvr>
                                        <p:cTn id="22"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Deviations from Ideal Gas Behavior</a:t>
            </a:r>
          </a:p>
        </p:txBody>
      </p:sp>
      <p:sp>
        <p:nvSpPr>
          <p:cNvPr id="677" name="Shape 67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678" name="Shape 678"/>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2.12: 	The student can qualitatively analyze data regarding real gases to identify deviations from ideal behavior and relate these to molecular interactions																</a:t>
            </a:r>
          </a:p>
        </p:txBody>
      </p:sp>
      <p:sp>
        <p:nvSpPr>
          <p:cNvPr id="679" name="Shape 679"/>
          <p:cNvSpPr txBox="1"/>
          <p:nvPr/>
        </p:nvSpPr>
        <p:spPr>
          <a:xfrm>
            <a:off x="809588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680" name="Shape 680" descr="Screen Shot 2016-04-04 at 7.47.56 PM.png"/>
          <p:cNvPicPr preferRelativeResize="0"/>
          <p:nvPr/>
        </p:nvPicPr>
        <p:blipFill rotWithShape="1">
          <a:blip r:embed="rId5">
            <a:alphaModFix/>
          </a:blip>
          <a:srcRect/>
          <a:stretch/>
        </p:blipFill>
        <p:spPr>
          <a:xfrm>
            <a:off x="0" y="1146367"/>
            <a:ext cx="7861299" cy="5080000"/>
          </a:xfrm>
          <a:prstGeom prst="rect">
            <a:avLst/>
          </a:prstGeom>
          <a:noFill/>
          <a:ln>
            <a:noFill/>
          </a:ln>
        </p:spPr>
      </p:pic>
      <p:sp>
        <p:nvSpPr>
          <p:cNvPr id="681" name="Shape 681"/>
          <p:cNvSpPr/>
          <p:nvPr/>
        </p:nvSpPr>
        <p:spPr>
          <a:xfrm>
            <a:off x="197275" y="4280344"/>
            <a:ext cx="8088270"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682" name="Shape 682"/>
          <p:cNvSpPr/>
          <p:nvPr/>
        </p:nvSpPr>
        <p:spPr>
          <a:xfrm>
            <a:off x="5289432" y="2034283"/>
            <a:ext cx="3439980" cy="2367166"/>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When watching the video, don’t concern yourself with Van der Waals – AP Exam focuses on LDF’s instead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81"/>
                                        </p:tgtEl>
                                      </p:cBhvr>
                                    </p:animEffect>
                                    <p:set>
                                      <p:cBhvr>
                                        <p:cTn id="7" dur="1" fill="hold">
                                          <p:stCondLst>
                                            <p:cond delay="2000"/>
                                          </p:stCondLst>
                                        </p:cTn>
                                        <p:tgtEl>
                                          <p:spTgt spid="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Shape 687" descr="dna.jpg"/>
          <p:cNvPicPr preferRelativeResize="0"/>
          <p:nvPr/>
        </p:nvPicPr>
        <p:blipFill rotWithShape="1">
          <a:blip r:embed="rId3">
            <a:alphaModFix/>
          </a:blip>
          <a:srcRect/>
          <a:stretch/>
        </p:blipFill>
        <p:spPr>
          <a:xfrm>
            <a:off x="4528382" y="2368163"/>
            <a:ext cx="4548775" cy="4015746"/>
          </a:xfrm>
          <a:prstGeom prst="rect">
            <a:avLst/>
          </a:prstGeom>
          <a:noFill/>
          <a:ln>
            <a:noFill/>
          </a:ln>
        </p:spPr>
      </p:pic>
      <p:sp>
        <p:nvSpPr>
          <p:cNvPr id="688" name="Shape 688"/>
          <p:cNvSpPr txBox="1">
            <a:spLocks noGrp="1"/>
          </p:cNvSpPr>
          <p:nvPr>
            <p:ph type="title"/>
          </p:nvPr>
        </p:nvSpPr>
        <p:spPr>
          <a:xfrm>
            <a:off x="498474" y="-1025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Hydrogen Bonding</a:t>
            </a:r>
          </a:p>
        </p:txBody>
      </p:sp>
      <p:sp>
        <p:nvSpPr>
          <p:cNvPr id="689" name="Shape 689"/>
          <p:cNvSpPr txBox="1">
            <a:spLocks noGrp="1"/>
          </p:cNvSpPr>
          <p:nvPr>
            <p:ph type="body" idx="1"/>
          </p:nvPr>
        </p:nvSpPr>
        <p:spPr>
          <a:xfrm>
            <a:off x="0" y="591179"/>
            <a:ext cx="8190957" cy="290576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Hydrogen bonding is seen in the following molecules: water, DNA, ammonia, HF, and alcohols. H-bonding is an attraction or force not a true intramolecular bond. </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Hydrogen bonds are like a sandwich with N, O, and/or F as the bread. H will be in a intramolecular (same molecule) bond with one N, O, and/or F and have an intermolecular attraction (different molecule) with the other.</a:t>
            </a:r>
          </a:p>
          <a:p>
            <a:pPr marL="0" marR="0" lvl="0" indent="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690" name="Shape 69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691" name="Shape 691"/>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2.13: 	The student is able to describe the relationships between the structural features of polar molecules and the forces of attraction between the particles.																</a:t>
            </a:r>
          </a:p>
        </p:txBody>
      </p:sp>
      <p:sp>
        <p:nvSpPr>
          <p:cNvPr id="692" name="Shape 69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693" name="Shape 693" descr="hbond.jpg"/>
          <p:cNvPicPr preferRelativeResize="0"/>
          <p:nvPr/>
        </p:nvPicPr>
        <p:blipFill rotWithShape="1">
          <a:blip r:embed="rId6">
            <a:alphaModFix/>
          </a:blip>
          <a:srcRect/>
          <a:stretch/>
        </p:blipFill>
        <p:spPr>
          <a:xfrm>
            <a:off x="0" y="2549668"/>
            <a:ext cx="4228039" cy="1975069"/>
          </a:xfrm>
          <a:prstGeom prst="rect">
            <a:avLst/>
          </a:prstGeom>
          <a:noFill/>
          <a:ln>
            <a:noFill/>
          </a:ln>
        </p:spPr>
      </p:pic>
      <p:sp>
        <p:nvSpPr>
          <p:cNvPr id="694" name="Shape 694"/>
          <p:cNvSpPr/>
          <p:nvPr/>
        </p:nvSpPr>
        <p:spPr>
          <a:xfrm>
            <a:off x="949384" y="4228842"/>
            <a:ext cx="4216751" cy="1880813"/>
          </a:xfrm>
          <a:prstGeom prst="wedgeEllipse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spcAft>
                <a:spcPts val="0"/>
              </a:spcAft>
              <a:buSzPct val="25000"/>
              <a:buNone/>
            </a:pPr>
            <a:r>
              <a:rPr lang="en-US" sz="2200">
                <a:solidFill>
                  <a:schemeClr val="lt1"/>
                </a:solidFill>
                <a:latin typeface="Rokkitt"/>
                <a:ea typeface="Rokkitt"/>
                <a:cs typeface="Rokkitt"/>
                <a:sym typeface="Rokkitt"/>
              </a:rPr>
              <a:t>Remember this tip:</a:t>
            </a:r>
          </a:p>
          <a:p>
            <a:pPr marL="0" marR="0" lvl="0" indent="0" algn="ctr" rtl="0">
              <a:spcBef>
                <a:spcPts val="0"/>
              </a:spcBef>
              <a:buSzPct val="25000"/>
              <a:buNone/>
            </a:pPr>
            <a:r>
              <a:rPr lang="en-US" sz="2200">
                <a:solidFill>
                  <a:schemeClr val="lt1"/>
                </a:solidFill>
                <a:latin typeface="Rokkitt"/>
                <a:ea typeface="Rokkitt"/>
                <a:cs typeface="Rokkitt"/>
                <a:sym typeface="Rokkitt"/>
              </a:rPr>
              <a:t> hydrogen bonds just wanna have </a:t>
            </a:r>
            <a:r>
              <a:rPr lang="en-US" sz="2200" u="sng">
                <a:solidFill>
                  <a:schemeClr val="lt1"/>
                </a:solidFill>
                <a:latin typeface="Rokkitt"/>
                <a:ea typeface="Rokkitt"/>
                <a:cs typeface="Rokkitt"/>
                <a:sym typeface="Rokkitt"/>
              </a:rPr>
              <a:t>FON</a:t>
            </a:r>
            <a:r>
              <a:rPr lang="en-US" sz="2200">
                <a:solidFill>
                  <a:schemeClr val="lt1"/>
                </a:solidFill>
                <a:latin typeface="Rokkitt"/>
                <a:ea typeface="Rokkitt"/>
                <a:cs typeface="Rokkitt"/>
                <a:sym typeface="Rokkitt"/>
              </a:rPr>
              <a:t> </a:t>
            </a:r>
          </a:p>
        </p:txBody>
      </p:sp>
      <p:sp>
        <p:nvSpPr>
          <p:cNvPr id="695" name="Shape 695"/>
          <p:cNvSpPr/>
          <p:nvPr/>
        </p:nvSpPr>
        <p:spPr>
          <a:xfrm>
            <a:off x="2601563" y="3390471"/>
            <a:ext cx="456198" cy="345211"/>
          </a:xfrm>
          <a:prstGeom prst="bentUpArrow">
            <a:avLst>
              <a:gd name="adj1" fmla="val 25000"/>
              <a:gd name="adj2" fmla="val 25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1296767" y="3124200"/>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Big Idea #1</a:t>
            </a:r>
          </a:p>
        </p:txBody>
      </p:sp>
      <p:sp>
        <p:nvSpPr>
          <p:cNvPr id="233" name="Shape 233"/>
          <p:cNvSpPr txBox="1">
            <a:spLocks noGrp="1"/>
          </p:cNvSpPr>
          <p:nvPr>
            <p:ph type="body" idx="1"/>
          </p:nvPr>
        </p:nvSpPr>
        <p:spPr>
          <a:xfrm>
            <a:off x="1296769" y="4495800"/>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Properties of Matter</a:t>
            </a:r>
          </a:p>
        </p:txBody>
      </p:sp>
      <p:pic>
        <p:nvPicPr>
          <p:cNvPr id="234" name="Shape 234"/>
          <p:cNvPicPr preferRelativeResize="0"/>
          <p:nvPr/>
        </p:nvPicPr>
        <p:blipFill rotWithShape="1">
          <a:blip r:embed="rId3">
            <a:alphaModFix/>
          </a:blip>
          <a:srcRect/>
          <a:stretch/>
        </p:blipFill>
        <p:spPr>
          <a:xfrm rot="758750">
            <a:off x="3415488" y="1306146"/>
            <a:ext cx="4727210" cy="2192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Coulomb’s Law and Solubility</a:t>
            </a:r>
          </a:p>
        </p:txBody>
      </p:sp>
      <p:sp>
        <p:nvSpPr>
          <p:cNvPr id="701" name="Shape 701"/>
          <p:cNvSpPr txBox="1">
            <a:spLocks noGrp="1"/>
          </p:cNvSpPr>
          <p:nvPr>
            <p:ph type="body" idx="1"/>
          </p:nvPr>
        </p:nvSpPr>
        <p:spPr>
          <a:xfrm>
            <a:off x="79296" y="813714"/>
            <a:ext cx="8190957" cy="3138209"/>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Ionic compounds can dissolve in polar liquids like water because the ions are attracted to either the positive or negative part of the molecule.</a:t>
            </a:r>
          </a:p>
          <a:p>
            <a:pPr marL="228600" marR="0" lvl="0" indent="-228600" algn="l" rtl="0">
              <a:lnSpc>
                <a:spcPct val="80000"/>
              </a:lnSpc>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pPr marL="228600" marR="0" lvl="0" indent="-228600" algn="l" rtl="0">
              <a:lnSpc>
                <a:spcPct val="80000"/>
              </a:lnSpc>
              <a:spcBef>
                <a:spcPts val="2000"/>
              </a:spcBef>
              <a:buClr>
                <a:schemeClr val="accent1"/>
              </a:buClr>
              <a:buSzPct val="73455"/>
              <a:buFont typeface="Noto Sans Symbols"/>
              <a:buChar char="■"/>
            </a:pPr>
            <a:r>
              <a:rPr lang="en-US" sz="1665" b="0" i="0" u="none" strike="noStrike" cap="none">
                <a:solidFill>
                  <a:srgbClr val="595959"/>
                </a:solidFill>
                <a:latin typeface="Rokkitt"/>
                <a:ea typeface="Rokkitt"/>
                <a:cs typeface="Rokkitt"/>
                <a:sym typeface="Rokkitt"/>
              </a:rPr>
              <a:t>We can predict the degree of solubility in water for different ionic compounds using Coulomb's law. The smaller the ions, the closer together they are, and the harder it is for the water molecules to pull the ions away from each other. The greater the charge of the ions, the harder it is for the water to pull them away as well.</a:t>
            </a:r>
          </a:p>
        </p:txBody>
      </p:sp>
      <p:sp>
        <p:nvSpPr>
          <p:cNvPr id="702" name="Shape 702"/>
          <p:cNvSpPr txBox="1">
            <a:spLocks noGrp="1"/>
          </p:cNvSpPr>
          <p:nvPr>
            <p:ph type="body" idx="2"/>
          </p:nvPr>
        </p:nvSpPr>
        <p:spPr>
          <a:xfrm>
            <a:off x="338227" y="3696462"/>
            <a:ext cx="5516875" cy="256114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QUESTION: Predict which of the following pairs should be  more soluble in water, based on  Coulombic attraction.</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LiF  or  NaF</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NaF or KF</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BeO or LiF</a:t>
            </a:r>
          </a:p>
        </p:txBody>
      </p:sp>
      <p:sp>
        <p:nvSpPr>
          <p:cNvPr id="703" name="Shape 70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704" name="Shape 704"/>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2.14: Apply Coulomb’s law to describe the interactions of ions, &amp; the attractions of ions/solvents to explain the factors that contribute to solubility of ionic compounds.																</a:t>
            </a:r>
          </a:p>
        </p:txBody>
      </p:sp>
      <p:pic>
        <p:nvPicPr>
          <p:cNvPr id="705" name="Shape 705" descr="coulomb.png"/>
          <p:cNvPicPr preferRelativeResize="0"/>
          <p:nvPr/>
        </p:nvPicPr>
        <p:blipFill rotWithShape="1">
          <a:blip r:embed="rId4">
            <a:alphaModFix/>
          </a:blip>
          <a:srcRect/>
          <a:stretch/>
        </p:blipFill>
        <p:spPr>
          <a:xfrm>
            <a:off x="5671655" y="3516433"/>
            <a:ext cx="3491810" cy="2796971"/>
          </a:xfrm>
          <a:prstGeom prst="rect">
            <a:avLst/>
          </a:prstGeom>
          <a:noFill/>
          <a:ln w="19050" cap="flat" cmpd="sng">
            <a:solidFill>
              <a:srgbClr val="762299"/>
            </a:solidFill>
            <a:prstDash val="solid"/>
            <a:round/>
            <a:headEnd type="none" w="med" len="med"/>
            <a:tailEnd type="none" w="med" len="med"/>
          </a:ln>
        </p:spPr>
      </p:pic>
      <p:sp>
        <p:nvSpPr>
          <p:cNvPr id="706" name="Shape 706"/>
          <p:cNvSpPr txBox="1"/>
          <p:nvPr/>
        </p:nvSpPr>
        <p:spPr>
          <a:xfrm>
            <a:off x="8120547"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707" name="Shape 707"/>
          <p:cNvSpPr/>
          <p:nvPr/>
        </p:nvSpPr>
        <p:spPr>
          <a:xfrm>
            <a:off x="1331605" y="4795976"/>
            <a:ext cx="653473"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708" name="Shape 708"/>
          <p:cNvSpPr/>
          <p:nvPr/>
        </p:nvSpPr>
        <p:spPr>
          <a:xfrm>
            <a:off x="1331607" y="5293587"/>
            <a:ext cx="456198"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709" name="Shape 709"/>
          <p:cNvSpPr/>
          <p:nvPr/>
        </p:nvSpPr>
        <p:spPr>
          <a:xfrm>
            <a:off x="1356265" y="5836064"/>
            <a:ext cx="517845"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animEffect transition="in" filter="fade">
                                      <p:cBhvr>
                                        <p:cTn id="7" dur="500"/>
                                        <p:tgtEl>
                                          <p:spTgt spid="7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8"/>
                                        </p:tgtEl>
                                        <p:attrNameLst>
                                          <p:attrName>style.visibility</p:attrName>
                                        </p:attrNameLst>
                                      </p:cBhvr>
                                      <p:to>
                                        <p:strVal val="visible"/>
                                      </p:to>
                                    </p:set>
                                    <p:animEffect transition="in" filter="fade">
                                      <p:cBhvr>
                                        <p:cTn id="12" dur="1000"/>
                                        <p:tgtEl>
                                          <p:spTgt spid="7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9"/>
                                        </p:tgtEl>
                                        <p:attrNameLst>
                                          <p:attrName>style.visibility</p:attrName>
                                        </p:attrNameLst>
                                      </p:cBhvr>
                                      <p:to>
                                        <p:strVal val="visible"/>
                                      </p:to>
                                    </p:set>
                                    <p:animEffect transition="in" filter="fade">
                                      <p:cBhvr>
                                        <p:cTn id="17" dur="2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Shape 714"/>
          <p:cNvSpPr/>
          <p:nvPr/>
        </p:nvSpPr>
        <p:spPr>
          <a:xfrm rot="275656">
            <a:off x="6866725" y="2186041"/>
            <a:ext cx="2674708" cy="4168554"/>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SzPct val="25000"/>
              <a:buNone/>
            </a:pPr>
            <a:r>
              <a:rPr lang="en-US" sz="1700">
                <a:solidFill>
                  <a:schemeClr val="lt1"/>
                </a:solidFill>
                <a:latin typeface="Rokkitt"/>
                <a:ea typeface="Rokkitt"/>
                <a:cs typeface="Rokkitt"/>
                <a:sym typeface="Rokkitt"/>
              </a:rPr>
              <a:t>Do NOT say “like dissolves like.”  You’ll, like... get no points. </a:t>
            </a:r>
          </a:p>
          <a:p>
            <a:pPr marL="0" marR="0" lvl="0" indent="0" algn="ctr" rtl="0">
              <a:spcBef>
                <a:spcPts val="0"/>
              </a:spcBef>
              <a:buSzPct val="25000"/>
              <a:buNone/>
            </a:pPr>
            <a:r>
              <a:rPr lang="en-US" sz="1700">
                <a:solidFill>
                  <a:schemeClr val="lt1"/>
                </a:solidFill>
                <a:latin typeface="Rokkitt"/>
                <a:ea typeface="Rokkitt"/>
                <a:cs typeface="Rokkitt"/>
                <a:sym typeface="Rokkitt"/>
              </a:rPr>
              <a:t>DO refer to LDF’s, hydrogen bonding and dipole-dipole interactions</a:t>
            </a:r>
          </a:p>
        </p:txBody>
      </p:sp>
      <p:sp>
        <p:nvSpPr>
          <p:cNvPr id="715" name="Shape 71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716" name="Shape 716"/>
          <p:cNvSpPr txBox="1"/>
          <p:nvPr/>
        </p:nvSpPr>
        <p:spPr>
          <a:xfrm>
            <a:off x="0" y="6132073"/>
            <a:ext cx="9476903"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2.15: 	Explain observations of the solubility of ionic solids/molecules in water and other solvents on the basis of particle views that include IMF’s and entropic effects.																</a:t>
            </a:r>
          </a:p>
        </p:txBody>
      </p:sp>
      <p:sp>
        <p:nvSpPr>
          <p:cNvPr id="717" name="Shape 71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718" name="Shape 718" descr="Screen Shot 2016-04-06 at 8.44.37 PM.png"/>
          <p:cNvPicPr preferRelativeResize="0"/>
          <p:nvPr/>
        </p:nvPicPr>
        <p:blipFill rotWithShape="1">
          <a:blip r:embed="rId5">
            <a:alphaModFix/>
          </a:blip>
          <a:srcRect l="9300" t="17762" r="6971" b="7310"/>
          <a:stretch/>
        </p:blipFill>
        <p:spPr>
          <a:xfrm>
            <a:off x="112065" y="1049237"/>
            <a:ext cx="7117551" cy="4740997"/>
          </a:xfrm>
          <a:prstGeom prst="rect">
            <a:avLst/>
          </a:prstGeom>
          <a:noFill/>
          <a:ln w="28575" cap="flat" cmpd="sng">
            <a:solidFill>
              <a:srgbClr val="4C4C32"/>
            </a:solidFill>
            <a:prstDash val="solid"/>
            <a:round/>
            <a:headEnd type="none" w="med" len="med"/>
            <a:tailEnd type="none" w="med" len="med"/>
          </a:ln>
        </p:spPr>
      </p:pic>
      <p:sp>
        <p:nvSpPr>
          <p:cNvPr id="719" name="Shape 719"/>
          <p:cNvSpPr txBox="1">
            <a:spLocks noGrp="1"/>
          </p:cNvSpPr>
          <p:nvPr>
            <p:ph type="title"/>
          </p:nvPr>
        </p:nvSpPr>
        <p:spPr>
          <a:xfrm>
            <a:off x="498474" y="484093"/>
            <a:ext cx="7556312" cy="77356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Entropy in Solutions</a:t>
            </a:r>
          </a:p>
        </p:txBody>
      </p:sp>
      <p:sp>
        <p:nvSpPr>
          <p:cNvPr id="720" name="Shape 720"/>
          <p:cNvSpPr/>
          <p:nvPr/>
        </p:nvSpPr>
        <p:spPr>
          <a:xfrm>
            <a:off x="139675" y="3553255"/>
            <a:ext cx="1239099" cy="1064489"/>
          </a:xfrm>
          <a:prstGeom prst="snip1Rect">
            <a:avLst>
              <a:gd name="adj"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l" rtl="0">
              <a:spcBef>
                <a:spcPts val="0"/>
              </a:spcBef>
              <a:buSzPct val="25000"/>
              <a:buNone/>
            </a:pPr>
            <a:r>
              <a:rPr lang="en-US" sz="1400">
                <a:solidFill>
                  <a:schemeClr val="lt1"/>
                </a:solidFill>
                <a:latin typeface="Rokkitt"/>
                <a:ea typeface="Rokkitt"/>
                <a:cs typeface="Rokkitt"/>
                <a:sym typeface="Rokkitt"/>
              </a:rPr>
              <a:t>  Generally speaking. There are exceptions</a:t>
            </a:r>
          </a:p>
        </p:txBody>
      </p:sp>
      <p:sp>
        <p:nvSpPr>
          <p:cNvPr id="721" name="Shape 721"/>
          <p:cNvSpPr/>
          <p:nvPr/>
        </p:nvSpPr>
        <p:spPr>
          <a:xfrm>
            <a:off x="3286260" y="2199757"/>
            <a:ext cx="121604" cy="10808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722" name="Shape 722"/>
          <p:cNvSpPr/>
          <p:nvPr/>
        </p:nvSpPr>
        <p:spPr>
          <a:xfrm>
            <a:off x="193503" y="3746539"/>
            <a:ext cx="121604" cy="10808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Shape 727" descr="Screen Shot 2016-04-04 at 6.52.24 PM.png"/>
          <p:cNvPicPr preferRelativeResize="0"/>
          <p:nvPr/>
        </p:nvPicPr>
        <p:blipFill rotWithShape="1">
          <a:blip r:embed="rId3">
            <a:alphaModFix/>
          </a:blip>
          <a:srcRect/>
          <a:stretch/>
        </p:blipFill>
        <p:spPr>
          <a:xfrm>
            <a:off x="26633" y="1461433"/>
            <a:ext cx="7899400" cy="4368799"/>
          </a:xfrm>
          <a:prstGeom prst="rect">
            <a:avLst/>
          </a:prstGeom>
          <a:noFill/>
          <a:ln w="38100" cap="flat" cmpd="sng">
            <a:solidFill>
              <a:schemeClr val="accent1"/>
            </a:solidFill>
            <a:prstDash val="solid"/>
            <a:round/>
            <a:headEnd type="none" w="med" len="med"/>
            <a:tailEnd type="none" w="med" len="med"/>
          </a:ln>
        </p:spPr>
      </p:pic>
      <p:sp>
        <p:nvSpPr>
          <p:cNvPr id="728" name="Shape 72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Physical Properties and IMF’s </a:t>
            </a:r>
          </a:p>
        </p:txBody>
      </p:sp>
      <p:sp>
        <p:nvSpPr>
          <p:cNvPr id="729" name="Shape 72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730" name="Shape 730"/>
          <p:cNvSpPr txBox="1"/>
          <p:nvPr/>
        </p:nvSpPr>
        <p:spPr>
          <a:xfrm>
            <a:off x="0" y="6269933"/>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2.16: 	Explain the properties (phase, vapor pressure, viscosity, etc.) of small and large molecular compounds in terms of the strengths and types of IMF’s.																</a:t>
            </a:r>
          </a:p>
        </p:txBody>
      </p:sp>
      <p:sp>
        <p:nvSpPr>
          <p:cNvPr id="731" name="Shape 731"/>
          <p:cNvSpPr txBox="1"/>
          <p:nvPr/>
        </p:nvSpPr>
        <p:spPr>
          <a:xfrm>
            <a:off x="8132878" y="182918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732" name="Shape 732"/>
          <p:cNvSpPr/>
          <p:nvPr/>
        </p:nvSpPr>
        <p:spPr>
          <a:xfrm>
            <a:off x="81814" y="4152064"/>
            <a:ext cx="8088270"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pic>
        <p:nvPicPr>
          <p:cNvPr id="733" name="Shape 733" descr="ccl4.jpg"/>
          <p:cNvPicPr preferRelativeResize="0"/>
          <p:nvPr/>
        </p:nvPicPr>
        <p:blipFill rotWithShape="1">
          <a:blip r:embed="rId6">
            <a:alphaModFix/>
          </a:blip>
          <a:srcRect/>
          <a:stretch/>
        </p:blipFill>
        <p:spPr>
          <a:xfrm>
            <a:off x="2156663" y="1430538"/>
            <a:ext cx="4535276" cy="3842387"/>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34" name="Shape 734"/>
          <p:cNvSpPr/>
          <p:nvPr/>
        </p:nvSpPr>
        <p:spPr>
          <a:xfrm>
            <a:off x="498474" y="3351732"/>
            <a:ext cx="721763" cy="369332"/>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735" name="Shape 735"/>
          <p:cNvSpPr/>
          <p:nvPr/>
        </p:nvSpPr>
        <p:spPr>
          <a:xfrm>
            <a:off x="744377" y="2639846"/>
            <a:ext cx="967424" cy="199234"/>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736" name="Shape 736"/>
          <p:cNvSpPr txBox="1"/>
          <p:nvPr/>
        </p:nvSpPr>
        <p:spPr>
          <a:xfrm>
            <a:off x="675352" y="2557009"/>
            <a:ext cx="834243" cy="3308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500">
                <a:solidFill>
                  <a:schemeClr val="dk1"/>
                </a:solidFill>
                <a:latin typeface="Times New Roman"/>
                <a:ea typeface="Times New Roman"/>
                <a:cs typeface="Times New Roman"/>
                <a:sym typeface="Times New Roman"/>
              </a:rPr>
              <a:t>Hg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32"/>
                                        </p:tgtEl>
                                      </p:cBhvr>
                                    </p:animEffect>
                                    <p:set>
                                      <p:cBhvr>
                                        <p:cTn id="7" dur="1" fill="hold">
                                          <p:stCondLst>
                                            <p:cond delay="2000"/>
                                          </p:stCondLst>
                                        </p:cTn>
                                        <p:tgtEl>
                                          <p:spTgt spid="7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Bonding and Electronegativity</a:t>
            </a:r>
          </a:p>
        </p:txBody>
      </p:sp>
      <p:sp>
        <p:nvSpPr>
          <p:cNvPr id="742" name="Shape 74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743" name="Shape 743"/>
          <p:cNvSpPr txBox="1"/>
          <p:nvPr/>
        </p:nvSpPr>
        <p:spPr>
          <a:xfrm>
            <a:off x="54754" y="6230155"/>
            <a:ext cx="9144000"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2.17: 	The student can predict the type of bonding present between two atoms in a binary compound based on position in the periodic table and the electronegativity of the elements.</a:t>
            </a:r>
          </a:p>
        </p:txBody>
      </p:sp>
      <p:sp>
        <p:nvSpPr>
          <p:cNvPr id="744" name="Shape 74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invalidUrl="http://butane.chem.uiuc.edu/cyerkes/chem102ae_fa08/homepage/Chem102AEFa07/Lecture_Notes_102/copy of Lecture 12 .htm"/>
              </a:rPr>
              <a:t>Source</a:t>
            </a:r>
          </a:p>
        </p:txBody>
      </p:sp>
      <p:sp>
        <p:nvSpPr>
          <p:cNvPr id="745" name="Shape 74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746" name="Shape 746" descr="http://butane.chem.uiuc.edu/cyerkes/chem102ae_fa08/homepage/Chem102AEFa07/Lecture_Notes_102/Lecture%2012%20_files/image24.gif"/>
          <p:cNvPicPr preferRelativeResize="0"/>
          <p:nvPr/>
        </p:nvPicPr>
        <p:blipFill rotWithShape="1">
          <a:blip r:embed="rId5">
            <a:alphaModFix/>
          </a:blip>
          <a:srcRect/>
          <a:stretch/>
        </p:blipFill>
        <p:spPr>
          <a:xfrm>
            <a:off x="218151" y="2402440"/>
            <a:ext cx="8116956" cy="3153125"/>
          </a:xfrm>
          <a:prstGeom prst="rect">
            <a:avLst/>
          </a:prstGeom>
          <a:noFill/>
          <a:ln>
            <a:noFill/>
          </a:ln>
        </p:spPr>
      </p:pic>
      <p:sp>
        <p:nvSpPr>
          <p:cNvPr id="747" name="Shape 747"/>
          <p:cNvSpPr txBox="1"/>
          <p:nvPr/>
        </p:nvSpPr>
        <p:spPr>
          <a:xfrm>
            <a:off x="963570" y="1100308"/>
            <a:ext cx="7216858"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Differences in electronegativities lead to different types of bonding*:</a:t>
            </a:r>
          </a:p>
          <a:p>
            <a:pPr marL="0" marR="0" lvl="0" indent="0" algn="l" rtl="0">
              <a:spcBef>
                <a:spcPts val="0"/>
              </a:spcBef>
              <a:buSzPct val="25000"/>
              <a:buNone/>
            </a:pPr>
            <a:r>
              <a:rPr lang="en-US" sz="1800">
                <a:solidFill>
                  <a:schemeClr val="dk1"/>
                </a:solidFill>
                <a:latin typeface="Rokkitt"/>
                <a:ea typeface="Rokkitt"/>
                <a:cs typeface="Rokkitt"/>
                <a:sym typeface="Rokkitt"/>
              </a:rPr>
              <a:t>		 0.0 – 0.4: Bond is generally considered nonpolar</a:t>
            </a:r>
          </a:p>
          <a:p>
            <a:pPr marL="0" marR="0" lvl="0" indent="0" algn="l" rtl="0">
              <a:spcBef>
                <a:spcPts val="0"/>
              </a:spcBef>
              <a:buSzPct val="25000"/>
              <a:buNone/>
            </a:pPr>
            <a:r>
              <a:rPr lang="en-US" sz="1800">
                <a:solidFill>
                  <a:schemeClr val="dk1"/>
                </a:solidFill>
                <a:latin typeface="Rokkitt"/>
                <a:ea typeface="Rokkitt"/>
                <a:cs typeface="Rokkitt"/>
                <a:sym typeface="Rokkitt"/>
              </a:rPr>
              <a:t>		 0.5 – 1.7: Bond is generally considered polar</a:t>
            </a:r>
          </a:p>
          <a:p>
            <a:pPr marL="0" marR="0" lvl="0" indent="0" algn="l" rtl="0">
              <a:spcBef>
                <a:spcPts val="0"/>
              </a:spcBef>
              <a:buSzPct val="25000"/>
              <a:buNone/>
            </a:pPr>
            <a:r>
              <a:rPr lang="en-US" sz="1800">
                <a:solidFill>
                  <a:schemeClr val="dk1"/>
                </a:solidFill>
                <a:latin typeface="Rokkitt"/>
                <a:ea typeface="Rokkitt"/>
                <a:cs typeface="Rokkitt"/>
                <a:sym typeface="Rokkitt"/>
              </a:rPr>
              <a:t>	 		&gt; 1.7: Bond is generally considered ionic</a:t>
            </a:r>
          </a:p>
        </p:txBody>
      </p:sp>
      <p:sp>
        <p:nvSpPr>
          <p:cNvPr id="748" name="Shape 748"/>
          <p:cNvSpPr txBox="1"/>
          <p:nvPr/>
        </p:nvSpPr>
        <p:spPr>
          <a:xfrm>
            <a:off x="755374" y="5555566"/>
            <a:ext cx="757973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a:solidFill>
                  <a:schemeClr val="dk1"/>
                </a:solidFill>
                <a:latin typeface="Rokkitt"/>
                <a:ea typeface="Rokkitt"/>
                <a:cs typeface="Rokkitt"/>
                <a:sym typeface="Rokkitt"/>
              </a:rPr>
              <a:t>Electronegativities are assigned values and are relative to fluorine. Electronegativity is a function of shielding / effective nuclear charge. </a:t>
            </a:r>
          </a:p>
          <a:p>
            <a:pPr marL="0" marR="0" lvl="0" indent="0" algn="l" rtl="0">
              <a:spcBef>
                <a:spcPts val="0"/>
              </a:spcBef>
              <a:buSzPct val="25000"/>
              <a:buNone/>
            </a:pPr>
            <a:r>
              <a:rPr lang="en-US" sz="900">
                <a:solidFill>
                  <a:schemeClr val="dk1"/>
                </a:solidFill>
                <a:latin typeface="Rokkitt"/>
                <a:ea typeface="Rokkitt"/>
                <a:cs typeface="Rokkitt"/>
                <a:sym typeface="Rokkitt"/>
              </a:rPr>
              <a:t>*Values presented are one possibility – other scales exist.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Ranking Bond Polarity</a:t>
            </a:r>
          </a:p>
        </p:txBody>
      </p:sp>
      <p:sp>
        <p:nvSpPr>
          <p:cNvPr id="754" name="Shape 75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755" name="Shape 755"/>
          <p:cNvSpPr txBox="1"/>
          <p:nvPr/>
        </p:nvSpPr>
        <p:spPr>
          <a:xfrm>
            <a:off x="0" y="6107044"/>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2.18: The student is able to rank and justify the on the ranking of bond polarity on the basis of the locations of the bonded atoms in the periodic table.</a:t>
            </a:r>
          </a:p>
        </p:txBody>
      </p:sp>
      <p:sp>
        <p:nvSpPr>
          <p:cNvPr id="756" name="Shape 75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757" name="Shape 75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758" name="Shape 758" descr="solution"/>
          <p:cNvPicPr preferRelativeResize="0"/>
          <p:nvPr/>
        </p:nvPicPr>
        <p:blipFill rotWithShape="1">
          <a:blip r:embed="rId5">
            <a:alphaModFix/>
          </a:blip>
          <a:srcRect/>
          <a:stretch/>
        </p:blipFill>
        <p:spPr>
          <a:xfrm>
            <a:off x="696749" y="1313123"/>
            <a:ext cx="6828321" cy="422813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59" name="Shape 759"/>
          <p:cNvSpPr/>
          <p:nvPr/>
        </p:nvSpPr>
        <p:spPr>
          <a:xfrm>
            <a:off x="671091" y="4174435"/>
            <a:ext cx="6828321" cy="1366821"/>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59"/>
                                        </p:tgtEl>
                                      </p:cBhvr>
                                    </p:animEffect>
                                    <p:set>
                                      <p:cBhvr>
                                        <p:cTn id="7" dur="1" fill="hold">
                                          <p:stCondLst>
                                            <p:cond delay="2000"/>
                                          </p:stCondLst>
                                        </p:cTn>
                                        <p:tgtEl>
                                          <p:spTgt spid="7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Ionic Substances and their Properties</a:t>
            </a:r>
          </a:p>
        </p:txBody>
      </p:sp>
      <p:sp>
        <p:nvSpPr>
          <p:cNvPr id="765" name="Shape 765"/>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766" name="Shape 766"/>
          <p:cNvSpPr txBox="1"/>
          <p:nvPr/>
        </p:nvSpPr>
        <p:spPr>
          <a:xfrm>
            <a:off x="0" y="5673830"/>
            <a:ext cx="9144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767" name="Shape 76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768" name="Shape 76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769" name="Shape 769" descr="Picture"/>
          <p:cNvPicPr preferRelativeResize="0"/>
          <p:nvPr/>
        </p:nvPicPr>
        <p:blipFill rotWithShape="1">
          <a:blip r:embed="rId5">
            <a:alphaModFix/>
          </a:blip>
          <a:srcRect/>
          <a:stretch/>
        </p:blipFill>
        <p:spPr>
          <a:xfrm>
            <a:off x="3138519" y="2362627"/>
            <a:ext cx="5229032" cy="2948285"/>
          </a:xfrm>
          <a:prstGeom prst="rect">
            <a:avLst/>
          </a:prstGeom>
          <a:noFill/>
          <a:ln w="28575" cap="flat" cmpd="sng">
            <a:solidFill>
              <a:schemeClr val="dk1"/>
            </a:solidFill>
            <a:prstDash val="solid"/>
            <a:round/>
            <a:headEnd type="none" w="med" len="med"/>
            <a:tailEnd type="none" w="med" len="med"/>
          </a:ln>
        </p:spPr>
      </p:pic>
      <p:pic>
        <p:nvPicPr>
          <p:cNvPr id="770" name="Shape 770" descr="Picture"/>
          <p:cNvPicPr preferRelativeResize="0"/>
          <p:nvPr/>
        </p:nvPicPr>
        <p:blipFill rotWithShape="1">
          <a:blip r:embed="rId6">
            <a:alphaModFix/>
          </a:blip>
          <a:srcRect/>
          <a:stretch/>
        </p:blipFill>
        <p:spPr>
          <a:xfrm>
            <a:off x="498474" y="1381333"/>
            <a:ext cx="2381249" cy="2409826"/>
          </a:xfrm>
          <a:prstGeom prst="rect">
            <a:avLst/>
          </a:prstGeom>
          <a:noFill/>
          <a:ln>
            <a:noFill/>
          </a:ln>
        </p:spPr>
      </p:pic>
      <p:sp>
        <p:nvSpPr>
          <p:cNvPr id="771" name="Shape 771"/>
          <p:cNvSpPr txBox="1"/>
          <p:nvPr/>
        </p:nvSpPr>
        <p:spPr>
          <a:xfrm>
            <a:off x="3138519" y="887895"/>
            <a:ext cx="4797077"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Ionic compounds are brittle. As the crystal structure is struck, the ions become displaced. The displaced ions will repel like charges and fracture.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a:spLocks noGrp="1"/>
          </p:cNvSpPr>
          <p:nvPr>
            <p:ph type="title"/>
          </p:nvPr>
        </p:nvSpPr>
        <p:spPr>
          <a:xfrm>
            <a:off x="215719" y="15669"/>
            <a:ext cx="7954268"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Metallic Properties – Sea of Electrons</a:t>
            </a:r>
          </a:p>
        </p:txBody>
      </p:sp>
      <p:sp>
        <p:nvSpPr>
          <p:cNvPr id="777" name="Shape 77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778" name="Shape 778"/>
          <p:cNvSpPr txBox="1"/>
          <p:nvPr/>
        </p:nvSpPr>
        <p:spPr>
          <a:xfrm>
            <a:off x="-1" y="5970498"/>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2.20: The student is able to explain how a bonding model involving delocalized electrons is consistent with macroscopic properties of metals (e.g., conductivity, malleability, ductility, and low volatility) and the shell model of the atom.</a:t>
            </a:r>
          </a:p>
        </p:txBody>
      </p:sp>
      <p:sp>
        <p:nvSpPr>
          <p:cNvPr id="779" name="Shape 77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780" name="Shape 780" descr="http://study.com/cimages/multimages/16/properties.png"/>
          <p:cNvPicPr preferRelativeResize="0"/>
          <p:nvPr/>
        </p:nvPicPr>
        <p:blipFill rotWithShape="1">
          <a:blip r:embed="rId5">
            <a:alphaModFix/>
          </a:blip>
          <a:srcRect/>
          <a:stretch/>
        </p:blipFill>
        <p:spPr>
          <a:xfrm>
            <a:off x="249743" y="615810"/>
            <a:ext cx="5154165" cy="2680166"/>
          </a:xfrm>
          <a:prstGeom prst="rect">
            <a:avLst/>
          </a:prstGeom>
          <a:noFill/>
          <a:ln>
            <a:noFill/>
          </a:ln>
        </p:spPr>
      </p:pic>
      <p:sp>
        <p:nvSpPr>
          <p:cNvPr id="781" name="Shape 781"/>
          <p:cNvSpPr txBox="1"/>
          <p:nvPr/>
        </p:nvSpPr>
        <p:spPr>
          <a:xfrm>
            <a:off x="203268" y="3126544"/>
            <a:ext cx="4346557" cy="286232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500">
                <a:solidFill>
                  <a:schemeClr val="dk1"/>
                </a:solidFill>
                <a:latin typeface="Rokkitt"/>
                <a:ea typeface="Rokkitt"/>
                <a:cs typeface="Rokkitt"/>
                <a:sym typeface="Rokkitt"/>
              </a:rPr>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kernals, and the water represents the valence electrons shared by all of the atoms.”</a:t>
            </a:r>
          </a:p>
        </p:txBody>
      </p:sp>
      <p:pic>
        <p:nvPicPr>
          <p:cNvPr id="782" name="Shape 782"/>
          <p:cNvPicPr preferRelativeResize="0"/>
          <p:nvPr/>
        </p:nvPicPr>
        <p:blipFill rotWithShape="1">
          <a:blip r:embed="rId6">
            <a:alphaModFix/>
          </a:blip>
          <a:srcRect/>
          <a:stretch/>
        </p:blipFill>
        <p:spPr>
          <a:xfrm>
            <a:off x="5403908" y="1131775"/>
            <a:ext cx="2543174" cy="42576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Lewis Diagrams / VSEPR</a:t>
            </a:r>
          </a:p>
        </p:txBody>
      </p:sp>
      <p:sp>
        <p:nvSpPr>
          <p:cNvPr id="788" name="Shape 78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789" name="Shape 789"/>
          <p:cNvSpPr txBox="1"/>
          <p:nvPr/>
        </p:nvSpPr>
        <p:spPr>
          <a:xfrm>
            <a:off x="0" y="6211669"/>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2.21: The student is able to use Lewis diagrams and VSEPR to predict the geometry of molecules, identify hybridization, and make predictions about polarity.</a:t>
            </a:r>
          </a:p>
        </p:txBody>
      </p:sp>
      <p:sp>
        <p:nvSpPr>
          <p:cNvPr id="790" name="Shape 79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791" name="Shape 791" descr="solution"/>
          <p:cNvPicPr preferRelativeResize="0"/>
          <p:nvPr/>
        </p:nvPicPr>
        <p:blipFill rotWithShape="1">
          <a:blip r:embed="rId5">
            <a:alphaModFix/>
          </a:blip>
          <a:srcRect/>
          <a:stretch/>
        </p:blipFill>
        <p:spPr>
          <a:xfrm>
            <a:off x="70726" y="822762"/>
            <a:ext cx="6531558" cy="366665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92" name="Shape 792"/>
          <p:cNvSpPr/>
          <p:nvPr/>
        </p:nvSpPr>
        <p:spPr>
          <a:xfrm>
            <a:off x="70726" y="3268189"/>
            <a:ext cx="6543770" cy="1117706"/>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793" name="Shape 793" descr="solution"/>
          <p:cNvPicPr preferRelativeResize="0"/>
          <p:nvPr/>
        </p:nvPicPr>
        <p:blipFill rotWithShape="1">
          <a:blip r:embed="rId6">
            <a:alphaModFix/>
          </a:blip>
          <a:srcRect/>
          <a:stretch/>
        </p:blipFill>
        <p:spPr>
          <a:xfrm>
            <a:off x="1235591" y="1584058"/>
            <a:ext cx="6383410" cy="389073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94" name="Shape 794"/>
          <p:cNvSpPr/>
          <p:nvPr/>
        </p:nvSpPr>
        <p:spPr>
          <a:xfrm>
            <a:off x="1235591" y="4226919"/>
            <a:ext cx="6543770" cy="1117706"/>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795" name="Shape 795" descr="solution"/>
          <p:cNvPicPr preferRelativeResize="0"/>
          <p:nvPr/>
        </p:nvPicPr>
        <p:blipFill rotWithShape="1">
          <a:blip r:embed="rId7">
            <a:alphaModFix/>
          </a:blip>
          <a:srcRect/>
          <a:stretch/>
        </p:blipFill>
        <p:spPr>
          <a:xfrm>
            <a:off x="2264521" y="2216738"/>
            <a:ext cx="6679704" cy="396437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96" name="Shape 796"/>
          <p:cNvSpPr/>
          <p:nvPr/>
        </p:nvSpPr>
        <p:spPr>
          <a:xfrm>
            <a:off x="2264521" y="5044160"/>
            <a:ext cx="6543770" cy="1117706"/>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Shape 801"/>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000" b="0" i="0" u="none" strike="noStrike" cap="none">
                <a:solidFill>
                  <a:schemeClr val="accent1"/>
                </a:solidFill>
                <a:latin typeface="Rokkitt"/>
                <a:ea typeface="Rokkitt"/>
                <a:cs typeface="Rokkitt"/>
                <a:sym typeface="Rokkitt"/>
              </a:rPr>
              <a:t>Ionic or Covalent? Bonding Tests</a:t>
            </a:r>
          </a:p>
        </p:txBody>
      </p:sp>
      <p:sp>
        <p:nvSpPr>
          <p:cNvPr id="802" name="Shape 802"/>
          <p:cNvSpPr txBox="1"/>
          <p:nvPr/>
        </p:nvSpPr>
        <p:spPr>
          <a:xfrm>
            <a:off x="0" y="631437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2.22: The student is able to design or evaluate a plan to collect and/or interpret data needed to deduce the type of bonding in a sample of a solid.</a:t>
            </a:r>
          </a:p>
        </p:txBody>
      </p:sp>
      <p:sp>
        <p:nvSpPr>
          <p:cNvPr id="803" name="Shape 80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Video</a:t>
            </a:r>
          </a:p>
        </p:txBody>
      </p:sp>
      <p:sp>
        <p:nvSpPr>
          <p:cNvPr id="804" name="Shape 804"/>
          <p:cNvSpPr txBox="1"/>
          <p:nvPr/>
        </p:nvSpPr>
        <p:spPr>
          <a:xfrm>
            <a:off x="5625360" y="3468962"/>
            <a:ext cx="2591745" cy="2308323"/>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600">
                <a:solidFill>
                  <a:schemeClr val="lt1"/>
                </a:solidFill>
                <a:latin typeface="Rokkitt"/>
                <a:ea typeface="Rokkitt"/>
                <a:cs typeface="Rokkitt"/>
                <a:sym typeface="Rokkitt"/>
              </a:rPr>
              <a:t>Use properties of compounds to differentiate them from one another. Other tests may be performed to positively identify the compound, but are not necessary to observe types of bonds present.</a:t>
            </a:r>
          </a:p>
        </p:txBody>
      </p:sp>
      <p:sp>
        <p:nvSpPr>
          <p:cNvPr id="805" name="Shape 805"/>
          <p:cNvSpPr txBox="1"/>
          <p:nvPr/>
        </p:nvSpPr>
        <p:spPr>
          <a:xfrm>
            <a:off x="8111996" y="2063513"/>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806" name="Shape 806"/>
          <p:cNvSpPr txBox="1"/>
          <p:nvPr/>
        </p:nvSpPr>
        <p:spPr>
          <a:xfrm>
            <a:off x="6886335" y="-70383"/>
            <a:ext cx="220503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Great Lab Example</a:t>
            </a:r>
          </a:p>
        </p:txBody>
      </p:sp>
      <p:pic>
        <p:nvPicPr>
          <p:cNvPr id="807" name="Shape 807" descr="Screen Shot 2016-04-07 at 9.01.55 PM.png"/>
          <p:cNvPicPr preferRelativeResize="0"/>
          <p:nvPr/>
        </p:nvPicPr>
        <p:blipFill rotWithShape="1">
          <a:blip r:embed="rId6">
            <a:alphaModFix/>
          </a:blip>
          <a:srcRect/>
          <a:stretch/>
        </p:blipFill>
        <p:spPr>
          <a:xfrm>
            <a:off x="0" y="3072978"/>
            <a:ext cx="4794727" cy="3241394"/>
          </a:xfrm>
          <a:prstGeom prst="rect">
            <a:avLst/>
          </a:prstGeom>
          <a:noFill/>
          <a:ln>
            <a:noFill/>
          </a:ln>
        </p:spPr>
      </p:pic>
      <p:sp>
        <p:nvSpPr>
          <p:cNvPr id="808" name="Shape 808"/>
          <p:cNvSpPr/>
          <p:nvPr/>
        </p:nvSpPr>
        <p:spPr>
          <a:xfrm>
            <a:off x="1438417" y="3576396"/>
            <a:ext cx="3058259" cy="1969609"/>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a:t>
            </a:r>
            <a:r>
              <a:rPr lang="en-US" sz="1800" u="sng">
                <a:solidFill>
                  <a:schemeClr val="hlink"/>
                </a:solidFill>
                <a:latin typeface="Rokkitt"/>
                <a:ea typeface="Rokkitt"/>
                <a:cs typeface="Rokkitt"/>
                <a:sym typeface="Rokkitt"/>
                <a:hlinkClick r:id="rId7"/>
              </a:rPr>
              <a:t>here</a:t>
            </a:r>
            <a:r>
              <a:rPr lang="en-US" sz="1800">
                <a:solidFill>
                  <a:schemeClr val="lt1"/>
                </a:solidFill>
                <a:latin typeface="Rokkitt"/>
                <a:ea typeface="Rokkitt"/>
                <a:cs typeface="Rokkitt"/>
                <a:sym typeface="Rokkitt"/>
              </a:rPr>
              <a:t> to do a virtual lab on bonding type (chart pictured below)</a:t>
            </a:r>
          </a:p>
        </p:txBody>
      </p:sp>
      <p:graphicFrame>
        <p:nvGraphicFramePr>
          <p:cNvPr id="809" name="Shape 809"/>
          <p:cNvGraphicFramePr/>
          <p:nvPr/>
        </p:nvGraphicFramePr>
        <p:xfrm>
          <a:off x="1994546" y="694756"/>
          <a:ext cx="3000000" cy="3000000"/>
        </p:xfrm>
        <a:graphic>
          <a:graphicData uri="http://schemas.openxmlformats.org/drawingml/2006/table">
            <a:tbl>
              <a:tblPr firstRow="1" bandRow="1">
                <a:noFill/>
                <a:tableStyleId>{1A6FC3C2-D3A7-49DA-A32B-A970C30729E0}</a:tableStyleId>
              </a:tblPr>
              <a:tblGrid>
                <a:gridCol w="1978475"/>
                <a:gridCol w="1978475"/>
                <a:gridCol w="1978475"/>
              </a:tblGrid>
              <a:tr h="330550">
                <a:tc>
                  <a:txBody>
                    <a:bodyPr/>
                    <a:lstStyle/>
                    <a:p>
                      <a:pPr marL="0" marR="0" lvl="0" indent="0" algn="ctr" rtl="0">
                        <a:spcBef>
                          <a:spcPts val="0"/>
                        </a:spcBef>
                        <a:buSzPct val="25000"/>
                        <a:buNone/>
                      </a:pPr>
                      <a:r>
                        <a:rPr lang="en-US" sz="1000"/>
                        <a:t>Properties</a:t>
                      </a:r>
                    </a:p>
                  </a:txBody>
                  <a:tcPr marL="91450" marR="91450" marT="45725" marB="45725" anchor="ctr"/>
                </a:tc>
                <a:tc>
                  <a:txBody>
                    <a:bodyPr/>
                    <a:lstStyle/>
                    <a:p>
                      <a:pPr marL="0" marR="0" lvl="0" indent="0" algn="ctr" rtl="0">
                        <a:spcBef>
                          <a:spcPts val="0"/>
                        </a:spcBef>
                        <a:buSzPct val="25000"/>
                        <a:buNone/>
                      </a:pPr>
                      <a:r>
                        <a:rPr lang="en-US" sz="1000"/>
                        <a:t>Ionic Compounds</a:t>
                      </a:r>
                    </a:p>
                  </a:txBody>
                  <a:tcPr marL="91450" marR="91450" marT="45725" marB="45725" anchor="ctr"/>
                </a:tc>
                <a:tc>
                  <a:txBody>
                    <a:bodyPr/>
                    <a:lstStyle/>
                    <a:p>
                      <a:pPr marL="0" marR="0" lvl="0" indent="0" algn="ctr" rtl="0">
                        <a:spcBef>
                          <a:spcPts val="0"/>
                        </a:spcBef>
                        <a:buSzPct val="25000"/>
                        <a:buNone/>
                      </a:pPr>
                      <a:r>
                        <a:rPr lang="en-US" sz="1000"/>
                        <a:t>Covalent Compounds</a:t>
                      </a:r>
                    </a:p>
                  </a:txBody>
                  <a:tcPr marL="91450" marR="91450" marT="45725" marB="45725" anchor="ctr"/>
                </a:tc>
              </a:tr>
              <a:tr h="353200">
                <a:tc>
                  <a:txBody>
                    <a:bodyPr/>
                    <a:lstStyle/>
                    <a:p>
                      <a:pPr marL="0" marR="0" lvl="0" indent="0" algn="ctr" rtl="0">
                        <a:spcBef>
                          <a:spcPts val="0"/>
                        </a:spcBef>
                        <a:buSzPct val="25000"/>
                        <a:buNone/>
                      </a:pPr>
                      <a:r>
                        <a:rPr lang="en-US" sz="1000"/>
                        <a:t>Melting/Boiling Points</a:t>
                      </a:r>
                    </a:p>
                  </a:txBody>
                  <a:tcPr marL="91450" marR="91450" marT="45725" marB="45725" anchor="ctr"/>
                </a:tc>
                <a:tc>
                  <a:txBody>
                    <a:bodyPr/>
                    <a:lstStyle/>
                    <a:p>
                      <a:pPr marL="0" marR="0" lvl="0" indent="0" algn="ctr" rtl="0">
                        <a:spcBef>
                          <a:spcPts val="0"/>
                        </a:spcBef>
                        <a:buSzPct val="25000"/>
                        <a:buNone/>
                      </a:pPr>
                      <a:r>
                        <a:rPr lang="en-US" sz="1000"/>
                        <a:t>High</a:t>
                      </a:r>
                    </a:p>
                  </a:txBody>
                  <a:tcPr marL="91450" marR="91450" marT="45725" marB="45725" anchor="ctr"/>
                </a:tc>
                <a:tc>
                  <a:txBody>
                    <a:bodyPr/>
                    <a:lstStyle/>
                    <a:p>
                      <a:pPr marL="0" marR="0" lvl="0" indent="0" algn="ctr" rtl="0">
                        <a:spcBef>
                          <a:spcPts val="0"/>
                        </a:spcBef>
                        <a:buSzPct val="25000"/>
                        <a:buNone/>
                      </a:pPr>
                      <a:r>
                        <a:rPr lang="en-US" sz="1000"/>
                        <a:t>Low except for some giant covalent molecules</a:t>
                      </a:r>
                    </a:p>
                  </a:txBody>
                  <a:tcPr marL="91450" marR="91450" marT="45725" marB="45725" anchor="ctr"/>
                </a:tc>
              </a:tr>
              <a:tr h="489025">
                <a:tc>
                  <a:txBody>
                    <a:bodyPr/>
                    <a:lstStyle/>
                    <a:p>
                      <a:pPr marL="0" marR="0" lvl="0" indent="0" algn="ctr" rtl="0">
                        <a:spcBef>
                          <a:spcPts val="0"/>
                        </a:spcBef>
                        <a:buSzPct val="25000"/>
                        <a:buNone/>
                      </a:pPr>
                      <a:r>
                        <a:rPr lang="en-US" sz="1000"/>
                        <a:t>Electrical Conductivity</a:t>
                      </a:r>
                    </a:p>
                  </a:txBody>
                  <a:tcPr marL="91450" marR="91450" marT="45725" marB="45725" anchor="ctr"/>
                </a:tc>
                <a:tc>
                  <a:txBody>
                    <a:bodyPr/>
                    <a:lstStyle/>
                    <a:p>
                      <a:pPr marL="0" marR="0" lvl="0" indent="0" algn="ctr" rtl="0">
                        <a:spcBef>
                          <a:spcPts val="0"/>
                        </a:spcBef>
                        <a:buSzPct val="25000"/>
                        <a:buNone/>
                      </a:pPr>
                      <a:r>
                        <a:rPr lang="en-US" sz="1000"/>
                        <a:t>Conduct electricity in molten and in aqueous solution</a:t>
                      </a:r>
                    </a:p>
                  </a:txBody>
                  <a:tcPr marL="91450" marR="91450" marT="45725" marB="45725" anchor="ctr"/>
                </a:tc>
                <a:tc>
                  <a:txBody>
                    <a:bodyPr/>
                    <a:lstStyle/>
                    <a:p>
                      <a:pPr marL="0" marR="0" lvl="0" indent="0" algn="ctr" rtl="0">
                        <a:spcBef>
                          <a:spcPts val="0"/>
                        </a:spcBef>
                        <a:buSzPct val="25000"/>
                        <a:buNone/>
                      </a:pPr>
                      <a:r>
                        <a:rPr lang="en-US" sz="1000"/>
                        <a:t>Does not conduct electricity in any state when pure, may conduct in aqueous solution  (i.e., acids)</a:t>
                      </a:r>
                    </a:p>
                  </a:txBody>
                  <a:tcPr marL="91450" marR="91450" marT="45725" marB="45725" anchor="ctr"/>
                </a:tc>
              </a:tr>
              <a:tr h="489025">
                <a:tc>
                  <a:txBody>
                    <a:bodyPr/>
                    <a:lstStyle/>
                    <a:p>
                      <a:pPr marL="0" marR="0" lvl="0" indent="0" algn="ctr" rtl="0">
                        <a:spcBef>
                          <a:spcPts val="0"/>
                        </a:spcBef>
                        <a:buSzPct val="25000"/>
                        <a:buNone/>
                      </a:pPr>
                      <a:r>
                        <a:rPr lang="en-US" sz="1000"/>
                        <a:t>Solubility in water and organic solvents</a:t>
                      </a:r>
                    </a:p>
                  </a:txBody>
                  <a:tcPr marL="91450" marR="91450" marT="45725" marB="45725" anchor="ctr"/>
                </a:tc>
                <a:tc>
                  <a:txBody>
                    <a:bodyPr/>
                    <a:lstStyle/>
                    <a:p>
                      <a:pPr marL="0" marR="0" lvl="0" indent="0" algn="ctr" rtl="0">
                        <a:spcBef>
                          <a:spcPts val="0"/>
                        </a:spcBef>
                        <a:buSzPct val="25000"/>
                        <a:buNone/>
                      </a:pPr>
                      <a:r>
                        <a:rPr lang="en-US" sz="1000"/>
                        <a:t>Soluble in water</a:t>
                      </a:r>
                    </a:p>
                    <a:p>
                      <a:pPr marL="0" marR="0" lvl="0" indent="0" algn="ctr" rtl="0">
                        <a:spcBef>
                          <a:spcPts val="0"/>
                        </a:spcBef>
                        <a:buSzPct val="25000"/>
                        <a:buNone/>
                      </a:pPr>
                      <a:r>
                        <a:rPr lang="en-US" sz="1000"/>
                        <a:t>Insoluble in organic solvent</a:t>
                      </a:r>
                    </a:p>
                  </a:txBody>
                  <a:tcPr marL="91450" marR="91450" marT="45725" marB="45725" anchor="ctr"/>
                </a:tc>
                <a:tc>
                  <a:txBody>
                    <a:bodyPr/>
                    <a:lstStyle/>
                    <a:p>
                      <a:pPr marL="0" marR="0" lvl="0" indent="0" algn="ctr" rtl="0">
                        <a:spcBef>
                          <a:spcPts val="0"/>
                        </a:spcBef>
                        <a:buSzPct val="25000"/>
                        <a:buNone/>
                      </a:pPr>
                      <a:r>
                        <a:rPr lang="en-US" sz="1000"/>
                        <a:t>Insoluble in water, except for some simple molecule</a:t>
                      </a:r>
                    </a:p>
                    <a:p>
                      <a:pPr marL="0" marR="0" lvl="0" indent="0" algn="ctr" rtl="0">
                        <a:spcBef>
                          <a:spcPts val="0"/>
                        </a:spcBef>
                        <a:buSzPct val="25000"/>
                        <a:buNone/>
                      </a:pPr>
                      <a:r>
                        <a:rPr lang="en-US" sz="1000"/>
                        <a:t>Soluble in organic solvent</a:t>
                      </a:r>
                    </a:p>
                  </a:txBody>
                  <a:tcPr marL="91450" marR="91450" marT="45725" marB="45725" anchor="ctr"/>
                </a:tc>
              </a:tr>
              <a:tr h="330550">
                <a:tc>
                  <a:txBody>
                    <a:bodyPr/>
                    <a:lstStyle/>
                    <a:p>
                      <a:pPr marL="0" marR="0" lvl="0" indent="0" algn="ctr" rtl="0">
                        <a:spcBef>
                          <a:spcPts val="0"/>
                        </a:spcBef>
                        <a:buSzPct val="25000"/>
                        <a:buNone/>
                      </a:pPr>
                      <a:r>
                        <a:rPr lang="en-US" sz="1000"/>
                        <a:t>Volatility</a:t>
                      </a:r>
                    </a:p>
                  </a:txBody>
                  <a:tcPr marL="91450" marR="91450" marT="45725" marB="45725" anchor="ctr"/>
                </a:tc>
                <a:tc>
                  <a:txBody>
                    <a:bodyPr/>
                    <a:lstStyle/>
                    <a:p>
                      <a:pPr marL="0" marR="0" lvl="0" indent="0" algn="ctr" rtl="0">
                        <a:spcBef>
                          <a:spcPts val="0"/>
                        </a:spcBef>
                        <a:buSzPct val="25000"/>
                        <a:buNone/>
                      </a:pPr>
                      <a:r>
                        <a:rPr lang="en-US" sz="1000"/>
                        <a:t>Not volatile</a:t>
                      </a:r>
                    </a:p>
                  </a:txBody>
                  <a:tcPr marL="91450" marR="91450" marT="45725" marB="45725" anchor="ctr"/>
                </a:tc>
                <a:tc>
                  <a:txBody>
                    <a:bodyPr/>
                    <a:lstStyle/>
                    <a:p>
                      <a:pPr marL="0" marR="0" lvl="0" indent="0" algn="ctr" rtl="0">
                        <a:spcBef>
                          <a:spcPts val="0"/>
                        </a:spcBef>
                        <a:buSzPct val="25000"/>
                        <a:buNone/>
                      </a:pPr>
                      <a:r>
                        <a:rPr lang="en-US" sz="1000"/>
                        <a:t>Highly volatile</a:t>
                      </a:r>
                    </a:p>
                  </a:txBody>
                  <a:tcPr marL="91450" marR="91450" marT="45725" marB="45725" anchor="ctr"/>
                </a:tc>
              </a:tr>
            </a:tbl>
          </a:graphicData>
        </a:graphic>
      </p:graphicFrame>
      <p:sp>
        <p:nvSpPr>
          <p:cNvPr id="810" name="Shape 810"/>
          <p:cNvSpPr txBox="1"/>
          <p:nvPr/>
        </p:nvSpPr>
        <p:spPr>
          <a:xfrm>
            <a:off x="173551" y="935250"/>
            <a:ext cx="1638997" cy="1815881"/>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400">
                <a:solidFill>
                  <a:schemeClr val="lt1"/>
                </a:solidFill>
                <a:latin typeface="Rokkitt"/>
                <a:ea typeface="Rokkitt"/>
                <a:cs typeface="Rokkitt"/>
                <a:sym typeface="Rokkitt"/>
              </a:rPr>
              <a:t>As the type of particles and forced of attraction in ionic and covalent compounds differ, their properties also differ!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Crystal Structure of Ionic Compounds</a:t>
            </a:r>
          </a:p>
        </p:txBody>
      </p:sp>
      <p:sp>
        <p:nvSpPr>
          <p:cNvPr id="816" name="Shape 81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817" name="Shape 817"/>
          <p:cNvSpPr txBox="1"/>
          <p:nvPr/>
        </p:nvSpPr>
        <p:spPr>
          <a:xfrm>
            <a:off x="119269" y="5531521"/>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2.23: The student can create a representation of an ionic solid that shows essential characteristics of the structure and interactions present in the substance.</a:t>
            </a:r>
          </a:p>
        </p:txBody>
      </p:sp>
      <p:sp>
        <p:nvSpPr>
          <p:cNvPr id="818" name="Shape 81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819" name="Shape 819"/>
          <p:cNvSpPr txBox="1"/>
          <p:nvPr/>
        </p:nvSpPr>
        <p:spPr>
          <a:xfrm>
            <a:off x="8150018" y="1851766"/>
            <a:ext cx="8747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820" name="Shape 820" descr="http://2012books.lardbucket.org/books/principles-of-general-chemistry-v1.0/section_06/ef1d43ca213e8e62a2b6f08fb431307c.jpg"/>
          <p:cNvPicPr preferRelativeResize="0"/>
          <p:nvPr/>
        </p:nvPicPr>
        <p:blipFill rotWithShape="1">
          <a:blip r:embed="rId5">
            <a:alphaModFix/>
          </a:blip>
          <a:srcRect/>
          <a:stretch/>
        </p:blipFill>
        <p:spPr>
          <a:xfrm>
            <a:off x="292145" y="1313123"/>
            <a:ext cx="7882337" cy="4156660"/>
          </a:xfrm>
          <a:prstGeom prst="rect">
            <a:avLst/>
          </a:prstGeom>
          <a:noFill/>
          <a:ln>
            <a:noFill/>
          </a:ln>
        </p:spPr>
      </p:pic>
      <p:pic>
        <p:nvPicPr>
          <p:cNvPr id="821" name="Shape 821" descr="http://chemwiki.ucdavis.edu/@api/deki/files/8649/=151ionic.GIF?revision=1&amp;size=bestfit&amp;width=256&amp;height=288"/>
          <p:cNvPicPr preferRelativeResize="0"/>
          <p:nvPr/>
        </p:nvPicPr>
        <p:blipFill rotWithShape="1">
          <a:blip r:embed="rId6">
            <a:alphaModFix/>
          </a:blip>
          <a:srcRect/>
          <a:stretch/>
        </p:blipFill>
        <p:spPr>
          <a:xfrm>
            <a:off x="4412771" y="1259882"/>
            <a:ext cx="3737248" cy="4209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Ratio of Masses in a Pure Sample</a:t>
            </a:r>
          </a:p>
        </p:txBody>
      </p:sp>
      <p:sp>
        <p:nvSpPr>
          <p:cNvPr id="240" name="Shape 240"/>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41" name="Shape 241"/>
          <p:cNvSpPr txBox="1">
            <a:spLocks noGrp="1"/>
          </p:cNvSpPr>
          <p:nvPr>
            <p:ph type="body" idx="2"/>
          </p:nvPr>
        </p:nvSpPr>
        <p:spPr>
          <a:xfrm>
            <a:off x="4534682" y="657802"/>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All elements and molecules are made up of atoms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Substances with the same atomic makeup will have same average masses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ratio of masses of the same substance is independent of size of the substance</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Molecules with the same atomic makeup (ex: 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O) will have the same ratio of average atomic masses</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O</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 ratio would be different than H</a:t>
            </a:r>
            <a:r>
              <a:rPr lang="en-US" sz="1800" b="0" i="0" u="none" strike="noStrike" cap="none" baseline="-25000">
                <a:solidFill>
                  <a:srgbClr val="595959"/>
                </a:solidFill>
                <a:latin typeface="Rokkitt"/>
                <a:ea typeface="Rokkitt"/>
                <a:cs typeface="Rokkitt"/>
                <a:sym typeface="Rokkitt"/>
              </a:rPr>
              <a:t>2</a:t>
            </a:r>
            <a:r>
              <a:rPr lang="en-US" sz="1800" b="0" i="0" u="none" strike="noStrike" cap="none">
                <a:solidFill>
                  <a:srgbClr val="595959"/>
                </a:solidFill>
                <a:latin typeface="Rokkitt"/>
                <a:ea typeface="Rokkitt"/>
                <a:cs typeface="Rokkitt"/>
                <a:sym typeface="Rokkitt"/>
              </a:rPr>
              <a:t>O due to the different chemical makeup</a:t>
            </a: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42" name="Shape 242"/>
          <p:cNvSpPr txBox="1"/>
          <p:nvPr/>
        </p:nvSpPr>
        <p:spPr>
          <a:xfrm>
            <a:off x="70525" y="6008076"/>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1.1: Justify the observation that the ratio of the masses of the constituent elements in any pure sample of that compound is always identical on the basis of the atomic molecular theory.		</a:t>
            </a:r>
          </a:p>
        </p:txBody>
      </p:sp>
      <p:sp>
        <p:nvSpPr>
          <p:cNvPr id="243" name="Shape 243"/>
          <p:cNvSpPr txBox="1"/>
          <p:nvPr/>
        </p:nvSpPr>
        <p:spPr>
          <a:xfrm>
            <a:off x="8078171" y="-62015"/>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3"/>
              </a:rPr>
              <a:t>Source</a:t>
            </a:r>
          </a:p>
        </p:txBody>
      </p:sp>
      <p:sp>
        <p:nvSpPr>
          <p:cNvPr id="244" name="Shape 244"/>
          <p:cNvSpPr txBox="1"/>
          <p:nvPr/>
        </p:nvSpPr>
        <p:spPr>
          <a:xfrm>
            <a:off x="8180524" y="1801313"/>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245" name="Shape 245"/>
          <p:cNvPicPr preferRelativeResize="0"/>
          <p:nvPr/>
        </p:nvPicPr>
        <p:blipFill rotWithShape="1">
          <a:blip r:embed="rId5">
            <a:alphaModFix/>
          </a:blip>
          <a:srcRect/>
          <a:stretch/>
        </p:blipFill>
        <p:spPr>
          <a:xfrm>
            <a:off x="66032" y="1948891"/>
            <a:ext cx="4643938" cy="3092664"/>
          </a:xfrm>
          <a:prstGeom prst="rect">
            <a:avLst/>
          </a:prstGeom>
          <a:noFill/>
          <a:ln>
            <a:noFill/>
          </a:ln>
        </p:spPr>
      </p:pic>
      <p:sp>
        <p:nvSpPr>
          <p:cNvPr id="246" name="Shape 246"/>
          <p:cNvSpPr/>
          <p:nvPr/>
        </p:nvSpPr>
        <p:spPr>
          <a:xfrm>
            <a:off x="1136821" y="1289717"/>
            <a:ext cx="160636" cy="180736"/>
          </a:xfrm>
          <a:prstGeom prst="ellipse">
            <a:avLst/>
          </a:prstGeom>
          <a:solidFill>
            <a:schemeClr val="lt1"/>
          </a:solidFill>
          <a:ln w="12700" cap="flat" cmpd="sng">
            <a:solidFill>
              <a:schemeClr val="lt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47" name="Shape 247"/>
          <p:cNvSpPr/>
          <p:nvPr/>
        </p:nvSpPr>
        <p:spPr>
          <a:xfrm>
            <a:off x="1334462" y="1284896"/>
            <a:ext cx="160636" cy="180736"/>
          </a:xfrm>
          <a:prstGeom prst="ellipse">
            <a:avLst/>
          </a:prstGeom>
          <a:solidFill>
            <a:schemeClr val="lt1"/>
          </a:solidFill>
          <a:ln w="12700" cap="flat" cmpd="sng">
            <a:solidFill>
              <a:schemeClr val="lt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48" name="Shape 248"/>
          <p:cNvSpPr/>
          <p:nvPr/>
        </p:nvSpPr>
        <p:spPr>
          <a:xfrm>
            <a:off x="1151237" y="1048816"/>
            <a:ext cx="292442" cy="326037"/>
          </a:xfrm>
          <a:prstGeom prst="ellipse">
            <a:avLst/>
          </a:prstGeom>
          <a:solidFill>
            <a:srgbClr val="FF0000"/>
          </a:solidFill>
          <a:ln w="12700" cap="flat" cmpd="sng">
            <a:solidFill>
              <a:srgbClr val="FF00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249" name="Shape 249"/>
          <p:cNvSpPr txBox="1"/>
          <p:nvPr/>
        </p:nvSpPr>
        <p:spPr>
          <a:xfrm>
            <a:off x="1684483" y="1008344"/>
            <a:ext cx="61587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H</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O</a:t>
            </a:r>
          </a:p>
        </p:txBody>
      </p:sp>
      <p:cxnSp>
        <p:nvCxnSpPr>
          <p:cNvPr id="250" name="Shape 250"/>
          <p:cNvCxnSpPr>
            <a:stCxn id="248" idx="3"/>
          </p:cNvCxnSpPr>
          <p:nvPr/>
        </p:nvCxnSpPr>
        <p:spPr>
          <a:xfrm flipH="1">
            <a:off x="593164" y="1327106"/>
            <a:ext cx="600900" cy="1848600"/>
          </a:xfrm>
          <a:prstGeom prst="straightConnector1">
            <a:avLst/>
          </a:prstGeom>
          <a:noFill/>
          <a:ln w="25400" cap="flat" cmpd="sng">
            <a:solidFill>
              <a:schemeClr val="dk1"/>
            </a:solidFill>
            <a:prstDash val="solid"/>
            <a:round/>
            <a:headEnd type="none" w="med" len="med"/>
            <a:tailEnd type="triangle" w="lg" len="lg"/>
          </a:ln>
        </p:spPr>
      </p:cxnSp>
      <p:cxnSp>
        <p:nvCxnSpPr>
          <p:cNvPr id="251" name="Shape 251"/>
          <p:cNvCxnSpPr/>
          <p:nvPr/>
        </p:nvCxnSpPr>
        <p:spPr>
          <a:xfrm>
            <a:off x="1373612" y="1281165"/>
            <a:ext cx="143304" cy="1931591"/>
          </a:xfrm>
          <a:prstGeom prst="straightConnector1">
            <a:avLst/>
          </a:prstGeom>
          <a:noFill/>
          <a:ln w="25400" cap="flat" cmpd="sng">
            <a:solidFill>
              <a:schemeClr val="dk1"/>
            </a:solidFill>
            <a:prstDash val="solid"/>
            <a:round/>
            <a:headEnd type="none" w="med" len="med"/>
            <a:tailEnd type="triangle" w="lg" len="lg"/>
          </a:ln>
        </p:spPr>
      </p:cxnSp>
      <p:cxnSp>
        <p:nvCxnSpPr>
          <p:cNvPr id="252" name="Shape 252"/>
          <p:cNvCxnSpPr/>
          <p:nvPr/>
        </p:nvCxnSpPr>
        <p:spPr>
          <a:xfrm>
            <a:off x="1449765" y="1250045"/>
            <a:ext cx="850593" cy="1999782"/>
          </a:xfrm>
          <a:prstGeom prst="straightConnector1">
            <a:avLst/>
          </a:prstGeom>
          <a:noFill/>
          <a:ln w="25400" cap="flat" cmpd="sng">
            <a:solidFill>
              <a:schemeClr val="dk1"/>
            </a:solidFill>
            <a:prstDash val="solid"/>
            <a:round/>
            <a:headEnd type="none" w="med" len="med"/>
            <a:tailEnd type="triangle" w="lg" len="lg"/>
          </a:ln>
        </p:spPr>
      </p:cxnSp>
      <p:cxnSp>
        <p:nvCxnSpPr>
          <p:cNvPr id="253" name="Shape 253"/>
          <p:cNvCxnSpPr/>
          <p:nvPr/>
        </p:nvCxnSpPr>
        <p:spPr>
          <a:xfrm>
            <a:off x="1361630" y="1204226"/>
            <a:ext cx="1801698" cy="2082671"/>
          </a:xfrm>
          <a:prstGeom prst="straightConnector1">
            <a:avLst/>
          </a:prstGeom>
          <a:noFill/>
          <a:ln w="25400" cap="flat" cmpd="sng">
            <a:solidFill>
              <a:schemeClr val="dk1"/>
            </a:solidFill>
            <a:prstDash val="solid"/>
            <a:round/>
            <a:headEnd type="none" w="med" len="med"/>
            <a:tailEnd type="triangle" w="lg" len="lg"/>
          </a:ln>
        </p:spPr>
      </p:cxnSp>
      <p:cxnSp>
        <p:nvCxnSpPr>
          <p:cNvPr id="254" name="Shape 254"/>
          <p:cNvCxnSpPr/>
          <p:nvPr/>
        </p:nvCxnSpPr>
        <p:spPr>
          <a:xfrm>
            <a:off x="1378899" y="1130084"/>
            <a:ext cx="2647543" cy="2119742"/>
          </a:xfrm>
          <a:prstGeom prst="straightConnector1">
            <a:avLst/>
          </a:prstGeom>
          <a:noFill/>
          <a:ln w="25400" cap="flat" cmpd="sng">
            <a:solidFill>
              <a:schemeClr val="dk1"/>
            </a:solidFill>
            <a:prstDash val="solid"/>
            <a:round/>
            <a:headEnd type="none" w="med" len="med"/>
            <a:tailEnd type="triangle" w="lg" len="lg"/>
          </a:ln>
        </p:spPr>
      </p:cxnSp>
      <p:sp>
        <p:nvSpPr>
          <p:cNvPr id="255" name="Shape 255"/>
          <p:cNvSpPr txBox="1"/>
          <p:nvPr/>
        </p:nvSpPr>
        <p:spPr>
          <a:xfrm>
            <a:off x="3145574" y="2956265"/>
            <a:ext cx="1546640" cy="353943"/>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700">
                <a:solidFill>
                  <a:srgbClr val="3F3F3F"/>
                </a:solidFill>
                <a:latin typeface="Rokkitt"/>
                <a:ea typeface="Rokkitt"/>
                <a:cs typeface="Rokkitt"/>
                <a:sym typeface="Rokkitt"/>
              </a:rPr>
              <a:t>108 g/mol</a:t>
            </a:r>
          </a:p>
        </p:txBody>
      </p:sp>
      <p:sp>
        <p:nvSpPr>
          <p:cNvPr id="256" name="Shape 256"/>
          <p:cNvSpPr txBox="1"/>
          <p:nvPr/>
        </p:nvSpPr>
        <p:spPr>
          <a:xfrm>
            <a:off x="1516916" y="1211834"/>
            <a:ext cx="6465821" cy="4524315"/>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A 4.5 gram sample of which of the following would have the greatest mass percent of oxygen?</a:t>
            </a:r>
          </a:p>
          <a:p>
            <a:pPr marL="342900" marR="0" lvl="0" indent="-342900" algn="l" rtl="0">
              <a:spcBef>
                <a:spcPts val="0"/>
              </a:spcBef>
              <a:buClr>
                <a:schemeClr val="lt1"/>
              </a:buClr>
              <a:buSzPct val="100000"/>
              <a:buFont typeface="Rokkitt"/>
              <a:buAutoNum type="alphaUcPeriod"/>
            </a:pPr>
            <a:r>
              <a:rPr lang="en-US" sz="1800">
                <a:solidFill>
                  <a:schemeClr val="lt1"/>
                </a:solidFill>
                <a:latin typeface="Rokkitt"/>
                <a:ea typeface="Rokkitt"/>
                <a:cs typeface="Rokkitt"/>
                <a:sym typeface="Rokkitt"/>
              </a:rPr>
              <a:t>Na</a:t>
            </a:r>
            <a:r>
              <a:rPr lang="en-US" sz="1800" baseline="-25000">
                <a:solidFill>
                  <a:schemeClr val="lt1"/>
                </a:solidFill>
                <a:latin typeface="Rokkitt"/>
                <a:ea typeface="Rokkitt"/>
                <a:cs typeface="Rokkitt"/>
                <a:sym typeface="Rokkitt"/>
              </a:rPr>
              <a:t>2</a:t>
            </a:r>
            <a:r>
              <a:rPr lang="en-US" sz="1800">
                <a:solidFill>
                  <a:schemeClr val="lt1"/>
                </a:solidFill>
                <a:latin typeface="Rokkitt"/>
                <a:ea typeface="Rokkitt"/>
                <a:cs typeface="Rokkitt"/>
                <a:sym typeface="Rokkitt"/>
              </a:rPr>
              <a:t>O (molar mass = 62 g/mol)</a:t>
            </a:r>
          </a:p>
          <a:p>
            <a:pPr marL="342900" marR="0" lvl="0" indent="-342900" algn="l" rtl="0">
              <a:spcBef>
                <a:spcPts val="0"/>
              </a:spcBef>
              <a:buClr>
                <a:schemeClr val="lt1"/>
              </a:buClr>
              <a:buSzPct val="100000"/>
              <a:buFont typeface="Rokkitt"/>
              <a:buAutoNum type="alphaUcPeriod"/>
            </a:pPr>
            <a:r>
              <a:rPr lang="en-US" sz="1800">
                <a:solidFill>
                  <a:schemeClr val="lt1"/>
                </a:solidFill>
                <a:latin typeface="Rokkitt"/>
                <a:ea typeface="Rokkitt"/>
                <a:cs typeface="Rokkitt"/>
                <a:sym typeface="Rokkitt"/>
              </a:rPr>
              <a:t>Li</a:t>
            </a:r>
            <a:r>
              <a:rPr lang="en-US" sz="1800" baseline="-25000">
                <a:solidFill>
                  <a:schemeClr val="lt1"/>
                </a:solidFill>
                <a:latin typeface="Rokkitt"/>
                <a:ea typeface="Rokkitt"/>
                <a:cs typeface="Rokkitt"/>
                <a:sym typeface="Rokkitt"/>
              </a:rPr>
              <a:t>2</a:t>
            </a:r>
            <a:r>
              <a:rPr lang="en-US" sz="1800">
                <a:solidFill>
                  <a:schemeClr val="lt1"/>
                </a:solidFill>
                <a:latin typeface="Rokkitt"/>
                <a:ea typeface="Rokkitt"/>
                <a:cs typeface="Rokkitt"/>
                <a:sym typeface="Rokkitt"/>
              </a:rPr>
              <a:t>O (molar mass = 30 g/mol)</a:t>
            </a:r>
          </a:p>
          <a:p>
            <a:pPr marL="342900" marR="0" lvl="0" indent="-342900" algn="l" rtl="0">
              <a:spcBef>
                <a:spcPts val="0"/>
              </a:spcBef>
              <a:buClr>
                <a:schemeClr val="lt1"/>
              </a:buClr>
              <a:buSzPct val="100000"/>
              <a:buFont typeface="Rokkitt"/>
              <a:buAutoNum type="alphaUcPeriod"/>
            </a:pPr>
            <a:r>
              <a:rPr lang="en-US" sz="1800">
                <a:solidFill>
                  <a:schemeClr val="lt1"/>
                </a:solidFill>
                <a:latin typeface="Rokkitt"/>
                <a:ea typeface="Rokkitt"/>
                <a:cs typeface="Rokkitt"/>
                <a:sym typeface="Rokkitt"/>
              </a:rPr>
              <a:t>MgO (molar mass = 40 g/mol)</a:t>
            </a:r>
          </a:p>
          <a:p>
            <a:pPr marL="342900" marR="0" lvl="0" indent="-342900" algn="l" rtl="0">
              <a:spcBef>
                <a:spcPts val="0"/>
              </a:spcBef>
              <a:buClr>
                <a:schemeClr val="lt1"/>
              </a:buClr>
              <a:buSzPct val="100000"/>
              <a:buFont typeface="Rokkitt"/>
              <a:buAutoNum type="alphaUcPeriod"/>
            </a:pPr>
            <a:r>
              <a:rPr lang="en-US" sz="1800">
                <a:solidFill>
                  <a:schemeClr val="lt1"/>
                </a:solidFill>
                <a:latin typeface="Rokkitt"/>
                <a:ea typeface="Rokkitt"/>
                <a:cs typeface="Rokkitt"/>
                <a:sym typeface="Rokkitt"/>
              </a:rPr>
              <a:t>SrO (molar mass = 104 g/mol)</a:t>
            </a:r>
          </a:p>
          <a:p>
            <a:pPr marL="0" marR="0" lvl="0" indent="0" algn="l" rtl="0">
              <a:spcBef>
                <a:spcPts val="0"/>
              </a:spcBef>
              <a:buNone/>
            </a:pPr>
            <a:endParaRPr sz="1800">
              <a:solidFill>
                <a:schemeClr val="lt1"/>
              </a:solidFill>
              <a:latin typeface="Rokkitt"/>
              <a:ea typeface="Rokkitt"/>
              <a:cs typeface="Rokkitt"/>
              <a:sym typeface="Rokkitt"/>
            </a:endParaRPr>
          </a:p>
          <a:p>
            <a:pPr marL="0" marR="0" lvl="0" indent="0" algn="l" rtl="0">
              <a:spcBef>
                <a:spcPts val="0"/>
              </a:spcBef>
              <a:buNone/>
            </a:pPr>
            <a:endParaRPr sz="1800">
              <a:solidFill>
                <a:schemeClr val="lt1"/>
              </a:solidFill>
              <a:latin typeface="Rokkitt"/>
              <a:ea typeface="Rokkitt"/>
              <a:cs typeface="Rokkitt"/>
              <a:sym typeface="Rokkitt"/>
            </a:endParaRPr>
          </a:p>
          <a:p>
            <a:pPr marL="0" marR="0" lvl="0" indent="0" algn="l" rtl="0">
              <a:spcBef>
                <a:spcPts val="0"/>
              </a:spcBef>
              <a:buSzPct val="25000"/>
              <a:buNone/>
            </a:pPr>
            <a:r>
              <a:rPr lang="en-US" sz="1800">
                <a:solidFill>
                  <a:schemeClr val="lt1"/>
                </a:solidFill>
                <a:latin typeface="Rokkitt"/>
                <a:ea typeface="Rokkitt"/>
                <a:cs typeface="Rokkitt"/>
                <a:sym typeface="Rokkitt"/>
              </a:rPr>
              <a:t>Answer:</a:t>
            </a:r>
          </a:p>
          <a:p>
            <a:pPr marL="342900" marR="0" lvl="0" indent="-342900" algn="l" rtl="0">
              <a:spcBef>
                <a:spcPts val="0"/>
              </a:spcBef>
              <a:buClr>
                <a:schemeClr val="lt1"/>
              </a:buClr>
              <a:buSzPct val="100000"/>
              <a:buFont typeface="Rokkitt"/>
              <a:buAutoNum type="alphaUcPeriod"/>
            </a:pPr>
            <a:r>
              <a:rPr lang="en-US" sz="1800">
                <a:solidFill>
                  <a:schemeClr val="lt1"/>
                </a:solidFill>
                <a:latin typeface="Rokkitt"/>
                <a:ea typeface="Rokkitt"/>
                <a:cs typeface="Rokkitt"/>
                <a:sym typeface="Rokkitt"/>
              </a:rPr>
              <a:t>16/62 x 100 = 26 %</a:t>
            </a:r>
          </a:p>
          <a:p>
            <a:pPr marL="342900" marR="0" lvl="0" indent="-342900" algn="l" rtl="0">
              <a:spcBef>
                <a:spcPts val="0"/>
              </a:spcBef>
              <a:buClr>
                <a:schemeClr val="accent1"/>
              </a:buClr>
              <a:buSzPct val="100000"/>
              <a:buFont typeface="Rokkitt"/>
              <a:buAutoNum type="alphaUcPeriod"/>
            </a:pPr>
            <a:r>
              <a:rPr lang="en-US" sz="1800">
                <a:solidFill>
                  <a:schemeClr val="accent1"/>
                </a:solidFill>
                <a:latin typeface="Rokkitt"/>
                <a:ea typeface="Rokkitt"/>
                <a:cs typeface="Rokkitt"/>
                <a:sym typeface="Rokkitt"/>
              </a:rPr>
              <a:t>16/30 x 100 = 53%</a:t>
            </a:r>
          </a:p>
          <a:p>
            <a:pPr marL="342900" marR="0" lvl="0" indent="-342900" algn="l" rtl="0">
              <a:spcBef>
                <a:spcPts val="0"/>
              </a:spcBef>
              <a:buClr>
                <a:schemeClr val="lt1"/>
              </a:buClr>
              <a:buSzPct val="100000"/>
              <a:buFont typeface="Rokkitt"/>
              <a:buAutoNum type="alphaUcPeriod"/>
            </a:pPr>
            <a:r>
              <a:rPr lang="en-US" sz="1800">
                <a:solidFill>
                  <a:schemeClr val="lt1"/>
                </a:solidFill>
                <a:latin typeface="Rokkitt"/>
                <a:ea typeface="Rokkitt"/>
                <a:cs typeface="Rokkitt"/>
                <a:sym typeface="Rokkitt"/>
              </a:rPr>
              <a:t>16/40 x 100 = 40%</a:t>
            </a:r>
          </a:p>
          <a:p>
            <a:pPr marL="342900" marR="0" lvl="0" indent="-342900" algn="l" rtl="0">
              <a:spcBef>
                <a:spcPts val="0"/>
              </a:spcBef>
              <a:buClr>
                <a:schemeClr val="lt1"/>
              </a:buClr>
              <a:buSzPct val="100000"/>
              <a:buFont typeface="Rokkitt"/>
              <a:buAutoNum type="alphaUcPeriod"/>
            </a:pPr>
            <a:r>
              <a:rPr lang="en-US" sz="1800">
                <a:solidFill>
                  <a:schemeClr val="lt1"/>
                </a:solidFill>
                <a:latin typeface="Rokkitt"/>
                <a:ea typeface="Rokkitt"/>
                <a:cs typeface="Rokkitt"/>
                <a:sym typeface="Rokkitt"/>
              </a:rPr>
              <a:t>16/104 x 100 = 15%</a:t>
            </a:r>
          </a:p>
          <a:p>
            <a:pPr marL="342900" marR="0" lvl="0" indent="-342900" algn="l" rtl="0">
              <a:spcBef>
                <a:spcPts val="0"/>
              </a:spcBef>
              <a:buClr>
                <a:schemeClr val="dk1"/>
              </a:buClr>
              <a:buFont typeface="Rokkitt"/>
              <a:buNone/>
            </a:pPr>
            <a:endParaRPr sz="1800">
              <a:solidFill>
                <a:schemeClr val="lt1"/>
              </a:solidFill>
              <a:latin typeface="Rokkitt"/>
              <a:ea typeface="Rokkitt"/>
              <a:cs typeface="Rokkitt"/>
              <a:sym typeface="Rokkitt"/>
            </a:endParaRPr>
          </a:p>
          <a:p>
            <a:pPr marL="342900" marR="0" lvl="0" indent="-342900" algn="l" rtl="0">
              <a:spcBef>
                <a:spcPts val="0"/>
              </a:spcBef>
              <a:buClr>
                <a:schemeClr val="dk1"/>
              </a:buClr>
              <a:buFont typeface="Rokkitt"/>
              <a:buNone/>
            </a:pPr>
            <a:endParaRPr sz="1800">
              <a:solidFill>
                <a:schemeClr val="lt1"/>
              </a:solidFill>
              <a:latin typeface="Rokkitt"/>
              <a:ea typeface="Rokkitt"/>
              <a:cs typeface="Rokkitt"/>
              <a:sym typeface="Rokkitt"/>
            </a:endParaRPr>
          </a:p>
          <a:p>
            <a:pPr marL="342900" marR="0" lvl="0" indent="-342900" algn="l" rtl="0">
              <a:spcBef>
                <a:spcPts val="0"/>
              </a:spcBef>
              <a:buClr>
                <a:schemeClr val="dk1"/>
              </a:buClr>
              <a:buFont typeface="Rokkitt"/>
              <a:buNone/>
            </a:pPr>
            <a:endParaRPr sz="1800">
              <a:solidFill>
                <a:schemeClr val="lt1"/>
              </a:solidFill>
              <a:latin typeface="Rokkitt"/>
              <a:ea typeface="Rokkitt"/>
              <a:cs typeface="Rokkitt"/>
              <a:sym typeface="Rokkitt"/>
            </a:endParaRPr>
          </a:p>
        </p:txBody>
      </p:sp>
      <p:sp>
        <p:nvSpPr>
          <p:cNvPr id="257" name="Shape 257"/>
          <p:cNvSpPr/>
          <p:nvPr/>
        </p:nvSpPr>
        <p:spPr>
          <a:xfrm>
            <a:off x="1544995" y="3133235"/>
            <a:ext cx="6409664" cy="2425942"/>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7"/>
                                        </p:tgtEl>
                                      </p:cBhvr>
                                    </p:animEffect>
                                    <p:set>
                                      <p:cBhvr>
                                        <p:cTn id="7" dur="1" fill="hold">
                                          <p:stCondLst>
                                            <p:cond delay="500"/>
                                          </p:stCondLst>
                                        </p:cTn>
                                        <p:tgtEl>
                                          <p:spTgt spid="2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Crystal Structure of Ionic Compounds</a:t>
            </a:r>
          </a:p>
        </p:txBody>
      </p:sp>
      <p:sp>
        <p:nvSpPr>
          <p:cNvPr id="827" name="Shape 82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828" name="Shape 828"/>
          <p:cNvSpPr txBox="1"/>
          <p:nvPr/>
        </p:nvSpPr>
        <p:spPr>
          <a:xfrm>
            <a:off x="52388" y="6287094"/>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2.24: The student is able to explain a representation that connects properties of an ionic solid to its structural attributes and to the interactions present at the atomic level.</a:t>
            </a:r>
          </a:p>
        </p:txBody>
      </p:sp>
      <p:sp>
        <p:nvSpPr>
          <p:cNvPr id="829" name="Shape 829"/>
          <p:cNvSpPr txBox="1"/>
          <p:nvPr/>
        </p:nvSpPr>
        <p:spPr>
          <a:xfrm>
            <a:off x="8084753" y="-83964"/>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pic>
        <p:nvPicPr>
          <p:cNvPr id="830" name="Shape 830"/>
          <p:cNvPicPr preferRelativeResize="0"/>
          <p:nvPr/>
        </p:nvPicPr>
        <p:blipFill rotWithShape="1">
          <a:blip r:embed="rId4">
            <a:alphaModFix/>
          </a:blip>
          <a:srcRect/>
          <a:stretch/>
        </p:blipFill>
        <p:spPr>
          <a:xfrm>
            <a:off x="565225" y="1550504"/>
            <a:ext cx="7309955" cy="1993623"/>
          </a:xfrm>
          <a:prstGeom prst="rect">
            <a:avLst/>
          </a:prstGeom>
          <a:noFill/>
          <a:ln w="38100" cap="flat" cmpd="sng">
            <a:solidFill>
              <a:schemeClr val="accent1"/>
            </a:solidFill>
            <a:prstDash val="solid"/>
            <a:round/>
            <a:headEnd type="none" w="med" len="med"/>
            <a:tailEnd type="none" w="med" len="med"/>
          </a:ln>
        </p:spPr>
      </p:pic>
      <p:sp>
        <p:nvSpPr>
          <p:cNvPr id="831" name="Shape 831"/>
          <p:cNvSpPr txBox="1"/>
          <p:nvPr/>
        </p:nvSpPr>
        <p:spPr>
          <a:xfrm>
            <a:off x="808383" y="3815264"/>
            <a:ext cx="7580243"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The +2 and -2 ions attract each other more strongly than +1 attracts -1.</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The ions Mg</a:t>
            </a:r>
            <a:r>
              <a:rPr lang="en-US" sz="1800" baseline="30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 and O</a:t>
            </a:r>
            <a:r>
              <a:rPr lang="en-US" sz="1800" baseline="30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 are smaller than Na</a:t>
            </a:r>
            <a:r>
              <a:rPr lang="en-US" sz="1800" baseline="30000">
                <a:solidFill>
                  <a:schemeClr val="dk1"/>
                </a:solidFill>
                <a:latin typeface="Rokkitt"/>
                <a:ea typeface="Rokkitt"/>
                <a:cs typeface="Rokkitt"/>
                <a:sym typeface="Rokkitt"/>
              </a:rPr>
              <a:t>+1</a:t>
            </a:r>
            <a:r>
              <a:rPr lang="en-US" sz="1800">
                <a:solidFill>
                  <a:schemeClr val="dk1"/>
                </a:solidFill>
                <a:latin typeface="Rokkitt"/>
                <a:ea typeface="Rokkitt"/>
                <a:cs typeface="Rokkitt"/>
                <a:sym typeface="Rokkitt"/>
              </a:rPr>
              <a:t> and Cl</a:t>
            </a:r>
            <a:r>
              <a:rPr lang="en-US" sz="1800" baseline="30000">
                <a:solidFill>
                  <a:schemeClr val="dk1"/>
                </a:solidFill>
                <a:latin typeface="Rokkitt"/>
                <a:ea typeface="Rokkitt"/>
                <a:cs typeface="Rokkitt"/>
                <a:sym typeface="Rokkitt"/>
              </a:rPr>
              <a:t>-1</a:t>
            </a:r>
            <a:r>
              <a:rPr lang="en-US" sz="1800">
                <a:solidFill>
                  <a:schemeClr val="dk1"/>
                </a:solidFill>
                <a:latin typeface="Rokkitt"/>
                <a:ea typeface="Rokkitt"/>
                <a:cs typeface="Rokkitt"/>
                <a:sym typeface="Rokkitt"/>
              </a:rPr>
              <a:t>, therefore the ions can get closer together, increasing their electrostatic attractions.</a:t>
            </a:r>
          </a:p>
        </p:txBody>
      </p:sp>
      <p:sp>
        <p:nvSpPr>
          <p:cNvPr id="832" name="Shape 832"/>
          <p:cNvSpPr/>
          <p:nvPr/>
        </p:nvSpPr>
        <p:spPr>
          <a:xfrm>
            <a:off x="305193" y="3742823"/>
            <a:ext cx="7842536" cy="2120347"/>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833" name="Shape 833"/>
          <p:cNvSpPr txBox="1"/>
          <p:nvPr/>
        </p:nvSpPr>
        <p:spPr>
          <a:xfrm>
            <a:off x="8157538" y="1832152"/>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a:spLocks noGrp="1"/>
          </p:cNvSpPr>
          <p:nvPr>
            <p:ph type="title"/>
          </p:nvPr>
        </p:nvSpPr>
        <p:spPr>
          <a:xfrm>
            <a:off x="498474" y="-2168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Alloys and their Properties</a:t>
            </a:r>
          </a:p>
        </p:txBody>
      </p:sp>
      <p:sp>
        <p:nvSpPr>
          <p:cNvPr id="839" name="Shape 83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840" name="Shape 84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841" name="Shape 841" descr="solution"/>
          <p:cNvPicPr preferRelativeResize="0"/>
          <p:nvPr/>
        </p:nvPicPr>
        <p:blipFill rotWithShape="1">
          <a:blip r:embed="rId5">
            <a:alphaModFix/>
          </a:blip>
          <a:srcRect/>
          <a:stretch/>
        </p:blipFill>
        <p:spPr>
          <a:xfrm>
            <a:off x="174319" y="665537"/>
            <a:ext cx="5494709" cy="5293468"/>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pic>
        <p:nvPicPr>
          <p:cNvPr id="842" name="Shape 842"/>
          <p:cNvPicPr preferRelativeResize="0"/>
          <p:nvPr/>
        </p:nvPicPr>
        <p:blipFill rotWithShape="1">
          <a:blip r:embed="rId6">
            <a:alphaModFix/>
          </a:blip>
          <a:srcRect/>
          <a:stretch/>
        </p:blipFill>
        <p:spPr>
          <a:xfrm>
            <a:off x="6026601" y="1326684"/>
            <a:ext cx="1670612" cy="2366962"/>
          </a:xfrm>
          <a:prstGeom prst="rect">
            <a:avLst/>
          </a:prstGeom>
          <a:noFill/>
          <a:ln w="19050" cap="flat" cmpd="sng">
            <a:solidFill>
              <a:srgbClr val="4C264C"/>
            </a:solidFill>
            <a:prstDash val="solid"/>
            <a:round/>
            <a:headEnd type="none" w="med" len="med"/>
            <a:tailEnd type="none" w="med" len="med"/>
          </a:ln>
        </p:spPr>
      </p:pic>
      <p:pic>
        <p:nvPicPr>
          <p:cNvPr id="843" name="Shape 843"/>
          <p:cNvPicPr preferRelativeResize="0"/>
          <p:nvPr/>
        </p:nvPicPr>
        <p:blipFill rotWithShape="1">
          <a:blip r:embed="rId7">
            <a:alphaModFix/>
          </a:blip>
          <a:srcRect/>
          <a:stretch/>
        </p:blipFill>
        <p:spPr>
          <a:xfrm>
            <a:off x="7314886" y="3506867"/>
            <a:ext cx="1670612" cy="2366962"/>
          </a:xfrm>
          <a:prstGeom prst="rect">
            <a:avLst/>
          </a:prstGeom>
          <a:noFill/>
          <a:ln w="12700" cap="flat" cmpd="sng">
            <a:solidFill>
              <a:schemeClr val="dk1"/>
            </a:solidFill>
            <a:prstDash val="solid"/>
            <a:round/>
            <a:headEnd type="none" w="med" len="med"/>
            <a:tailEnd type="none" w="med" len="med"/>
          </a:ln>
        </p:spPr>
      </p:pic>
      <p:sp>
        <p:nvSpPr>
          <p:cNvPr id="844" name="Shape 844"/>
          <p:cNvSpPr/>
          <p:nvPr/>
        </p:nvSpPr>
        <p:spPr>
          <a:xfrm>
            <a:off x="174319" y="4714875"/>
            <a:ext cx="5494709" cy="1195387"/>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845" name="Shape 845"/>
          <p:cNvSpPr txBox="1"/>
          <p:nvPr/>
        </p:nvSpPr>
        <p:spPr>
          <a:xfrm>
            <a:off x="0" y="6102905"/>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2.25: The student is able to compare the properties of metal alloys with their constituent elements to determine if an alloy has formed, identify the type of alloy formed, and explain the differences in properties using particulate level reasoning.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Shape 850" descr="http://www.dynamicscience.com.au/tester/solutions1/war/metallurgy/metalsconductalloys.gif"/>
          <p:cNvPicPr preferRelativeResize="0"/>
          <p:nvPr/>
        </p:nvPicPr>
        <p:blipFill rotWithShape="1">
          <a:blip r:embed="rId3">
            <a:alphaModFix/>
          </a:blip>
          <a:srcRect/>
          <a:stretch/>
        </p:blipFill>
        <p:spPr>
          <a:xfrm>
            <a:off x="-45910" y="-1086150"/>
            <a:ext cx="8174423" cy="7574970"/>
          </a:xfrm>
          <a:prstGeom prst="rect">
            <a:avLst/>
          </a:prstGeom>
          <a:noFill/>
          <a:ln>
            <a:noFill/>
          </a:ln>
        </p:spPr>
      </p:pic>
      <p:sp>
        <p:nvSpPr>
          <p:cNvPr id="851" name="Shape 851"/>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Alloys!</a:t>
            </a:r>
          </a:p>
        </p:txBody>
      </p:sp>
      <p:sp>
        <p:nvSpPr>
          <p:cNvPr id="852" name="Shape 85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853" name="Shape 85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854" name="Shape 85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855" name="Shape 855"/>
          <p:cNvSpPr txBox="1"/>
          <p:nvPr/>
        </p:nvSpPr>
        <p:spPr>
          <a:xfrm>
            <a:off x="0" y="6334780"/>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2.26: Students can use the electron sea model of metallic bonding to predict or make claims about macroscopic properties of metals or alloys.</a:t>
            </a:r>
          </a:p>
        </p:txBody>
      </p:sp>
      <p:pic>
        <p:nvPicPr>
          <p:cNvPr id="856" name="Shape 856"/>
          <p:cNvPicPr preferRelativeResize="0"/>
          <p:nvPr/>
        </p:nvPicPr>
        <p:blipFill rotWithShape="1">
          <a:blip r:embed="rId6">
            <a:alphaModFix/>
          </a:blip>
          <a:srcRect/>
          <a:stretch/>
        </p:blipFill>
        <p:spPr>
          <a:xfrm>
            <a:off x="23300" y="2203136"/>
            <a:ext cx="9181591" cy="382566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Metallic Solids - Characteristics</a:t>
            </a:r>
          </a:p>
        </p:txBody>
      </p:sp>
      <p:sp>
        <p:nvSpPr>
          <p:cNvPr id="862" name="Shape 86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863" name="Shape 863"/>
          <p:cNvSpPr txBox="1"/>
          <p:nvPr/>
        </p:nvSpPr>
        <p:spPr>
          <a:xfrm>
            <a:off x="0" y="6188071"/>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2.27: The student can create a representation of a metallic solid that shows essential characteristics of the structure and interactions present in the substance. </a:t>
            </a:r>
          </a:p>
        </p:txBody>
      </p:sp>
      <p:sp>
        <p:nvSpPr>
          <p:cNvPr id="864" name="Shape 86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865" name="Shape 865" descr="http://a.files.bbci.co.uk/bam/live/content/z7ydxnb/small"/>
          <p:cNvPicPr preferRelativeResize="0"/>
          <p:nvPr/>
        </p:nvPicPr>
        <p:blipFill rotWithShape="1">
          <a:blip r:embed="rId5">
            <a:alphaModFix/>
          </a:blip>
          <a:srcRect/>
          <a:stretch/>
        </p:blipFill>
        <p:spPr>
          <a:xfrm>
            <a:off x="6066937" y="3333687"/>
            <a:ext cx="2567677" cy="2440982"/>
          </a:xfrm>
          <a:prstGeom prst="rect">
            <a:avLst/>
          </a:prstGeom>
          <a:noFill/>
          <a:ln>
            <a:noFill/>
          </a:ln>
        </p:spPr>
      </p:pic>
      <p:pic>
        <p:nvPicPr>
          <p:cNvPr id="866" name="Shape 866" descr="http://intranet.micds.org/upper/science/chem_02/chem_text_'02/secondsemester/newchaps/solutionscolligativeprops/images/brass.gif"/>
          <p:cNvPicPr preferRelativeResize="0"/>
          <p:nvPr/>
        </p:nvPicPr>
        <p:blipFill rotWithShape="1">
          <a:blip r:embed="rId6">
            <a:alphaModFix/>
          </a:blip>
          <a:srcRect/>
          <a:stretch/>
        </p:blipFill>
        <p:spPr>
          <a:xfrm>
            <a:off x="455679" y="710004"/>
            <a:ext cx="6382442" cy="2803767"/>
          </a:xfrm>
          <a:prstGeom prst="rect">
            <a:avLst/>
          </a:prstGeom>
          <a:noFill/>
          <a:ln>
            <a:noFill/>
          </a:ln>
        </p:spPr>
      </p:pic>
      <p:pic>
        <p:nvPicPr>
          <p:cNvPr id="867" name="Shape 867" descr="https://upload.wikimedia.org/wikipedia/commons/thumb/1/19/Interstitial_solute.svg/2000px-Interstitial_solute.svg.png"/>
          <p:cNvPicPr preferRelativeResize="0"/>
          <p:nvPr/>
        </p:nvPicPr>
        <p:blipFill rotWithShape="1">
          <a:blip r:embed="rId7">
            <a:alphaModFix/>
          </a:blip>
          <a:srcRect/>
          <a:stretch/>
        </p:blipFill>
        <p:spPr>
          <a:xfrm>
            <a:off x="2077408" y="3617123"/>
            <a:ext cx="2367799" cy="236424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Properties of Metallic Solids</a:t>
            </a:r>
          </a:p>
        </p:txBody>
      </p:sp>
      <p:sp>
        <p:nvSpPr>
          <p:cNvPr id="873" name="Shape 873"/>
          <p:cNvSpPr txBox="1"/>
          <p:nvPr/>
        </p:nvSpPr>
        <p:spPr>
          <a:xfrm>
            <a:off x="0" y="6311182"/>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2.28: The student is able to explain a representation that connects properties of a metallic solid to its structural attributes and to the interactions present at the atomic level. </a:t>
            </a:r>
          </a:p>
        </p:txBody>
      </p:sp>
      <p:pic>
        <p:nvPicPr>
          <p:cNvPr id="874" name="Shape 874" descr="solution"/>
          <p:cNvPicPr preferRelativeResize="0"/>
          <p:nvPr/>
        </p:nvPicPr>
        <p:blipFill rotWithShape="1">
          <a:blip r:embed="rId3">
            <a:alphaModFix/>
          </a:blip>
          <a:srcRect/>
          <a:stretch/>
        </p:blipFill>
        <p:spPr>
          <a:xfrm>
            <a:off x="455679" y="1306104"/>
            <a:ext cx="7429364" cy="459970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875" name="Shape 875"/>
          <p:cNvSpPr/>
          <p:nvPr/>
        </p:nvSpPr>
        <p:spPr>
          <a:xfrm>
            <a:off x="250414" y="4306957"/>
            <a:ext cx="7866685" cy="1789043"/>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876" name="Shape 876"/>
          <p:cNvSpPr txBox="1"/>
          <p:nvPr/>
        </p:nvSpPr>
        <p:spPr>
          <a:xfrm>
            <a:off x="8357857"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877" name="Shape 877"/>
          <p:cNvSpPr txBox="1"/>
          <p:nvPr/>
        </p:nvSpPr>
        <p:spPr>
          <a:xfrm>
            <a:off x="8290017" y="-58308"/>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Covalent Compounds - Interactions</a:t>
            </a:r>
          </a:p>
        </p:txBody>
      </p:sp>
      <p:sp>
        <p:nvSpPr>
          <p:cNvPr id="883" name="Shape 883"/>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884" name="Shape 884"/>
          <p:cNvSpPr txBox="1"/>
          <p:nvPr/>
        </p:nvSpPr>
        <p:spPr>
          <a:xfrm>
            <a:off x="0" y="632443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2.29: The student can create a representation of a covalent solid that shows essential characteristics of the structure and interactions present in the substance.</a:t>
            </a:r>
          </a:p>
        </p:txBody>
      </p:sp>
      <p:sp>
        <p:nvSpPr>
          <p:cNvPr id="885" name="Shape 88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886" name="Shape 88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887" name="Shape 887" descr="http://www.philosophyib.com/3/images/slides/gvsd.jpg"/>
          <p:cNvPicPr preferRelativeResize="0"/>
          <p:nvPr/>
        </p:nvPicPr>
        <p:blipFill rotWithShape="1">
          <a:blip r:embed="rId5">
            <a:alphaModFix/>
          </a:blip>
          <a:srcRect/>
          <a:stretch/>
        </p:blipFill>
        <p:spPr>
          <a:xfrm>
            <a:off x="159679" y="1386254"/>
            <a:ext cx="5372099" cy="4762499"/>
          </a:xfrm>
          <a:prstGeom prst="rect">
            <a:avLst/>
          </a:prstGeom>
          <a:noFill/>
          <a:ln w="38100" cap="flat" cmpd="sng">
            <a:solidFill>
              <a:schemeClr val="accent1"/>
            </a:solidFill>
            <a:prstDash val="solid"/>
            <a:round/>
            <a:headEnd type="none" w="med" len="med"/>
            <a:tailEnd type="none" w="med" len="med"/>
          </a:ln>
        </p:spPr>
      </p:pic>
      <p:sp>
        <p:nvSpPr>
          <p:cNvPr id="888" name="Shape 888"/>
          <p:cNvSpPr txBox="1"/>
          <p:nvPr/>
        </p:nvSpPr>
        <p:spPr>
          <a:xfrm>
            <a:off x="5735910" y="833854"/>
            <a:ext cx="2186860" cy="5355312"/>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Graphite are sheets of carbon atoms bonded together and stacked on top of one another. The interactions between sheets is weak, much like the substance itself. </a:t>
            </a: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SzPct val="25000"/>
              <a:buNone/>
            </a:pPr>
            <a:r>
              <a:rPr lang="en-US" sz="1800">
                <a:solidFill>
                  <a:schemeClr val="lt1"/>
                </a:solidFill>
                <a:latin typeface="Rokkitt"/>
                <a:ea typeface="Rokkitt"/>
                <a:cs typeface="Rokkitt"/>
                <a:sym typeface="Rokkitt"/>
              </a:rPr>
              <a:t>Diamond’s carbon atoms are more connected in a three dimensional structure, adding strength to the network.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Covalent Solids</a:t>
            </a:r>
          </a:p>
        </p:txBody>
      </p:sp>
      <p:pic>
        <p:nvPicPr>
          <p:cNvPr id="894" name="Shape 894"/>
          <p:cNvPicPr preferRelativeResize="0"/>
          <p:nvPr/>
        </p:nvPicPr>
        <p:blipFill rotWithShape="1">
          <a:blip r:embed="rId3">
            <a:alphaModFix/>
          </a:blip>
          <a:srcRect t="11168"/>
          <a:stretch/>
        </p:blipFill>
        <p:spPr>
          <a:xfrm>
            <a:off x="133631" y="1076617"/>
            <a:ext cx="7921156" cy="3606846"/>
          </a:xfrm>
          <a:prstGeom prst="rect">
            <a:avLst/>
          </a:prstGeom>
          <a:noFill/>
          <a:ln w="38100" cap="flat" cmpd="sng">
            <a:solidFill>
              <a:schemeClr val="accent1"/>
            </a:solidFill>
            <a:prstDash val="solid"/>
            <a:round/>
            <a:headEnd type="none" w="med" len="med"/>
            <a:tailEnd type="none" w="med" len="med"/>
          </a:ln>
        </p:spPr>
      </p:pic>
      <p:pic>
        <p:nvPicPr>
          <p:cNvPr id="895" name="Shape 895"/>
          <p:cNvPicPr preferRelativeResize="0"/>
          <p:nvPr/>
        </p:nvPicPr>
        <p:blipFill rotWithShape="1">
          <a:blip r:embed="rId4">
            <a:alphaModFix/>
          </a:blip>
          <a:srcRect/>
          <a:stretch/>
        </p:blipFill>
        <p:spPr>
          <a:xfrm>
            <a:off x="1997783" y="5088835"/>
            <a:ext cx="4869929" cy="680902"/>
          </a:xfrm>
          <a:prstGeom prst="rect">
            <a:avLst/>
          </a:prstGeom>
          <a:noFill/>
          <a:ln>
            <a:noFill/>
          </a:ln>
        </p:spPr>
      </p:pic>
      <p:sp>
        <p:nvSpPr>
          <p:cNvPr id="896" name="Shape 896"/>
          <p:cNvSpPr/>
          <p:nvPr/>
        </p:nvSpPr>
        <p:spPr>
          <a:xfrm>
            <a:off x="1709530" y="4916105"/>
            <a:ext cx="5433391" cy="1026359"/>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897" name="Shape 897"/>
          <p:cNvSpPr txBox="1"/>
          <p:nvPr/>
        </p:nvSpPr>
        <p:spPr>
          <a:xfrm>
            <a:off x="0" y="6325741"/>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2.30: The student is able to explain a representation that connects properties of a covalent solid to its structural attributes and to the interactions present at the atomic level.</a:t>
            </a:r>
          </a:p>
        </p:txBody>
      </p:sp>
      <p:sp>
        <p:nvSpPr>
          <p:cNvPr id="898" name="Shape 89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Source</a:t>
            </a:r>
          </a:p>
        </p:txBody>
      </p:sp>
      <p:sp>
        <p:nvSpPr>
          <p:cNvPr id="899" name="Shape 89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Video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Shape 904"/>
          <p:cNvSpPr/>
          <p:nvPr/>
        </p:nvSpPr>
        <p:spPr>
          <a:xfrm>
            <a:off x="4288762" y="1033670"/>
            <a:ext cx="3831562" cy="4814962"/>
          </a:xfrm>
          <a:prstGeom prst="rect">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b="1">
                <a:solidFill>
                  <a:schemeClr val="lt1"/>
                </a:solidFill>
                <a:latin typeface="Rokkitt"/>
                <a:ea typeface="Rokkitt"/>
                <a:cs typeface="Rokkitt"/>
                <a:sym typeface="Rokkitt"/>
              </a:rPr>
              <a:t>Iodine (I</a:t>
            </a:r>
            <a:r>
              <a:rPr lang="en-US" sz="1800" b="1" baseline="-25000">
                <a:solidFill>
                  <a:schemeClr val="lt1"/>
                </a:solidFill>
                <a:latin typeface="Rokkitt"/>
                <a:ea typeface="Rokkitt"/>
                <a:cs typeface="Rokkitt"/>
                <a:sym typeface="Rokkitt"/>
              </a:rPr>
              <a:t>2</a:t>
            </a:r>
            <a:r>
              <a:rPr lang="en-US" sz="1800" b="1">
                <a:solidFill>
                  <a:schemeClr val="lt1"/>
                </a:solidFill>
                <a:latin typeface="Rokkitt"/>
                <a:ea typeface="Rokkitt"/>
                <a:cs typeface="Rokkitt"/>
                <a:sym typeface="Rokkitt"/>
              </a:rPr>
              <a:t>)</a:t>
            </a: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905" name="Shape 905"/>
          <p:cNvSpPr/>
          <p:nvPr/>
        </p:nvSpPr>
        <p:spPr>
          <a:xfrm>
            <a:off x="304800" y="1033670"/>
            <a:ext cx="3831562" cy="4814962"/>
          </a:xfrm>
          <a:prstGeom prst="rect">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b="1">
                <a:solidFill>
                  <a:schemeClr val="lt1"/>
                </a:solidFill>
                <a:latin typeface="Rokkitt"/>
                <a:ea typeface="Rokkitt"/>
                <a:cs typeface="Rokkitt"/>
                <a:sym typeface="Rokkitt"/>
              </a:rPr>
              <a:t>Water (H</a:t>
            </a:r>
            <a:r>
              <a:rPr lang="en-US" sz="1800" b="1" baseline="-25000">
                <a:solidFill>
                  <a:schemeClr val="lt1"/>
                </a:solidFill>
                <a:latin typeface="Rokkitt"/>
                <a:ea typeface="Rokkitt"/>
                <a:cs typeface="Rokkitt"/>
                <a:sym typeface="Rokkitt"/>
              </a:rPr>
              <a:t>2</a:t>
            </a:r>
            <a:r>
              <a:rPr lang="en-US" sz="1800" b="1">
                <a:solidFill>
                  <a:schemeClr val="lt1"/>
                </a:solidFill>
                <a:latin typeface="Rokkitt"/>
                <a:ea typeface="Rokkitt"/>
                <a:cs typeface="Rokkitt"/>
                <a:sym typeface="Rokkitt"/>
              </a:rPr>
              <a:t>O)</a:t>
            </a: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906" name="Shape 906"/>
          <p:cNvSpPr txBox="1">
            <a:spLocks noGrp="1"/>
          </p:cNvSpPr>
          <p:nvPr>
            <p:ph type="title"/>
          </p:nvPr>
        </p:nvSpPr>
        <p:spPr>
          <a:xfrm>
            <a:off x="498474" y="-963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Molecular Compounds - Interactions</a:t>
            </a:r>
          </a:p>
        </p:txBody>
      </p:sp>
      <p:sp>
        <p:nvSpPr>
          <p:cNvPr id="907" name="Shape 90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908" name="Shape 90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909" name="Shape 909"/>
          <p:cNvSpPr txBox="1"/>
          <p:nvPr/>
        </p:nvSpPr>
        <p:spPr>
          <a:xfrm>
            <a:off x="0" y="6211669"/>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2.31: The student can create a representation of a molecular solid that shows essential characteristics of the structure and interactions in the substance.</a:t>
            </a:r>
          </a:p>
        </p:txBody>
      </p:sp>
      <p:pic>
        <p:nvPicPr>
          <p:cNvPr id="910" name="Shape 910" descr="http://www.chemguide.co.uk/atoms/structures/ice.GIF"/>
          <p:cNvPicPr preferRelativeResize="0"/>
          <p:nvPr/>
        </p:nvPicPr>
        <p:blipFill rotWithShape="1">
          <a:blip r:embed="rId5">
            <a:alphaModFix/>
          </a:blip>
          <a:srcRect/>
          <a:stretch/>
        </p:blipFill>
        <p:spPr>
          <a:xfrm>
            <a:off x="421108" y="3353510"/>
            <a:ext cx="3458089" cy="2253426"/>
          </a:xfrm>
          <a:prstGeom prst="rect">
            <a:avLst/>
          </a:prstGeom>
          <a:noFill/>
          <a:ln>
            <a:noFill/>
          </a:ln>
        </p:spPr>
      </p:pic>
      <p:pic>
        <p:nvPicPr>
          <p:cNvPr id="911" name="Shape 911" descr="http://www.chemguide.co.uk/atoms/structures/i2.GIF"/>
          <p:cNvPicPr preferRelativeResize="0"/>
          <p:nvPr/>
        </p:nvPicPr>
        <p:blipFill rotWithShape="1">
          <a:blip r:embed="rId6">
            <a:alphaModFix/>
          </a:blip>
          <a:srcRect/>
          <a:stretch/>
        </p:blipFill>
        <p:spPr>
          <a:xfrm>
            <a:off x="5294382" y="1712242"/>
            <a:ext cx="1820316" cy="1686033"/>
          </a:xfrm>
          <a:prstGeom prst="rect">
            <a:avLst/>
          </a:prstGeom>
          <a:noFill/>
          <a:ln>
            <a:noFill/>
          </a:ln>
        </p:spPr>
      </p:pic>
      <p:pic>
        <p:nvPicPr>
          <p:cNvPr id="912" name="Shape 912"/>
          <p:cNvPicPr preferRelativeResize="0"/>
          <p:nvPr/>
        </p:nvPicPr>
        <p:blipFill rotWithShape="1">
          <a:blip r:embed="rId7">
            <a:alphaModFix/>
          </a:blip>
          <a:srcRect/>
          <a:stretch/>
        </p:blipFill>
        <p:spPr>
          <a:xfrm>
            <a:off x="4409080" y="4272612"/>
            <a:ext cx="3590924" cy="1438275"/>
          </a:xfrm>
          <a:prstGeom prst="rect">
            <a:avLst/>
          </a:prstGeom>
          <a:noFill/>
          <a:ln>
            <a:noFill/>
          </a:ln>
        </p:spPr>
      </p:pic>
      <p:sp>
        <p:nvSpPr>
          <p:cNvPr id="913" name="Shape 913"/>
          <p:cNvSpPr txBox="1"/>
          <p:nvPr/>
        </p:nvSpPr>
        <p:spPr>
          <a:xfrm>
            <a:off x="4409080" y="3515314"/>
            <a:ext cx="346271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lt1"/>
                </a:solidFill>
                <a:latin typeface="Rokkitt"/>
                <a:ea typeface="Rokkitt"/>
                <a:cs typeface="Rokkitt"/>
                <a:sym typeface="Rokkitt"/>
              </a:rPr>
              <a:t>Non-Polar Covalent compounds align according to LDF’s as a solid. </a:t>
            </a:r>
          </a:p>
        </p:txBody>
      </p:sp>
      <p:sp>
        <p:nvSpPr>
          <p:cNvPr id="914" name="Shape 914"/>
          <p:cNvSpPr txBox="1"/>
          <p:nvPr/>
        </p:nvSpPr>
        <p:spPr>
          <a:xfrm>
            <a:off x="304801" y="2146843"/>
            <a:ext cx="3831562"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lt1"/>
                </a:solidFill>
                <a:latin typeface="Rokkitt"/>
                <a:ea typeface="Rokkitt"/>
                <a:cs typeface="Rokkitt"/>
                <a:sym typeface="Rokkitt"/>
              </a:rPr>
              <a:t>Polar Covalent compounds align according to dipole-dipole interactions.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535827" y="1566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Molecular Compound Interactions</a:t>
            </a:r>
          </a:p>
        </p:txBody>
      </p:sp>
      <p:sp>
        <p:nvSpPr>
          <p:cNvPr id="920" name="Shape 920"/>
          <p:cNvSpPr txBox="1"/>
          <p:nvPr/>
        </p:nvSpPr>
        <p:spPr>
          <a:xfrm>
            <a:off x="0" y="6334780"/>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2.32: The student is able to explain a representation that connects properties of a molecular solid to its structural attributes and to the interactions present at the atomic level.</a:t>
            </a:r>
          </a:p>
        </p:txBody>
      </p:sp>
      <p:sp>
        <p:nvSpPr>
          <p:cNvPr id="921" name="Shape 92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pic>
        <p:nvPicPr>
          <p:cNvPr id="922" name="Shape 922"/>
          <p:cNvPicPr preferRelativeResize="0"/>
          <p:nvPr/>
        </p:nvPicPr>
        <p:blipFill rotWithShape="1">
          <a:blip r:embed="rId4">
            <a:alphaModFix/>
          </a:blip>
          <a:srcRect/>
          <a:stretch/>
        </p:blipFill>
        <p:spPr>
          <a:xfrm>
            <a:off x="1771693" y="708022"/>
            <a:ext cx="4839226" cy="1530852"/>
          </a:xfrm>
          <a:prstGeom prst="rect">
            <a:avLst/>
          </a:prstGeom>
          <a:noFill/>
          <a:ln>
            <a:noFill/>
          </a:ln>
        </p:spPr>
      </p:pic>
      <p:pic>
        <p:nvPicPr>
          <p:cNvPr id="923" name="Shape 923"/>
          <p:cNvPicPr preferRelativeResize="0"/>
          <p:nvPr/>
        </p:nvPicPr>
        <p:blipFill rotWithShape="1">
          <a:blip r:embed="rId5">
            <a:alphaModFix/>
          </a:blip>
          <a:srcRect/>
          <a:stretch/>
        </p:blipFill>
        <p:spPr>
          <a:xfrm>
            <a:off x="343596" y="2918141"/>
            <a:ext cx="8302858" cy="497186"/>
          </a:xfrm>
          <a:prstGeom prst="rect">
            <a:avLst/>
          </a:prstGeom>
          <a:noFill/>
          <a:ln>
            <a:noFill/>
          </a:ln>
        </p:spPr>
      </p:pic>
      <p:pic>
        <p:nvPicPr>
          <p:cNvPr id="924" name="Shape 924"/>
          <p:cNvPicPr preferRelativeResize="0"/>
          <p:nvPr/>
        </p:nvPicPr>
        <p:blipFill rotWithShape="1">
          <a:blip r:embed="rId6">
            <a:alphaModFix/>
          </a:blip>
          <a:srcRect/>
          <a:stretch/>
        </p:blipFill>
        <p:spPr>
          <a:xfrm>
            <a:off x="2828830" y="2391011"/>
            <a:ext cx="2895600" cy="238124"/>
          </a:xfrm>
          <a:prstGeom prst="rect">
            <a:avLst/>
          </a:prstGeom>
          <a:noFill/>
          <a:ln>
            <a:noFill/>
          </a:ln>
        </p:spPr>
      </p:pic>
      <p:sp>
        <p:nvSpPr>
          <p:cNvPr id="925" name="Shape 925"/>
          <p:cNvSpPr/>
          <p:nvPr/>
        </p:nvSpPr>
        <p:spPr>
          <a:xfrm>
            <a:off x="2235121" y="2389666"/>
            <a:ext cx="3991436" cy="438703"/>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pic>
        <p:nvPicPr>
          <p:cNvPr id="926" name="Shape 926"/>
          <p:cNvPicPr preferRelativeResize="0"/>
          <p:nvPr/>
        </p:nvPicPr>
        <p:blipFill rotWithShape="1">
          <a:blip r:embed="rId7">
            <a:alphaModFix/>
          </a:blip>
          <a:srcRect/>
          <a:stretch/>
        </p:blipFill>
        <p:spPr>
          <a:xfrm>
            <a:off x="1471612" y="3508216"/>
            <a:ext cx="6200775" cy="2733675"/>
          </a:xfrm>
          <a:prstGeom prst="rect">
            <a:avLst/>
          </a:prstGeom>
          <a:noFill/>
          <a:ln>
            <a:noFill/>
          </a:ln>
        </p:spPr>
      </p:pic>
      <p:sp>
        <p:nvSpPr>
          <p:cNvPr id="927" name="Shape 927"/>
          <p:cNvSpPr/>
          <p:nvPr/>
        </p:nvSpPr>
        <p:spPr>
          <a:xfrm>
            <a:off x="1403045" y="3415326"/>
            <a:ext cx="6098532" cy="282656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928" name="Shape 928"/>
          <p:cNvSpPr txBox="1"/>
          <p:nvPr/>
        </p:nvSpPr>
        <p:spPr>
          <a:xfrm>
            <a:off x="2195223" y="1038546"/>
            <a:ext cx="3984449" cy="1200329"/>
          </a:xfrm>
          <a:prstGeom prst="rect">
            <a:avLst/>
          </a:prstGeom>
          <a:solidFill>
            <a:schemeClr val="lt1"/>
          </a:solidFill>
          <a:ln w="254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a. Covalent bonds</a:t>
            </a:r>
          </a:p>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b. Hydrogen bonds</a:t>
            </a:r>
          </a:p>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c. Dipole-dipole interactions</a:t>
            </a:r>
          </a:p>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d. London Dispersion Forces</a:t>
            </a:r>
          </a:p>
        </p:txBody>
      </p:sp>
      <p:sp>
        <p:nvSpPr>
          <p:cNvPr id="929" name="Shape 929"/>
          <p:cNvSpPr txBox="1"/>
          <p:nvPr/>
        </p:nvSpPr>
        <p:spPr>
          <a:xfrm>
            <a:off x="8111635"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8"/>
              </a:rPr>
              <a:t>Video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title"/>
          </p:nvPr>
        </p:nvSpPr>
        <p:spPr>
          <a:xfrm>
            <a:off x="1296767" y="3124200"/>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Big Idea #3</a:t>
            </a:r>
          </a:p>
        </p:txBody>
      </p:sp>
      <p:sp>
        <p:nvSpPr>
          <p:cNvPr id="935" name="Shape 935"/>
          <p:cNvSpPr txBox="1">
            <a:spLocks noGrp="1"/>
          </p:cNvSpPr>
          <p:nvPr>
            <p:ph type="body" idx="1"/>
          </p:nvPr>
        </p:nvSpPr>
        <p:spPr>
          <a:xfrm>
            <a:off x="1705428" y="4495800"/>
            <a:ext cx="621937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Chemical Reactions</a:t>
            </a:r>
          </a:p>
        </p:txBody>
      </p:sp>
      <p:pic>
        <p:nvPicPr>
          <p:cNvPr id="936" name="Shape 936"/>
          <p:cNvPicPr preferRelativeResize="0"/>
          <p:nvPr/>
        </p:nvPicPr>
        <p:blipFill rotWithShape="1">
          <a:blip r:embed="rId3">
            <a:alphaModFix/>
          </a:blip>
          <a:srcRect/>
          <a:stretch/>
        </p:blipFill>
        <p:spPr>
          <a:xfrm>
            <a:off x="2496677" y="1078162"/>
            <a:ext cx="5962858" cy="1849522"/>
          </a:xfrm>
          <a:prstGeom prst="rect">
            <a:avLst/>
          </a:prstGeom>
          <a:noFill/>
          <a:ln w="76200" cap="flat" cmpd="sng">
            <a:solidFill>
              <a:schemeClr val="accent4"/>
            </a:solidFill>
            <a:prstDash val="solid"/>
            <a:round/>
            <a:headEnd type="none" w="med" len="med"/>
            <a:tailEnd type="none" w="med" len="me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Composition of Pure Substances and/or Mixtures</a:t>
            </a:r>
          </a:p>
        </p:txBody>
      </p:sp>
      <p:sp>
        <p:nvSpPr>
          <p:cNvPr id="263" name="Shape 263"/>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4" name="Shape 264"/>
          <p:cNvSpPr txBox="1">
            <a:spLocks noGrp="1"/>
          </p:cNvSpPr>
          <p:nvPr>
            <p:ph type="body" idx="2"/>
          </p:nvPr>
        </p:nvSpPr>
        <p:spPr>
          <a:xfrm>
            <a:off x="4244898" y="717529"/>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Percent mass can be used to determine the composition of a substance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 mass can also be used to find the empirical formula</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empirical formula is the simplest formula of a substance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It is a ratio between the moles of each element in the substance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Quick steps to solve!</a:t>
            </a:r>
          </a:p>
          <a:p>
            <a:pPr marL="914400" marR="0" lvl="2"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 to mass, mass to moles, divide by the smallest and multiply ‘til whole!)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The molecular formula is the actual formula of a substance</a:t>
            </a:r>
          </a:p>
          <a:p>
            <a:pPr marL="914400" marR="0" lvl="2"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It is a whole number multiple of the empirical formula</a:t>
            </a:r>
          </a:p>
          <a:p>
            <a:pPr marL="685800" marR="0" lvl="1" indent="-228600" algn="l" rtl="0">
              <a:spcBef>
                <a:spcPts val="0"/>
              </a:spcBef>
              <a:spcAft>
                <a:spcPts val="0"/>
              </a:spcAft>
              <a:buClr>
                <a:srgbClr val="B86EB8"/>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5" name="Shape 265"/>
          <p:cNvSpPr txBox="1"/>
          <p:nvPr/>
        </p:nvSpPr>
        <p:spPr>
          <a:xfrm>
            <a:off x="70525" y="6242523"/>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1.2: Select and apply mathematical routines to mass data to identify or infer the composition of pure substances and/or mixtures.		</a:t>
            </a:r>
          </a:p>
        </p:txBody>
      </p:sp>
      <p:sp>
        <p:nvSpPr>
          <p:cNvPr id="266" name="Shape 266"/>
          <p:cNvSpPr txBox="1"/>
          <p:nvPr/>
        </p:nvSpPr>
        <p:spPr>
          <a:xfrm>
            <a:off x="8065720" y="-62015"/>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3"/>
              </a:rPr>
              <a:t>Source</a:t>
            </a:r>
          </a:p>
        </p:txBody>
      </p:sp>
      <p:sp>
        <p:nvSpPr>
          <p:cNvPr id="267" name="Shape 267"/>
          <p:cNvSpPr txBox="1"/>
          <p:nvPr/>
        </p:nvSpPr>
        <p:spPr>
          <a:xfrm>
            <a:off x="8125175"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268" name="Shape 268"/>
          <p:cNvPicPr preferRelativeResize="0"/>
          <p:nvPr/>
        </p:nvPicPr>
        <p:blipFill rotWithShape="1">
          <a:blip r:embed="rId5">
            <a:alphaModFix/>
          </a:blip>
          <a:srcRect/>
          <a:stretch/>
        </p:blipFill>
        <p:spPr>
          <a:xfrm>
            <a:off x="231277" y="2097905"/>
            <a:ext cx="4190645" cy="2374698"/>
          </a:xfrm>
          <a:prstGeom prst="rect">
            <a:avLst/>
          </a:prstGeom>
          <a:noFill/>
          <a:ln>
            <a:noFill/>
          </a:ln>
        </p:spPr>
      </p:pic>
      <p:pic>
        <p:nvPicPr>
          <p:cNvPr id="269" name="Shape 269"/>
          <p:cNvPicPr preferRelativeResize="0"/>
          <p:nvPr/>
        </p:nvPicPr>
        <p:blipFill rotWithShape="1">
          <a:blip r:embed="rId6">
            <a:alphaModFix/>
          </a:blip>
          <a:srcRect/>
          <a:stretch/>
        </p:blipFill>
        <p:spPr>
          <a:xfrm>
            <a:off x="626808" y="1076861"/>
            <a:ext cx="8064499" cy="48006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270" name="Shape 270"/>
          <p:cNvSpPr/>
          <p:nvPr/>
        </p:nvSpPr>
        <p:spPr>
          <a:xfrm>
            <a:off x="708127" y="4064139"/>
            <a:ext cx="7857649"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70"/>
                                        </p:tgtEl>
                                      </p:cBhvr>
                                    </p:animEffect>
                                    <p:set>
                                      <p:cBhvr>
                                        <p:cTn id="12" dur="1" fill="hold">
                                          <p:stCondLst>
                                            <p:cond delay="1000"/>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p:nvPr/>
        </p:nvSpPr>
        <p:spPr>
          <a:xfrm>
            <a:off x="371317" y="966345"/>
            <a:ext cx="6181611" cy="48320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a:solidFill>
                  <a:schemeClr val="lt1"/>
                </a:solidFill>
                <a:latin typeface="Questrial"/>
                <a:ea typeface="Questrial"/>
                <a:cs typeface="Questrial"/>
                <a:sym typeface="Questrial"/>
              </a:rPr>
              <a:t>Changes in matter involve the rearrangement and/or reorganizations of atoms and/or the transfer of electrons.</a:t>
            </a:r>
          </a:p>
        </p:txBody>
      </p:sp>
      <p:pic>
        <p:nvPicPr>
          <p:cNvPr id="942" name="Shape 942" descr="acids_bases_ph_scale_small-copy-300x258.jpg"/>
          <p:cNvPicPr preferRelativeResize="0">
            <a:picLocks noGrp="1"/>
          </p:cNvPicPr>
          <p:nvPr>
            <p:ph type="pic" idx="2"/>
          </p:nvPr>
        </p:nvPicPr>
        <p:blipFill rotWithShape="1">
          <a:blip r:embed="rId3">
            <a:alphaModFix/>
          </a:blip>
          <a:srcRect l="6632" r="6632"/>
          <a:stretch/>
        </p:blipFill>
        <p:spPr>
          <a:xfrm>
            <a:off x="6802438" y="2374940"/>
            <a:ext cx="2057400" cy="2039112"/>
          </a:xfrm>
          <a:prstGeom prst="rect">
            <a:avLst/>
          </a:prstGeom>
          <a:noFill/>
          <a:ln>
            <a:noFill/>
          </a:ln>
        </p:spPr>
      </p:pic>
      <p:pic>
        <p:nvPicPr>
          <p:cNvPr id="943" name="Shape 943" descr="water1.jpg"/>
          <p:cNvPicPr preferRelativeResize="0">
            <a:picLocks noGrp="1"/>
          </p:cNvPicPr>
          <p:nvPr>
            <p:ph type="pic" idx="3"/>
          </p:nvPr>
        </p:nvPicPr>
        <p:blipFill rotWithShape="1">
          <a:blip r:embed="rId4">
            <a:alphaModFix/>
          </a:blip>
          <a:srcRect l="-46621" t="-42379" r="-38052" b="-36322"/>
          <a:stretch/>
        </p:blipFill>
        <p:spPr>
          <a:xfrm>
            <a:off x="5714430" y="3745312"/>
            <a:ext cx="4071012" cy="2710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Types of Chemical Reactions</a:t>
            </a:r>
          </a:p>
        </p:txBody>
      </p:sp>
      <p:sp>
        <p:nvSpPr>
          <p:cNvPr id="949" name="Shape 949"/>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950" name="Shape 950"/>
          <p:cNvSpPr txBox="1"/>
          <p:nvPr/>
        </p:nvSpPr>
        <p:spPr>
          <a:xfrm>
            <a:off x="0" y="6273198"/>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3.1: 	Students can translate among macroscopic observations of change, chemical equations, and particle views.															</a:t>
            </a:r>
          </a:p>
        </p:txBody>
      </p:sp>
      <p:sp>
        <p:nvSpPr>
          <p:cNvPr id="951" name="Shape 95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952" name="Shape 95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953" name="Shape 953" descr="D:\data\files\CHEM12_C11_figure_11.4.png"/>
          <p:cNvPicPr preferRelativeResize="0"/>
          <p:nvPr/>
        </p:nvPicPr>
        <p:blipFill rotWithShape="1">
          <a:blip r:embed="rId5">
            <a:alphaModFix/>
          </a:blip>
          <a:srcRect b="7481"/>
          <a:stretch/>
        </p:blipFill>
        <p:spPr>
          <a:xfrm>
            <a:off x="80157" y="1133301"/>
            <a:ext cx="2888306" cy="2672205"/>
          </a:xfrm>
          <a:prstGeom prst="rect">
            <a:avLst/>
          </a:prstGeom>
          <a:noFill/>
          <a:ln>
            <a:noFill/>
          </a:ln>
        </p:spPr>
      </p:pic>
      <p:pic>
        <p:nvPicPr>
          <p:cNvPr id="954" name="Shape 954" descr="D:\data\files\CHEM12_C11_figure_11.5.png"/>
          <p:cNvPicPr preferRelativeResize="0"/>
          <p:nvPr/>
        </p:nvPicPr>
        <p:blipFill rotWithShape="1">
          <a:blip r:embed="rId6">
            <a:alphaModFix/>
          </a:blip>
          <a:srcRect b="22545"/>
          <a:stretch/>
        </p:blipFill>
        <p:spPr>
          <a:xfrm>
            <a:off x="4390862" y="1059816"/>
            <a:ext cx="3449844" cy="2672079"/>
          </a:xfrm>
          <a:prstGeom prst="rect">
            <a:avLst/>
          </a:prstGeom>
          <a:noFill/>
          <a:ln>
            <a:noFill/>
          </a:ln>
        </p:spPr>
      </p:pic>
      <p:sp>
        <p:nvSpPr>
          <p:cNvPr id="955" name="Shape 955"/>
          <p:cNvSpPr txBox="1"/>
          <p:nvPr/>
        </p:nvSpPr>
        <p:spPr>
          <a:xfrm>
            <a:off x="173438" y="893524"/>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Synthesis</a:t>
            </a: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b="1">
                <a:solidFill>
                  <a:schemeClr val="dk1"/>
                </a:solidFill>
                <a:latin typeface="Rokkitt"/>
                <a:ea typeface="Rokkitt"/>
                <a:cs typeface="Rokkitt"/>
                <a:sym typeface="Rokkitt"/>
              </a:rPr>
              <a:t>A + B → AB</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956" name="Shape 956"/>
          <p:cNvSpPr txBox="1"/>
          <p:nvPr/>
        </p:nvSpPr>
        <p:spPr>
          <a:xfrm>
            <a:off x="4521055" y="853170"/>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Decomposition</a:t>
            </a:r>
          </a:p>
          <a:p>
            <a:pPr marL="0" marR="0" lvl="0" indent="0" algn="l" rtl="0">
              <a:spcBef>
                <a:spcPts val="0"/>
              </a:spcBef>
              <a:buSzPct val="25000"/>
              <a:buNone/>
            </a:pPr>
            <a:r>
              <a:rPr lang="en-US" sz="1800" b="1">
                <a:solidFill>
                  <a:schemeClr val="dk1"/>
                </a:solidFill>
                <a:latin typeface="Rokkitt"/>
                <a:ea typeface="Rokkitt"/>
                <a:cs typeface="Rokkitt"/>
                <a:sym typeface="Rokkitt"/>
              </a:rPr>
              <a:t>AB → A + B</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957" name="Shape 957"/>
          <p:cNvSpPr txBox="1"/>
          <p:nvPr/>
        </p:nvSpPr>
        <p:spPr>
          <a:xfrm>
            <a:off x="3291723" y="6142394"/>
            <a:ext cx="6236454"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Open Sans"/>
                <a:ea typeface="Open Sans"/>
                <a:cs typeface="Open Sans"/>
                <a:sym typeface="Open Sans"/>
              </a:rPr>
              <a:t>Images from: Wilbraham, Antony C. </a:t>
            </a:r>
            <a:r>
              <a:rPr lang="en-US" sz="1100" i="1">
                <a:solidFill>
                  <a:schemeClr val="dk1"/>
                </a:solidFill>
                <a:latin typeface="Open Sans"/>
                <a:ea typeface="Open Sans"/>
                <a:cs typeface="Open Sans"/>
                <a:sym typeface="Open Sans"/>
              </a:rPr>
              <a:t>Pearson Chemistry</a:t>
            </a:r>
            <a:r>
              <a:rPr lang="en-US" sz="1100">
                <a:solidFill>
                  <a:schemeClr val="dk1"/>
                </a:solidFill>
                <a:latin typeface="Open Sans"/>
                <a:ea typeface="Open Sans"/>
                <a:cs typeface="Open Sans"/>
                <a:sym typeface="Open Sans"/>
              </a:rPr>
              <a:t>. Boston, MA: Pearson, 2012. Print.</a:t>
            </a:r>
          </a:p>
        </p:txBody>
      </p:sp>
      <p:sp>
        <p:nvSpPr>
          <p:cNvPr id="958" name="Shape 958"/>
          <p:cNvSpPr txBox="1"/>
          <p:nvPr/>
        </p:nvSpPr>
        <p:spPr>
          <a:xfrm>
            <a:off x="173438" y="3584148"/>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Single Displacement</a:t>
            </a:r>
          </a:p>
          <a:p>
            <a:pPr marL="0" marR="0" lvl="0" indent="0" algn="l" rtl="0">
              <a:spcBef>
                <a:spcPts val="0"/>
              </a:spcBef>
              <a:buSzPct val="25000"/>
              <a:buNone/>
            </a:pPr>
            <a:r>
              <a:rPr lang="en-US" sz="1800" b="1">
                <a:solidFill>
                  <a:schemeClr val="dk1"/>
                </a:solidFill>
                <a:latin typeface="Rokkitt"/>
                <a:ea typeface="Rokkitt"/>
                <a:cs typeface="Rokkitt"/>
                <a:sym typeface="Rokkitt"/>
              </a:rPr>
              <a:t>A + BC → AC + B</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959" name="Shape 959"/>
          <p:cNvSpPr txBox="1"/>
          <p:nvPr/>
        </p:nvSpPr>
        <p:spPr>
          <a:xfrm>
            <a:off x="4521055" y="3488148"/>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Double Displacement</a:t>
            </a:r>
          </a:p>
          <a:p>
            <a:pPr marL="0" marR="0" lvl="0" indent="0" algn="l" rtl="0">
              <a:spcBef>
                <a:spcPts val="0"/>
              </a:spcBef>
              <a:buSzPct val="25000"/>
              <a:buNone/>
            </a:pPr>
            <a:r>
              <a:rPr lang="en-US" sz="1800" b="1">
                <a:solidFill>
                  <a:schemeClr val="dk1"/>
                </a:solidFill>
                <a:latin typeface="Rokkitt"/>
                <a:ea typeface="Rokkitt"/>
                <a:cs typeface="Rokkitt"/>
                <a:sym typeface="Rokkitt"/>
              </a:rPr>
              <a:t>AB + CD→ AD + CB</a:t>
            </a:r>
          </a:p>
          <a:p>
            <a:pPr marL="0" marR="0" lvl="0" indent="0" algn="l" rtl="0">
              <a:spcBef>
                <a:spcPts val="0"/>
              </a:spcBef>
              <a:buNone/>
            </a:pPr>
            <a:endParaRPr sz="1800">
              <a:solidFill>
                <a:schemeClr val="dk1"/>
              </a:solidFill>
              <a:latin typeface="Rokkitt"/>
              <a:ea typeface="Rokkitt"/>
              <a:cs typeface="Rokkitt"/>
              <a:sym typeface="Rokkitt"/>
            </a:endParaRPr>
          </a:p>
        </p:txBody>
      </p:sp>
      <p:pic>
        <p:nvPicPr>
          <p:cNvPr id="960" name="Shape 960" descr="D:\data\files\CHEM12_C11_figure_11.6.png"/>
          <p:cNvPicPr preferRelativeResize="0"/>
          <p:nvPr/>
        </p:nvPicPr>
        <p:blipFill rotWithShape="1">
          <a:blip r:embed="rId7">
            <a:alphaModFix/>
          </a:blip>
          <a:srcRect b="21385"/>
          <a:stretch/>
        </p:blipFill>
        <p:spPr>
          <a:xfrm>
            <a:off x="-99621" y="3719889"/>
            <a:ext cx="3247862" cy="2553309"/>
          </a:xfrm>
          <a:prstGeom prst="rect">
            <a:avLst/>
          </a:prstGeom>
          <a:noFill/>
          <a:ln>
            <a:noFill/>
          </a:ln>
        </p:spPr>
      </p:pic>
      <p:pic>
        <p:nvPicPr>
          <p:cNvPr id="961" name="Shape 961" descr="D:\data\files\CHEM12_C11_figure_11.7.png"/>
          <p:cNvPicPr preferRelativeResize="0"/>
          <p:nvPr/>
        </p:nvPicPr>
        <p:blipFill rotWithShape="1">
          <a:blip r:embed="rId8">
            <a:alphaModFix/>
          </a:blip>
          <a:srcRect b="20863"/>
          <a:stretch/>
        </p:blipFill>
        <p:spPr>
          <a:xfrm>
            <a:off x="4189328" y="3584148"/>
            <a:ext cx="3232727" cy="255824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Types of Chemical Reactions</a:t>
            </a:r>
          </a:p>
        </p:txBody>
      </p:sp>
      <p:sp>
        <p:nvSpPr>
          <p:cNvPr id="967" name="Shape 96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968" name="Shape 968"/>
          <p:cNvSpPr txBox="1"/>
          <p:nvPr/>
        </p:nvSpPr>
        <p:spPr>
          <a:xfrm>
            <a:off x="0" y="6273198"/>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3.1: 	Students can translate among macroscopic observations of change, chemical equations, and particle views.															</a:t>
            </a:r>
          </a:p>
        </p:txBody>
      </p:sp>
      <p:sp>
        <p:nvSpPr>
          <p:cNvPr id="969" name="Shape 96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Source</a:t>
            </a:r>
          </a:p>
        </p:txBody>
      </p:sp>
      <p:sp>
        <p:nvSpPr>
          <p:cNvPr id="970" name="Shape 97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Video</a:t>
            </a:r>
          </a:p>
        </p:txBody>
      </p:sp>
      <p:sp>
        <p:nvSpPr>
          <p:cNvPr id="971" name="Shape 971"/>
          <p:cNvSpPr txBox="1"/>
          <p:nvPr/>
        </p:nvSpPr>
        <p:spPr>
          <a:xfrm>
            <a:off x="173438" y="893524"/>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Combustion</a:t>
            </a:r>
          </a:p>
          <a:p>
            <a:pPr marL="0" marR="0" lvl="0" indent="0" algn="l" rtl="0">
              <a:spcBef>
                <a:spcPts val="0"/>
              </a:spcBef>
              <a:buSzPct val="25000"/>
              <a:buNone/>
            </a:pPr>
            <a:r>
              <a:rPr lang="en-US" sz="1800" b="1">
                <a:solidFill>
                  <a:schemeClr val="dk1"/>
                </a:solidFill>
                <a:latin typeface="Rokkitt"/>
                <a:ea typeface="Rokkitt"/>
                <a:cs typeface="Rokkitt"/>
                <a:sym typeface="Rokkitt"/>
              </a:rPr>
              <a:t>C</a:t>
            </a:r>
            <a:r>
              <a:rPr lang="en-US" sz="1800" b="1" baseline="-25000">
                <a:solidFill>
                  <a:schemeClr val="dk1"/>
                </a:solidFill>
                <a:latin typeface="Rokkitt"/>
                <a:ea typeface="Rokkitt"/>
                <a:cs typeface="Rokkitt"/>
                <a:sym typeface="Rokkitt"/>
              </a:rPr>
              <a:t>x</a:t>
            </a:r>
            <a:r>
              <a:rPr lang="en-US" sz="1800" b="1">
                <a:solidFill>
                  <a:schemeClr val="dk1"/>
                </a:solidFill>
                <a:latin typeface="Rokkitt"/>
                <a:ea typeface="Rokkitt"/>
                <a:cs typeface="Rokkitt"/>
                <a:sym typeface="Rokkitt"/>
              </a:rPr>
              <a:t>H</a:t>
            </a:r>
            <a:r>
              <a:rPr lang="en-US" sz="1800" b="1" baseline="-25000">
                <a:solidFill>
                  <a:schemeClr val="dk1"/>
                </a:solidFill>
                <a:latin typeface="Rokkitt"/>
                <a:ea typeface="Rokkitt"/>
                <a:cs typeface="Rokkitt"/>
                <a:sym typeface="Rokkitt"/>
              </a:rPr>
              <a:t>x</a:t>
            </a:r>
            <a:r>
              <a:rPr lang="en-US" sz="1800" b="1">
                <a:solidFill>
                  <a:schemeClr val="dk1"/>
                </a:solidFill>
                <a:latin typeface="Rokkitt"/>
                <a:ea typeface="Rokkitt"/>
                <a:cs typeface="Rokkitt"/>
                <a:sym typeface="Rokkitt"/>
              </a:rPr>
              <a:t> + O</a:t>
            </a:r>
            <a:r>
              <a:rPr lang="en-US" sz="1800" b="1" baseline="-25000">
                <a:solidFill>
                  <a:schemeClr val="dk1"/>
                </a:solidFill>
                <a:latin typeface="Rokkitt"/>
                <a:ea typeface="Rokkitt"/>
                <a:cs typeface="Rokkitt"/>
                <a:sym typeface="Rokkitt"/>
              </a:rPr>
              <a:t>2</a:t>
            </a:r>
            <a:r>
              <a:rPr lang="en-US" sz="1800" b="1">
                <a:solidFill>
                  <a:schemeClr val="dk1"/>
                </a:solidFill>
                <a:latin typeface="Rokkitt"/>
                <a:ea typeface="Rokkitt"/>
                <a:cs typeface="Rokkitt"/>
                <a:sym typeface="Rokkitt"/>
              </a:rPr>
              <a:t> → CO</a:t>
            </a:r>
            <a:r>
              <a:rPr lang="en-US" sz="1800" b="1" baseline="-25000">
                <a:solidFill>
                  <a:schemeClr val="dk1"/>
                </a:solidFill>
                <a:latin typeface="Rokkitt"/>
                <a:ea typeface="Rokkitt"/>
                <a:cs typeface="Rokkitt"/>
                <a:sym typeface="Rokkitt"/>
              </a:rPr>
              <a:t>2</a:t>
            </a:r>
            <a:r>
              <a:rPr lang="en-US" sz="1800" b="1">
                <a:solidFill>
                  <a:schemeClr val="dk1"/>
                </a:solidFill>
                <a:latin typeface="Rokkitt"/>
                <a:ea typeface="Rokkitt"/>
                <a:cs typeface="Rokkitt"/>
                <a:sym typeface="Rokkitt"/>
              </a:rPr>
              <a:t> + H</a:t>
            </a:r>
            <a:r>
              <a:rPr lang="en-US" sz="1800" b="1" baseline="-25000">
                <a:solidFill>
                  <a:schemeClr val="dk1"/>
                </a:solidFill>
                <a:latin typeface="Rokkitt"/>
                <a:ea typeface="Rokkitt"/>
                <a:cs typeface="Rokkitt"/>
                <a:sym typeface="Rokkitt"/>
              </a:rPr>
              <a:t>2</a:t>
            </a:r>
            <a:r>
              <a:rPr lang="en-US" sz="1800" b="1">
                <a:solidFill>
                  <a:schemeClr val="dk1"/>
                </a:solidFill>
                <a:latin typeface="Rokkitt"/>
                <a:ea typeface="Rokkitt"/>
                <a:cs typeface="Rokkitt"/>
                <a:sym typeface="Rokkitt"/>
              </a:rPr>
              <a:t>O</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972" name="Shape 972"/>
          <p:cNvSpPr txBox="1"/>
          <p:nvPr/>
        </p:nvSpPr>
        <p:spPr>
          <a:xfrm>
            <a:off x="4521055" y="853170"/>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Acid-Base (Neutralization)</a:t>
            </a:r>
          </a:p>
          <a:p>
            <a:pPr marL="0" marR="0" lvl="0" indent="0" algn="l" rtl="0">
              <a:spcBef>
                <a:spcPts val="0"/>
              </a:spcBef>
              <a:buSzPct val="25000"/>
              <a:buNone/>
            </a:pPr>
            <a:r>
              <a:rPr lang="en-US" sz="1800" b="1">
                <a:solidFill>
                  <a:schemeClr val="dk1"/>
                </a:solidFill>
                <a:latin typeface="Rokkitt"/>
                <a:ea typeface="Rokkitt"/>
                <a:cs typeface="Rokkitt"/>
                <a:sym typeface="Rokkitt"/>
              </a:rPr>
              <a:t>HA + BOH → H</a:t>
            </a:r>
            <a:r>
              <a:rPr lang="en-US" sz="1800" b="1" baseline="-25000">
                <a:solidFill>
                  <a:schemeClr val="dk1"/>
                </a:solidFill>
                <a:latin typeface="Rokkitt"/>
                <a:ea typeface="Rokkitt"/>
                <a:cs typeface="Rokkitt"/>
                <a:sym typeface="Rokkitt"/>
              </a:rPr>
              <a:t>2</a:t>
            </a:r>
            <a:r>
              <a:rPr lang="en-US" sz="1800" b="1">
                <a:solidFill>
                  <a:schemeClr val="dk1"/>
                </a:solidFill>
                <a:latin typeface="Rokkitt"/>
                <a:ea typeface="Rokkitt"/>
                <a:cs typeface="Rokkitt"/>
                <a:sym typeface="Rokkitt"/>
              </a:rPr>
              <a:t>O + BA</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973" name="Shape 973"/>
          <p:cNvSpPr txBox="1"/>
          <p:nvPr/>
        </p:nvSpPr>
        <p:spPr>
          <a:xfrm rot="-5400000">
            <a:off x="2010622" y="2290937"/>
            <a:ext cx="1986258" cy="60016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Open Sans"/>
                <a:ea typeface="Open Sans"/>
                <a:cs typeface="Open Sans"/>
                <a:sym typeface="Open Sans"/>
              </a:rPr>
              <a:t>C. </a:t>
            </a:r>
            <a:r>
              <a:rPr lang="en-US" sz="1100" i="1">
                <a:solidFill>
                  <a:schemeClr val="dk1"/>
                </a:solidFill>
                <a:latin typeface="Open Sans"/>
                <a:ea typeface="Open Sans"/>
                <a:cs typeface="Open Sans"/>
                <a:sym typeface="Open Sans"/>
              </a:rPr>
              <a:t>Pearson Chemistry</a:t>
            </a:r>
            <a:r>
              <a:rPr lang="en-US" sz="1100">
                <a:solidFill>
                  <a:schemeClr val="dk1"/>
                </a:solidFill>
                <a:latin typeface="Open Sans"/>
                <a:ea typeface="Open Sans"/>
                <a:cs typeface="Open Sans"/>
                <a:sym typeface="Open Sans"/>
              </a:rPr>
              <a:t>. Boston, MA: Pearson, 2012. Print.</a:t>
            </a:r>
          </a:p>
        </p:txBody>
      </p:sp>
      <p:sp>
        <p:nvSpPr>
          <p:cNvPr id="974" name="Shape 974"/>
          <p:cNvSpPr txBox="1"/>
          <p:nvPr/>
        </p:nvSpPr>
        <p:spPr>
          <a:xfrm>
            <a:off x="173438" y="3584148"/>
            <a:ext cx="3576526"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Oxidation-Reduction</a:t>
            </a:r>
          </a:p>
          <a:p>
            <a:pPr marL="0" marR="0" lvl="0" indent="0" algn="l" rtl="0">
              <a:spcBef>
                <a:spcPts val="0"/>
              </a:spcBef>
              <a:buSzPct val="25000"/>
              <a:buNone/>
            </a:pPr>
            <a:r>
              <a:rPr lang="en-US" sz="1800" b="1">
                <a:solidFill>
                  <a:schemeClr val="dk1"/>
                </a:solidFill>
                <a:latin typeface="Rokkitt"/>
                <a:ea typeface="Rokkitt"/>
                <a:cs typeface="Rokkitt"/>
                <a:sym typeface="Rokkitt"/>
              </a:rPr>
              <a:t>A </a:t>
            </a:r>
            <a:r>
              <a:rPr lang="en-US" sz="1800" b="1" baseline="30000">
                <a:solidFill>
                  <a:schemeClr val="dk1"/>
                </a:solidFill>
                <a:latin typeface="Rokkitt"/>
                <a:ea typeface="Rokkitt"/>
                <a:cs typeface="Rokkitt"/>
                <a:sym typeface="Rokkitt"/>
              </a:rPr>
              <a:t>+ </a:t>
            </a:r>
            <a:r>
              <a:rPr lang="en-US" sz="1800" b="1">
                <a:solidFill>
                  <a:schemeClr val="dk1"/>
                </a:solidFill>
                <a:latin typeface="Rokkitt"/>
                <a:ea typeface="Rokkitt"/>
                <a:cs typeface="Rokkitt"/>
                <a:sym typeface="Rokkitt"/>
              </a:rPr>
              <a:t>+ e</a:t>
            </a:r>
            <a:r>
              <a:rPr lang="en-US" sz="1800" b="1" baseline="30000">
                <a:solidFill>
                  <a:schemeClr val="dk1"/>
                </a:solidFill>
                <a:latin typeface="Rokkitt"/>
                <a:ea typeface="Rokkitt"/>
                <a:cs typeface="Rokkitt"/>
                <a:sym typeface="Rokkitt"/>
              </a:rPr>
              <a:t>-</a:t>
            </a:r>
            <a:r>
              <a:rPr lang="en-US" sz="1800" b="1">
                <a:solidFill>
                  <a:schemeClr val="dk1"/>
                </a:solidFill>
                <a:latin typeface="Rokkitt"/>
                <a:ea typeface="Rokkitt"/>
                <a:cs typeface="Rokkitt"/>
                <a:sym typeface="Rokkitt"/>
              </a:rPr>
              <a:t>  →  A</a:t>
            </a:r>
          </a:p>
          <a:p>
            <a:pPr marL="0" marR="0" lvl="0" indent="0" algn="l" rtl="0">
              <a:spcBef>
                <a:spcPts val="0"/>
              </a:spcBef>
              <a:buSzPct val="25000"/>
              <a:buNone/>
            </a:pPr>
            <a:r>
              <a:rPr lang="en-US" sz="1800" b="1">
                <a:solidFill>
                  <a:schemeClr val="dk1"/>
                </a:solidFill>
                <a:latin typeface="Rokkitt"/>
                <a:ea typeface="Rokkitt"/>
                <a:cs typeface="Rokkitt"/>
                <a:sym typeface="Rokkitt"/>
              </a:rPr>
              <a:t>B  →  B + e</a:t>
            </a:r>
            <a:r>
              <a:rPr lang="en-US" sz="1800" b="1" baseline="30000">
                <a:solidFill>
                  <a:schemeClr val="dk1"/>
                </a:solidFill>
                <a:latin typeface="Rokkitt"/>
                <a:ea typeface="Rokkitt"/>
                <a:cs typeface="Rokkitt"/>
                <a:sym typeface="Rokkitt"/>
              </a:rPr>
              <a:t>-</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975" name="Shape 975"/>
          <p:cNvSpPr txBox="1"/>
          <p:nvPr/>
        </p:nvSpPr>
        <p:spPr>
          <a:xfrm>
            <a:off x="4521055" y="3488148"/>
            <a:ext cx="419807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kkitt"/>
                <a:ea typeface="Rokkitt"/>
                <a:cs typeface="Rokkitt"/>
                <a:sym typeface="Rokkitt"/>
              </a:rPr>
              <a:t>Precipitation</a:t>
            </a:r>
          </a:p>
          <a:p>
            <a:pPr marL="0" marR="0" lvl="0" indent="0" algn="l" rtl="0">
              <a:spcBef>
                <a:spcPts val="0"/>
              </a:spcBef>
              <a:buSzPct val="25000"/>
              <a:buNone/>
            </a:pPr>
            <a:r>
              <a:rPr lang="en-US" sz="1800" b="1">
                <a:solidFill>
                  <a:schemeClr val="dk1"/>
                </a:solidFill>
                <a:latin typeface="Rokkitt"/>
                <a:ea typeface="Rokkitt"/>
                <a:cs typeface="Rokkitt"/>
                <a:sym typeface="Rokkitt"/>
              </a:rPr>
              <a:t>AB (aq) + CD (aq)→ AD (aq) + CB (s)</a:t>
            </a:r>
          </a:p>
          <a:p>
            <a:pPr marL="0" marR="0" lvl="0" indent="0" algn="l" rtl="0">
              <a:spcBef>
                <a:spcPts val="0"/>
              </a:spcBef>
              <a:buNone/>
            </a:pPr>
            <a:endParaRPr sz="1800">
              <a:solidFill>
                <a:schemeClr val="dk1"/>
              </a:solidFill>
              <a:latin typeface="Rokkitt"/>
              <a:ea typeface="Rokkitt"/>
              <a:cs typeface="Rokkitt"/>
              <a:sym typeface="Rokkitt"/>
            </a:endParaRPr>
          </a:p>
        </p:txBody>
      </p:sp>
      <p:pic>
        <p:nvPicPr>
          <p:cNvPr id="976" name="Shape 976" descr="D:\data\files\CHEM12_C11_figure_11.8.png"/>
          <p:cNvPicPr preferRelativeResize="0"/>
          <p:nvPr/>
        </p:nvPicPr>
        <p:blipFill rotWithShape="1">
          <a:blip r:embed="rId4">
            <a:alphaModFix/>
          </a:blip>
          <a:srcRect b="10434"/>
          <a:stretch/>
        </p:blipFill>
        <p:spPr>
          <a:xfrm>
            <a:off x="173438" y="1242130"/>
            <a:ext cx="2614870" cy="2342018"/>
          </a:xfrm>
          <a:prstGeom prst="rect">
            <a:avLst/>
          </a:prstGeom>
          <a:noFill/>
          <a:ln>
            <a:noFill/>
          </a:ln>
        </p:spPr>
      </p:pic>
      <p:pic>
        <p:nvPicPr>
          <p:cNvPr id="977" name="Shape 977" descr="https://s-media-cache-ak0.pinimg.com/736x/f7/23/93/f723936cc7d58c4a4b114bb2f39a4202.jpg"/>
          <p:cNvPicPr preferRelativeResize="0"/>
          <p:nvPr/>
        </p:nvPicPr>
        <p:blipFill rotWithShape="1">
          <a:blip r:embed="rId5">
            <a:alphaModFix/>
          </a:blip>
          <a:srcRect/>
          <a:stretch/>
        </p:blipFill>
        <p:spPr>
          <a:xfrm>
            <a:off x="5408032" y="4205398"/>
            <a:ext cx="2424112" cy="1809750"/>
          </a:xfrm>
          <a:prstGeom prst="rect">
            <a:avLst/>
          </a:prstGeom>
          <a:noFill/>
          <a:ln>
            <a:noFill/>
          </a:ln>
        </p:spPr>
      </p:pic>
      <p:pic>
        <p:nvPicPr>
          <p:cNvPr id="978" name="Shape 978">
            <a:hlinkClick r:id="rId6"/>
          </p:cNvPr>
          <p:cNvPicPr preferRelativeResize="0"/>
          <p:nvPr/>
        </p:nvPicPr>
        <p:blipFill rotWithShape="1">
          <a:blip r:embed="rId7">
            <a:alphaModFix/>
          </a:blip>
          <a:srcRect/>
          <a:stretch/>
        </p:blipFill>
        <p:spPr>
          <a:xfrm>
            <a:off x="173436" y="4491148"/>
            <a:ext cx="3171330" cy="1524000"/>
          </a:xfrm>
          <a:prstGeom prst="rect">
            <a:avLst/>
          </a:prstGeom>
          <a:noFill/>
          <a:ln>
            <a:noFill/>
          </a:ln>
        </p:spPr>
      </p:pic>
      <p:pic>
        <p:nvPicPr>
          <p:cNvPr id="979" name="Shape 979"/>
          <p:cNvPicPr preferRelativeResize="0"/>
          <p:nvPr/>
        </p:nvPicPr>
        <p:blipFill rotWithShape="1">
          <a:blip r:embed="rId8">
            <a:alphaModFix/>
          </a:blip>
          <a:srcRect t="17477"/>
          <a:stretch/>
        </p:blipFill>
        <p:spPr>
          <a:xfrm>
            <a:off x="4991966" y="1493594"/>
            <a:ext cx="2152649" cy="184717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Balanced Equations</a:t>
            </a:r>
          </a:p>
        </p:txBody>
      </p:sp>
      <p:sp>
        <p:nvSpPr>
          <p:cNvPr id="985" name="Shape 985"/>
          <p:cNvSpPr/>
          <p:nvPr/>
        </p:nvSpPr>
        <p:spPr>
          <a:xfrm>
            <a:off x="365348"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986" name="Shape 986"/>
          <p:cNvSpPr txBox="1"/>
          <p:nvPr/>
        </p:nvSpPr>
        <p:spPr>
          <a:xfrm>
            <a:off x="0" y="5986882"/>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3.2: 	The student can translate an observed chemical change into a balanced chemical equation and justify the choice of equation type (molecular, ionic, or net ionic) in terms of utility for the given circumstances.																</a:t>
            </a:r>
          </a:p>
        </p:txBody>
      </p:sp>
      <p:sp>
        <p:nvSpPr>
          <p:cNvPr id="987" name="Shape 98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988" name="Shape 988"/>
          <p:cNvSpPr txBox="1"/>
          <p:nvPr/>
        </p:nvSpPr>
        <p:spPr>
          <a:xfrm>
            <a:off x="8157538" y="1816853"/>
            <a:ext cx="986462"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Quizlet</a:t>
            </a:r>
          </a:p>
        </p:txBody>
      </p:sp>
      <p:pic>
        <p:nvPicPr>
          <p:cNvPr id="989" name="Shape 989"/>
          <p:cNvPicPr preferRelativeResize="0"/>
          <p:nvPr/>
        </p:nvPicPr>
        <p:blipFill rotWithShape="1">
          <a:blip r:embed="rId6">
            <a:alphaModFix/>
          </a:blip>
          <a:srcRect/>
          <a:stretch/>
        </p:blipFill>
        <p:spPr>
          <a:xfrm>
            <a:off x="282220" y="2311230"/>
            <a:ext cx="4705349" cy="3367176"/>
          </a:xfrm>
          <a:prstGeom prst="rect">
            <a:avLst/>
          </a:prstGeom>
          <a:noFill/>
          <a:ln>
            <a:noFill/>
          </a:ln>
        </p:spPr>
      </p:pic>
      <p:graphicFrame>
        <p:nvGraphicFramePr>
          <p:cNvPr id="990" name="Shape 990"/>
          <p:cNvGraphicFramePr/>
          <p:nvPr/>
        </p:nvGraphicFramePr>
        <p:xfrm>
          <a:off x="498474" y="975303"/>
          <a:ext cx="3000000" cy="3000000"/>
        </p:xfrm>
        <a:graphic>
          <a:graphicData uri="http://schemas.openxmlformats.org/drawingml/2006/table">
            <a:tbl>
              <a:tblPr firstRow="1" bandRow="1">
                <a:noFill/>
                <a:tableStyleId>{1A6FC3C2-D3A7-49DA-A32B-A970C30729E0}</a:tableStyleId>
              </a:tblPr>
              <a:tblGrid>
                <a:gridCol w="1838050"/>
                <a:gridCol w="5347850"/>
              </a:tblGrid>
              <a:tr h="370850">
                <a:tc>
                  <a:txBody>
                    <a:bodyPr/>
                    <a:lstStyle/>
                    <a:p>
                      <a:pPr marL="0" marR="0" lvl="0" indent="0" algn="r" rtl="0">
                        <a:spcBef>
                          <a:spcPts val="0"/>
                        </a:spcBef>
                        <a:buSzPct val="25000"/>
                        <a:buNone/>
                      </a:pPr>
                      <a:r>
                        <a:rPr lang="en-US" sz="1200" b="1">
                          <a:solidFill>
                            <a:schemeClr val="dk1"/>
                          </a:solidFill>
                        </a:rPr>
                        <a:t>Complete  Molecular: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Rokkitt"/>
                        <a:buNone/>
                      </a:pPr>
                      <a:r>
                        <a:rPr lang="en-US" sz="1200" b="0">
                          <a:solidFill>
                            <a:schemeClr val="dk1"/>
                          </a:solidFill>
                        </a:rPr>
                        <a:t>AgNO</a:t>
                      </a:r>
                      <a:r>
                        <a:rPr lang="en-US" sz="1200" b="0" baseline="-25000">
                          <a:solidFill>
                            <a:schemeClr val="dk1"/>
                          </a:solidFill>
                        </a:rPr>
                        <a:t>3 </a:t>
                      </a:r>
                      <a:r>
                        <a:rPr lang="en-US" sz="1200" b="0">
                          <a:solidFill>
                            <a:schemeClr val="dk1"/>
                          </a:solidFill>
                        </a:rPr>
                        <a:t>(</a:t>
                      </a:r>
                      <a:r>
                        <a:rPr lang="en-US" sz="1200" b="0" i="1">
                          <a:solidFill>
                            <a:schemeClr val="dk1"/>
                          </a:solidFill>
                        </a:rPr>
                        <a:t>aq</a:t>
                      </a:r>
                      <a:r>
                        <a:rPr lang="en-US" sz="1200" b="0">
                          <a:solidFill>
                            <a:schemeClr val="dk1"/>
                          </a:solidFill>
                        </a:rPr>
                        <a:t>) + KCl</a:t>
                      </a:r>
                      <a:r>
                        <a:rPr lang="en-US" sz="1200" b="0" baseline="-25000">
                          <a:solidFill>
                            <a:schemeClr val="dk1"/>
                          </a:solidFill>
                        </a:rPr>
                        <a:t> </a:t>
                      </a:r>
                      <a:r>
                        <a:rPr lang="en-US" sz="1200" b="0">
                          <a:solidFill>
                            <a:schemeClr val="dk1"/>
                          </a:solidFill>
                        </a:rPr>
                        <a:t>(</a:t>
                      </a:r>
                      <a:r>
                        <a:rPr lang="en-US" sz="1200" b="0" i="1">
                          <a:solidFill>
                            <a:schemeClr val="dk1"/>
                          </a:solidFill>
                        </a:rPr>
                        <a:t>aq</a:t>
                      </a:r>
                      <a:r>
                        <a:rPr lang="en-US" sz="1200" b="0">
                          <a:solidFill>
                            <a:schemeClr val="dk1"/>
                          </a:solidFill>
                        </a:rPr>
                        <a:t>)</a:t>
                      </a:r>
                      <a:r>
                        <a:rPr lang="en-US" sz="1200" b="0" baseline="-25000">
                          <a:solidFill>
                            <a:schemeClr val="dk1"/>
                          </a:solidFill>
                        </a:rPr>
                        <a:t> </a:t>
                      </a:r>
                      <a:r>
                        <a:rPr lang="en-US" sz="1200" b="0">
                          <a:solidFill>
                            <a:schemeClr val="dk1"/>
                          </a:solidFill>
                        </a:rPr>
                        <a:t>⎯→ AgCl</a:t>
                      </a:r>
                      <a:r>
                        <a:rPr lang="en-US" sz="1200" b="0" baseline="-25000">
                          <a:solidFill>
                            <a:schemeClr val="dk1"/>
                          </a:solidFill>
                        </a:rPr>
                        <a:t> </a:t>
                      </a:r>
                      <a:r>
                        <a:rPr lang="en-US" sz="1200" b="0">
                          <a:solidFill>
                            <a:schemeClr val="dk1"/>
                          </a:solidFill>
                        </a:rPr>
                        <a:t>(</a:t>
                      </a:r>
                      <a:r>
                        <a:rPr lang="en-US" sz="1200" b="0" i="1">
                          <a:solidFill>
                            <a:schemeClr val="dk1"/>
                          </a:solidFill>
                        </a:rPr>
                        <a:t>s</a:t>
                      </a:r>
                      <a:r>
                        <a:rPr lang="en-US" sz="1200" b="0">
                          <a:solidFill>
                            <a:schemeClr val="dk1"/>
                          </a:solidFill>
                        </a:rPr>
                        <a:t>) + KNO</a:t>
                      </a:r>
                      <a:r>
                        <a:rPr lang="en-US" sz="1200" b="0" baseline="-25000">
                          <a:solidFill>
                            <a:schemeClr val="dk1"/>
                          </a:solidFill>
                        </a:rPr>
                        <a:t>3 </a:t>
                      </a:r>
                      <a:r>
                        <a:rPr lang="en-US" sz="1200" b="0">
                          <a:solidFill>
                            <a:schemeClr val="dk1"/>
                          </a:solidFill>
                        </a:rPr>
                        <a:t>(</a:t>
                      </a:r>
                      <a:r>
                        <a:rPr lang="en-US" sz="1200" b="0" i="1">
                          <a:solidFill>
                            <a:schemeClr val="dk1"/>
                          </a:solidFill>
                        </a:rPr>
                        <a:t>aq</a:t>
                      </a:r>
                      <a:r>
                        <a:rPr lang="en-US" sz="1200" b="0">
                          <a:solidFill>
                            <a:schemeClr val="dk1"/>
                          </a:solidFill>
                        </a:rPr>
                        <a:t>)</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70850">
                <a:tc>
                  <a:txBody>
                    <a:bodyPr/>
                    <a:lstStyle/>
                    <a:p>
                      <a:pPr marL="0" marR="0" lvl="0" indent="0" algn="r" rtl="0">
                        <a:spcBef>
                          <a:spcPts val="0"/>
                        </a:spcBef>
                        <a:buSzPct val="25000"/>
                        <a:buNone/>
                      </a:pPr>
                      <a:r>
                        <a:rPr lang="en-US" sz="1200" b="1"/>
                        <a:t>Complete Ionic :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Rokkitt"/>
                        <a:buNone/>
                      </a:pPr>
                      <a:r>
                        <a:rPr lang="en-US" sz="1200"/>
                        <a:t>Ag</a:t>
                      </a:r>
                      <a:r>
                        <a:rPr lang="en-US" sz="1200" baseline="30000"/>
                        <a:t>+</a:t>
                      </a:r>
                      <a:r>
                        <a:rPr lang="en-US" sz="1200"/>
                        <a:t>(aq) + NO</a:t>
                      </a:r>
                      <a:r>
                        <a:rPr lang="en-US" sz="1200" baseline="-25000"/>
                        <a:t>3</a:t>
                      </a:r>
                      <a:r>
                        <a:rPr lang="en-US" sz="1200" baseline="30000"/>
                        <a:t>-</a:t>
                      </a:r>
                      <a:r>
                        <a:rPr lang="en-US" sz="1200"/>
                        <a:t>(</a:t>
                      </a:r>
                      <a:r>
                        <a:rPr lang="en-US" sz="1200" i="1"/>
                        <a:t>aq</a:t>
                      </a:r>
                      <a:r>
                        <a:rPr lang="en-US" sz="1200"/>
                        <a:t>) + K</a:t>
                      </a:r>
                      <a:r>
                        <a:rPr lang="en-US" sz="1200" baseline="30000"/>
                        <a:t>+</a:t>
                      </a:r>
                      <a:r>
                        <a:rPr lang="en-US" sz="1200"/>
                        <a:t>(aq) + Cl</a:t>
                      </a:r>
                      <a:r>
                        <a:rPr lang="en-US" sz="1200" baseline="30000"/>
                        <a:t>-</a:t>
                      </a:r>
                      <a:r>
                        <a:rPr lang="en-US" sz="1200"/>
                        <a:t>(</a:t>
                      </a:r>
                      <a:r>
                        <a:rPr lang="en-US" sz="1200" i="1"/>
                        <a:t>aq</a:t>
                      </a:r>
                      <a:r>
                        <a:rPr lang="en-US" sz="1200"/>
                        <a:t>)</a:t>
                      </a:r>
                      <a:r>
                        <a:rPr lang="en-US" sz="1200" baseline="-25000"/>
                        <a:t> </a:t>
                      </a:r>
                      <a:r>
                        <a:rPr lang="en-US" sz="1200"/>
                        <a:t>⎯→  AgCl</a:t>
                      </a:r>
                      <a:r>
                        <a:rPr lang="en-US" sz="1200" baseline="-25000"/>
                        <a:t> </a:t>
                      </a:r>
                      <a:r>
                        <a:rPr lang="en-US" sz="1200"/>
                        <a:t>(</a:t>
                      </a:r>
                      <a:r>
                        <a:rPr lang="en-US" sz="1200" i="1"/>
                        <a:t>s</a:t>
                      </a:r>
                      <a:r>
                        <a:rPr lang="en-US" sz="1200"/>
                        <a:t>) + K</a:t>
                      </a:r>
                      <a:r>
                        <a:rPr lang="en-US" sz="1200" baseline="30000"/>
                        <a:t>+</a:t>
                      </a:r>
                      <a:r>
                        <a:rPr lang="en-US" sz="1200"/>
                        <a:t>(aq) + NO</a:t>
                      </a:r>
                      <a:r>
                        <a:rPr lang="en-US" sz="1200" baseline="-25000"/>
                        <a:t>3</a:t>
                      </a:r>
                      <a:r>
                        <a:rPr lang="en-US" sz="1200" baseline="30000"/>
                        <a:t>-</a:t>
                      </a:r>
                      <a:r>
                        <a:rPr lang="en-US" sz="1200"/>
                        <a:t>(</a:t>
                      </a:r>
                      <a:r>
                        <a:rPr lang="en-US" sz="1200" i="1"/>
                        <a:t>aq</a:t>
                      </a:r>
                      <a:r>
                        <a:rPr lang="en-US" sz="1200"/>
                        <a:t>)</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r h="370850">
                <a:tc>
                  <a:txBody>
                    <a:bodyPr/>
                    <a:lstStyle/>
                    <a:p>
                      <a:pPr marL="0" marR="0" lvl="0" indent="0" algn="r" rtl="0">
                        <a:spcBef>
                          <a:spcPts val="0"/>
                        </a:spcBef>
                        <a:buSzPct val="25000"/>
                        <a:buNone/>
                      </a:pPr>
                      <a:r>
                        <a:rPr lang="en-US" sz="1200" b="1"/>
                        <a:t>Net Ionic :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Rokkitt"/>
                        <a:buNone/>
                      </a:pPr>
                      <a:r>
                        <a:rPr lang="en-US" sz="1200"/>
                        <a:t>Ag</a:t>
                      </a:r>
                      <a:r>
                        <a:rPr lang="en-US" sz="1200" baseline="30000"/>
                        <a:t>+</a:t>
                      </a:r>
                      <a:r>
                        <a:rPr lang="en-US" sz="1200"/>
                        <a:t>(aq) + Cl</a:t>
                      </a:r>
                      <a:r>
                        <a:rPr lang="en-US" sz="1200" baseline="30000"/>
                        <a:t>-</a:t>
                      </a:r>
                      <a:r>
                        <a:rPr lang="en-US" sz="1200"/>
                        <a:t>(</a:t>
                      </a:r>
                      <a:r>
                        <a:rPr lang="en-US" sz="1200" i="1"/>
                        <a:t>aq</a:t>
                      </a:r>
                      <a:r>
                        <a:rPr lang="en-US" sz="1200"/>
                        <a:t>)</a:t>
                      </a:r>
                      <a:r>
                        <a:rPr lang="en-US" sz="1200" baseline="-25000"/>
                        <a:t> </a:t>
                      </a:r>
                      <a:r>
                        <a:rPr lang="en-US" sz="1200"/>
                        <a:t>⎯→  AgCl</a:t>
                      </a:r>
                      <a:r>
                        <a:rPr lang="en-US" sz="1200" baseline="-25000"/>
                        <a:t> </a:t>
                      </a:r>
                      <a:r>
                        <a:rPr lang="en-US" sz="1200"/>
                        <a:t>(</a:t>
                      </a:r>
                      <a:r>
                        <a:rPr lang="en-US" sz="1200" i="1"/>
                        <a:t>s</a:t>
                      </a:r>
                      <a:r>
                        <a:rPr lang="en-US" sz="1200"/>
                        <a:t>)</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
        <p:nvSpPr>
          <p:cNvPr id="991" name="Shape 991"/>
          <p:cNvSpPr txBox="1"/>
          <p:nvPr/>
        </p:nvSpPr>
        <p:spPr>
          <a:xfrm>
            <a:off x="5052291" y="2410780"/>
            <a:ext cx="3805381" cy="3477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Spectator ions should not be included in your balanced equations. </a:t>
            </a:r>
          </a:p>
          <a:p>
            <a:pPr marL="0" marR="0" lvl="0" indent="0" algn="l" rtl="0">
              <a:spcBef>
                <a:spcPts val="0"/>
              </a:spcBef>
              <a:buNone/>
            </a:pPr>
            <a:endParaRPr sz="1600">
              <a:solidFill>
                <a:schemeClr val="dk1"/>
              </a:solidFill>
              <a:latin typeface="Rokkitt"/>
              <a:ea typeface="Rokkitt"/>
              <a:cs typeface="Rokkitt"/>
              <a:sym typeface="Rokkitt"/>
            </a:endParaRPr>
          </a:p>
          <a:p>
            <a:pPr marL="0" marR="0" lvl="0" indent="0" algn="l" rtl="0">
              <a:spcBef>
                <a:spcPts val="0"/>
              </a:spcBef>
              <a:buSzPct val="25000"/>
              <a:buNone/>
            </a:pPr>
            <a:r>
              <a:rPr lang="en-US" sz="1600">
                <a:solidFill>
                  <a:schemeClr val="dk1"/>
                </a:solidFill>
                <a:latin typeface="Rokkitt"/>
                <a:ea typeface="Rokkitt"/>
                <a:cs typeface="Rokkitt"/>
                <a:sym typeface="Rokkitt"/>
              </a:rPr>
              <a:t>Remember, the point of a Net Ionic Reaction is to show only those ions that are involved in the reaction.  Chemists are able to substitute reactants containing the same species to create the intended product.</a:t>
            </a:r>
          </a:p>
          <a:p>
            <a:pPr marL="0" marR="0" lvl="0" indent="0" algn="l" rtl="0">
              <a:spcBef>
                <a:spcPts val="0"/>
              </a:spcBef>
              <a:buNone/>
            </a:pPr>
            <a:endParaRPr sz="1600">
              <a:solidFill>
                <a:schemeClr val="dk1"/>
              </a:solidFill>
              <a:latin typeface="Rokkitt"/>
              <a:ea typeface="Rokkitt"/>
              <a:cs typeface="Rokkitt"/>
              <a:sym typeface="Rokkitt"/>
            </a:endParaRPr>
          </a:p>
          <a:p>
            <a:pPr marL="0" marR="0" lvl="0" indent="0" algn="l" rtl="0">
              <a:spcBef>
                <a:spcPts val="0"/>
              </a:spcBef>
              <a:buSzPct val="25000"/>
              <a:buNone/>
            </a:pPr>
            <a:r>
              <a:rPr lang="en-US" sz="1600" i="1">
                <a:solidFill>
                  <a:srgbClr val="B660BD"/>
                </a:solidFill>
                <a:latin typeface="Rokkitt"/>
                <a:ea typeface="Rokkitt"/>
                <a:cs typeface="Rokkitt"/>
                <a:sym typeface="Rokkitt"/>
              </a:rPr>
              <a:t>You only need to memorize that compounds with nitrate, ammonium, halides and alkali metals are soluble.  </a:t>
            </a:r>
          </a:p>
          <a:p>
            <a:pPr marL="0" marR="0" lvl="0" indent="0" algn="l" rtl="0">
              <a:spcBef>
                <a:spcPts val="0"/>
              </a:spcBef>
              <a:buNone/>
            </a:pPr>
            <a:endParaRPr sz="1200">
              <a:solidFill>
                <a:schemeClr val="dk1"/>
              </a:solidFill>
              <a:latin typeface="Rokkitt"/>
              <a:ea typeface="Rokkitt"/>
              <a:cs typeface="Rokkitt"/>
              <a:sym typeface="Rokkit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Shape 99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Making Predictions</a:t>
            </a:r>
          </a:p>
        </p:txBody>
      </p:sp>
      <p:sp>
        <p:nvSpPr>
          <p:cNvPr id="997" name="Shape 99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Source</a:t>
            </a:r>
          </a:p>
        </p:txBody>
      </p:sp>
      <p:sp>
        <p:nvSpPr>
          <p:cNvPr id="998" name="Shape 99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Video</a:t>
            </a:r>
          </a:p>
        </p:txBody>
      </p:sp>
      <p:sp>
        <p:nvSpPr>
          <p:cNvPr id="999" name="Shape 999"/>
          <p:cNvSpPr txBox="1"/>
          <p:nvPr/>
        </p:nvSpPr>
        <p:spPr>
          <a:xfrm>
            <a:off x="0" y="5968410"/>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3.3: The student is able to use stoichiometric calculations to predict the results of performing a reaction in the laboratory and/or to analyze deviations from the expected results. 																	</a:t>
            </a:r>
          </a:p>
        </p:txBody>
      </p:sp>
      <p:sp>
        <p:nvSpPr>
          <p:cNvPr id="1000" name="Shape 1000"/>
          <p:cNvSpPr txBox="1"/>
          <p:nvPr/>
        </p:nvSpPr>
        <p:spPr>
          <a:xfrm>
            <a:off x="193673" y="948354"/>
            <a:ext cx="7903907" cy="4473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4C264C"/>
                </a:solidFill>
                <a:latin typeface="Rokkitt"/>
                <a:ea typeface="Rokkitt"/>
                <a:cs typeface="Rokkitt"/>
                <a:sym typeface="Rokkitt"/>
              </a:rPr>
              <a:t>Solid copper carbonate is heated strongly</a:t>
            </a:r>
            <a:r>
              <a:rPr lang="en-US" sz="1400">
                <a:solidFill>
                  <a:schemeClr val="dk1"/>
                </a:solidFill>
                <a:latin typeface="Rokkitt"/>
                <a:ea typeface="Rokkitt"/>
                <a:cs typeface="Rokkitt"/>
                <a:sym typeface="Rokkitt"/>
              </a:rPr>
              <a:t>:</a:t>
            </a: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chemeClr val="dk1"/>
                </a:solidFill>
                <a:latin typeface="Rokkitt"/>
                <a:ea typeface="Rokkitt"/>
                <a:cs typeface="Rokkitt"/>
                <a:sym typeface="Rokkitt"/>
              </a:rPr>
              <a:t>CuCO</a:t>
            </a:r>
            <a:r>
              <a:rPr lang="en-US" sz="1400" baseline="-25000">
                <a:solidFill>
                  <a:schemeClr val="dk1"/>
                </a:solidFill>
                <a:latin typeface="Rokkitt"/>
                <a:ea typeface="Rokkitt"/>
                <a:cs typeface="Rokkitt"/>
                <a:sym typeface="Rokkitt"/>
              </a:rPr>
              <a:t>3</a:t>
            </a:r>
            <a:r>
              <a:rPr lang="en-US" sz="1400">
                <a:solidFill>
                  <a:schemeClr val="dk1"/>
                </a:solidFill>
                <a:latin typeface="Rokkitt"/>
                <a:ea typeface="Rokkitt"/>
                <a:cs typeface="Rokkitt"/>
                <a:sym typeface="Rokkitt"/>
              </a:rPr>
              <a:t> (s) → CuO (s)  + CO</a:t>
            </a:r>
            <a:r>
              <a:rPr lang="en-US" sz="1400" baseline="-25000">
                <a:solidFill>
                  <a:schemeClr val="dk1"/>
                </a:solidFill>
                <a:latin typeface="Rokkitt"/>
                <a:ea typeface="Rokkitt"/>
                <a:cs typeface="Rokkitt"/>
                <a:sym typeface="Rokkitt"/>
              </a:rPr>
              <a:t>2 </a:t>
            </a:r>
            <a:r>
              <a:rPr lang="en-US" sz="1400">
                <a:solidFill>
                  <a:schemeClr val="dk1"/>
                </a:solidFill>
                <a:latin typeface="Rokkitt"/>
                <a:ea typeface="Rokkitt"/>
                <a:cs typeface="Rokkitt"/>
                <a:sym typeface="Rokkitt"/>
              </a:rPr>
              <a:t>(g)</a:t>
            </a: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rgbClr val="4C264C"/>
                </a:solidFill>
                <a:latin typeface="Rokkitt"/>
                <a:ea typeface="Rokkitt"/>
                <a:cs typeface="Rokkitt"/>
                <a:sym typeface="Rokkitt"/>
              </a:rPr>
              <a:t>What evidence of a chemical change would be observed with this reaction?</a:t>
            </a: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chemeClr val="dk1"/>
                </a:solidFill>
                <a:latin typeface="Rokkitt"/>
                <a:ea typeface="Rokkitt"/>
                <a:cs typeface="Rokkitt"/>
                <a:sym typeface="Rokkitt"/>
              </a:rPr>
              <a:t>One would observe a color change and evolution of a gas</a:t>
            </a: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rgbClr val="4C264C"/>
                </a:solidFill>
                <a:latin typeface="Rokkitt"/>
                <a:ea typeface="Rokkitt"/>
                <a:cs typeface="Rokkitt"/>
                <a:sym typeface="Rokkitt"/>
              </a:rPr>
              <a:t>What is the percent yield of CO</a:t>
            </a:r>
            <a:r>
              <a:rPr lang="en-US" sz="1400" baseline="-25000">
                <a:solidFill>
                  <a:srgbClr val="4C264C"/>
                </a:solidFill>
                <a:latin typeface="Rokkitt"/>
                <a:ea typeface="Rokkitt"/>
                <a:cs typeface="Rokkitt"/>
                <a:sym typeface="Rokkitt"/>
              </a:rPr>
              <a:t>2 </a:t>
            </a:r>
            <a:r>
              <a:rPr lang="en-US" sz="1400">
                <a:solidFill>
                  <a:srgbClr val="4C264C"/>
                </a:solidFill>
                <a:latin typeface="Rokkitt"/>
                <a:ea typeface="Rokkitt"/>
                <a:cs typeface="Rokkitt"/>
                <a:sym typeface="Rokkitt"/>
              </a:rPr>
              <a:t>if you had originally heated 10.0g CuCO</a:t>
            </a:r>
            <a:r>
              <a:rPr lang="en-US" sz="1400" baseline="-25000">
                <a:solidFill>
                  <a:srgbClr val="4C264C"/>
                </a:solidFill>
                <a:latin typeface="Rokkitt"/>
                <a:ea typeface="Rokkitt"/>
                <a:cs typeface="Rokkitt"/>
                <a:sym typeface="Rokkitt"/>
              </a:rPr>
              <a:t>3 </a:t>
            </a:r>
            <a:r>
              <a:rPr lang="en-US" sz="1400">
                <a:solidFill>
                  <a:srgbClr val="4C264C"/>
                </a:solidFill>
                <a:latin typeface="Rokkitt"/>
                <a:ea typeface="Rokkitt"/>
                <a:cs typeface="Rokkitt"/>
                <a:sym typeface="Rokkitt"/>
              </a:rPr>
              <a:t> and captured 3.2g CO</a:t>
            </a:r>
            <a:r>
              <a:rPr lang="en-US" sz="1400" baseline="-25000">
                <a:solidFill>
                  <a:srgbClr val="4C264C"/>
                </a:solidFill>
                <a:latin typeface="Rokkitt"/>
                <a:ea typeface="Rokkitt"/>
                <a:cs typeface="Rokkitt"/>
                <a:sym typeface="Rokkitt"/>
              </a:rPr>
              <a:t>2</a:t>
            </a:r>
            <a:r>
              <a:rPr lang="en-US" sz="1400">
                <a:solidFill>
                  <a:srgbClr val="4C264C"/>
                </a:solidFill>
                <a:latin typeface="Rokkitt"/>
                <a:ea typeface="Rokkitt"/>
                <a:cs typeface="Rokkitt"/>
                <a:sym typeface="Rokkitt"/>
              </a:rPr>
              <a:t> ?</a:t>
            </a:r>
          </a:p>
          <a:p>
            <a:pPr marL="0" marR="0" lvl="0" indent="0" algn="l" rtl="0">
              <a:spcBef>
                <a:spcPts val="0"/>
              </a:spcBef>
              <a:buNone/>
            </a:pPr>
            <a:endParaRPr sz="1400" baseline="-250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chemeClr val="dk1"/>
                </a:solidFill>
                <a:latin typeface="Rokkitt"/>
                <a:ea typeface="Rokkitt"/>
                <a:cs typeface="Rokkitt"/>
                <a:sym typeface="Rokkitt"/>
              </a:rPr>
              <a:t>Step 1: Find the Theoretical Yeild</a:t>
            </a:r>
          </a:p>
          <a:p>
            <a:pPr marL="0" marR="0" lvl="0" indent="0" algn="l" rtl="0">
              <a:spcBef>
                <a:spcPts val="0"/>
              </a:spcBef>
              <a:buSzPct val="25000"/>
              <a:buNone/>
            </a:pPr>
            <a:r>
              <a:rPr lang="en-US" sz="1400">
                <a:solidFill>
                  <a:schemeClr val="dk1"/>
                </a:solidFill>
                <a:latin typeface="Rokkitt"/>
                <a:ea typeface="Rokkitt"/>
                <a:cs typeface="Rokkitt"/>
                <a:sym typeface="Rokkitt"/>
              </a:rPr>
              <a:t>10.0g CuCO</a:t>
            </a:r>
            <a:r>
              <a:rPr lang="en-US" sz="1400" baseline="-25000">
                <a:solidFill>
                  <a:schemeClr val="dk1"/>
                </a:solidFill>
                <a:latin typeface="Rokkitt"/>
                <a:ea typeface="Rokkitt"/>
                <a:cs typeface="Rokkitt"/>
                <a:sym typeface="Rokkitt"/>
              </a:rPr>
              <a:t>3 </a:t>
            </a:r>
            <a:r>
              <a:rPr lang="en-US" sz="1400">
                <a:solidFill>
                  <a:schemeClr val="dk1"/>
                </a:solidFill>
                <a:latin typeface="Rokkitt"/>
                <a:ea typeface="Rokkitt"/>
                <a:cs typeface="Rokkitt"/>
                <a:sym typeface="Rokkitt"/>
              </a:rPr>
              <a:t>x(1mol/123.555g) x (1mol CO</a:t>
            </a:r>
            <a:r>
              <a:rPr lang="en-US" sz="1400" baseline="-25000">
                <a:solidFill>
                  <a:schemeClr val="dk1"/>
                </a:solidFill>
                <a:latin typeface="Rokkitt"/>
                <a:ea typeface="Rokkitt"/>
                <a:cs typeface="Rokkitt"/>
                <a:sym typeface="Rokkitt"/>
              </a:rPr>
              <a:t>2</a:t>
            </a:r>
            <a:r>
              <a:rPr lang="en-US" sz="1400">
                <a:solidFill>
                  <a:schemeClr val="dk1"/>
                </a:solidFill>
                <a:latin typeface="Rokkitt"/>
                <a:ea typeface="Rokkitt"/>
                <a:cs typeface="Rokkitt"/>
                <a:sym typeface="Rokkitt"/>
              </a:rPr>
              <a:t> /1 molCuCO</a:t>
            </a:r>
            <a:r>
              <a:rPr lang="en-US" sz="1400" baseline="-25000">
                <a:solidFill>
                  <a:schemeClr val="dk1"/>
                </a:solidFill>
                <a:latin typeface="Rokkitt"/>
                <a:ea typeface="Rokkitt"/>
                <a:cs typeface="Rokkitt"/>
                <a:sym typeface="Rokkitt"/>
              </a:rPr>
              <a:t>3</a:t>
            </a:r>
            <a:r>
              <a:rPr lang="en-US" sz="1400">
                <a:solidFill>
                  <a:schemeClr val="dk1"/>
                </a:solidFill>
                <a:latin typeface="Rokkitt"/>
                <a:ea typeface="Rokkitt"/>
                <a:cs typeface="Rokkitt"/>
                <a:sym typeface="Rokkitt"/>
              </a:rPr>
              <a:t> ) X 44.01gCO</a:t>
            </a:r>
            <a:r>
              <a:rPr lang="en-US" sz="1400" baseline="-25000">
                <a:solidFill>
                  <a:schemeClr val="dk1"/>
                </a:solidFill>
                <a:latin typeface="Rokkitt"/>
                <a:ea typeface="Rokkitt"/>
                <a:cs typeface="Rokkitt"/>
                <a:sym typeface="Rokkitt"/>
              </a:rPr>
              <a:t>2</a:t>
            </a:r>
            <a:r>
              <a:rPr lang="en-US" sz="1400">
                <a:solidFill>
                  <a:schemeClr val="dk1"/>
                </a:solidFill>
                <a:latin typeface="Rokkitt"/>
                <a:ea typeface="Rokkitt"/>
                <a:cs typeface="Rokkitt"/>
                <a:sym typeface="Rokkitt"/>
              </a:rPr>
              <a:t>/mol = 3.562 gCO</a:t>
            </a:r>
            <a:r>
              <a:rPr lang="en-US" sz="1400" baseline="-25000">
                <a:solidFill>
                  <a:schemeClr val="dk1"/>
                </a:solidFill>
                <a:latin typeface="Rokkitt"/>
                <a:ea typeface="Rokkitt"/>
                <a:cs typeface="Rokkitt"/>
                <a:sym typeface="Rokkitt"/>
              </a:rPr>
              <a:t>2</a:t>
            </a:r>
          </a:p>
          <a:p>
            <a:pPr marL="0" marR="0" lvl="0" indent="0" algn="l" rtl="0">
              <a:spcBef>
                <a:spcPts val="0"/>
              </a:spcBef>
              <a:buNone/>
            </a:pPr>
            <a:endParaRPr sz="1400" baseline="-250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chemeClr val="dk1"/>
                </a:solidFill>
                <a:latin typeface="Rokkitt"/>
                <a:ea typeface="Rokkitt"/>
                <a:cs typeface="Rokkitt"/>
                <a:sym typeface="Rokkitt"/>
              </a:rPr>
              <a:t>Step 2: Find Percent Yield</a:t>
            </a:r>
          </a:p>
          <a:p>
            <a:pPr marL="0" marR="0" lvl="0" indent="0" algn="l" rtl="0">
              <a:spcBef>
                <a:spcPts val="0"/>
              </a:spcBef>
              <a:buSzPct val="25000"/>
              <a:buNone/>
            </a:pPr>
            <a:r>
              <a:rPr lang="en-US" sz="1400">
                <a:solidFill>
                  <a:schemeClr val="dk1"/>
                </a:solidFill>
                <a:latin typeface="Rokkitt"/>
                <a:ea typeface="Rokkitt"/>
                <a:cs typeface="Rokkitt"/>
                <a:sym typeface="Rokkitt"/>
              </a:rPr>
              <a:t>(3.2 g / 3.562 g) * 100 = 89.8 % → 90% with correct sig figs</a:t>
            </a:r>
          </a:p>
          <a:p>
            <a:pPr marL="0" marR="0" lvl="0" indent="0" algn="l" rtl="0">
              <a:spcBef>
                <a:spcPts val="0"/>
              </a:spcBef>
              <a:buNone/>
            </a:pPr>
            <a:endParaRPr sz="1400">
              <a:solidFill>
                <a:schemeClr val="dk1"/>
              </a:solidFill>
              <a:latin typeface="Rokkitt"/>
              <a:ea typeface="Rokkitt"/>
              <a:cs typeface="Rokkitt"/>
              <a:sym typeface="Rokkitt"/>
            </a:endParaRPr>
          </a:p>
          <a:p>
            <a:pPr marL="0" marR="0" lvl="0" indent="0" algn="l" rtl="0">
              <a:spcBef>
                <a:spcPts val="0"/>
              </a:spcBef>
              <a:buSzPct val="25000"/>
              <a:buNone/>
            </a:pPr>
            <a:r>
              <a:rPr lang="en-US" sz="1400">
                <a:solidFill>
                  <a:srgbClr val="4C264C"/>
                </a:solidFill>
                <a:latin typeface="Rokkitt"/>
                <a:ea typeface="Rokkitt"/>
                <a:cs typeface="Rokkitt"/>
                <a:sym typeface="Rokkitt"/>
              </a:rPr>
              <a:t>How could you improve your percent yield?</a:t>
            </a:r>
          </a:p>
          <a:p>
            <a:pPr marL="0" marR="0" lvl="0" indent="0" algn="l" rtl="0">
              <a:spcBef>
                <a:spcPts val="0"/>
              </a:spcBef>
              <a:buSzPct val="25000"/>
              <a:buNone/>
            </a:pPr>
            <a:r>
              <a:rPr lang="en-US" sz="1400">
                <a:solidFill>
                  <a:schemeClr val="dk1"/>
                </a:solidFill>
                <a:latin typeface="Rokkitt"/>
                <a:ea typeface="Rokkitt"/>
                <a:cs typeface="Rokkitt"/>
                <a:sym typeface="Rokkitt"/>
              </a:rPr>
              <a:t>-reheat the solid, to see if there is any further mass loss</a:t>
            </a:r>
          </a:p>
          <a:p>
            <a:pPr marL="0" marR="0" lvl="0" indent="0" algn="l" rtl="0">
              <a:spcBef>
                <a:spcPts val="0"/>
              </a:spcBef>
              <a:buSzPct val="25000"/>
              <a:buNone/>
            </a:pPr>
            <a:r>
              <a:rPr lang="en-US" sz="1400">
                <a:solidFill>
                  <a:schemeClr val="dk1"/>
                </a:solidFill>
                <a:latin typeface="Rokkitt"/>
                <a:ea typeface="Rokkitt"/>
                <a:cs typeface="Rokkitt"/>
                <a:sym typeface="Rokkitt"/>
              </a:rPr>
              <a:t>-make sure you have pure CuCO</a:t>
            </a:r>
            <a:r>
              <a:rPr lang="en-US" sz="1400" baseline="-25000">
                <a:solidFill>
                  <a:schemeClr val="dk1"/>
                </a:solidFill>
                <a:latin typeface="Rokkitt"/>
                <a:ea typeface="Rokkitt"/>
                <a:cs typeface="Rokkitt"/>
                <a:sym typeface="Rokkitt"/>
              </a:rPr>
              <a:t>3</a:t>
            </a:r>
          </a:p>
          <a:p>
            <a:pPr marL="0" marR="0" lvl="0" indent="0" algn="l" rtl="0">
              <a:spcBef>
                <a:spcPts val="0"/>
              </a:spcBef>
              <a:buNone/>
            </a:pPr>
            <a:endParaRPr sz="1400">
              <a:solidFill>
                <a:schemeClr val="dk1"/>
              </a:solidFill>
              <a:latin typeface="Rokkitt"/>
              <a:ea typeface="Rokkitt"/>
              <a:cs typeface="Rokkitt"/>
              <a:sym typeface="Rokkitt"/>
            </a:endParaRPr>
          </a:p>
        </p:txBody>
      </p:sp>
      <p:sp>
        <p:nvSpPr>
          <p:cNvPr id="1001" name="Shape 1001"/>
          <p:cNvSpPr/>
          <p:nvPr/>
        </p:nvSpPr>
        <p:spPr>
          <a:xfrm>
            <a:off x="193671" y="1321070"/>
            <a:ext cx="7407852" cy="49578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002" name="Shape 1002"/>
          <p:cNvSpPr/>
          <p:nvPr/>
        </p:nvSpPr>
        <p:spPr>
          <a:xfrm>
            <a:off x="193671" y="2186185"/>
            <a:ext cx="7500216" cy="49578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003" name="Shape 1003"/>
          <p:cNvSpPr/>
          <p:nvPr/>
        </p:nvSpPr>
        <p:spPr>
          <a:xfrm>
            <a:off x="193673" y="4710173"/>
            <a:ext cx="7629527" cy="120240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004" name="Shape 1004"/>
          <p:cNvSpPr/>
          <p:nvPr/>
        </p:nvSpPr>
        <p:spPr>
          <a:xfrm>
            <a:off x="193671" y="3139093"/>
            <a:ext cx="7620436" cy="1212955"/>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01"/>
                                        </p:tgtEl>
                                      </p:cBhvr>
                                    </p:animEffect>
                                    <p:set>
                                      <p:cBhvr>
                                        <p:cTn id="7" dur="1" fill="hold">
                                          <p:stCondLst>
                                            <p:cond delay="2000"/>
                                          </p:stCondLst>
                                        </p:cTn>
                                        <p:tgtEl>
                                          <p:spTgt spid="10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02"/>
                                        </p:tgtEl>
                                      </p:cBhvr>
                                    </p:animEffect>
                                    <p:set>
                                      <p:cBhvr>
                                        <p:cTn id="12" dur="1" fill="hold">
                                          <p:stCondLst>
                                            <p:cond delay="2000"/>
                                          </p:stCondLst>
                                        </p:cTn>
                                        <p:tgtEl>
                                          <p:spTgt spid="100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004"/>
                                        </p:tgtEl>
                                      </p:cBhvr>
                                    </p:animEffect>
                                    <p:set>
                                      <p:cBhvr>
                                        <p:cTn id="17" dur="1" fill="hold">
                                          <p:stCondLst>
                                            <p:cond delay="2000"/>
                                          </p:stCondLst>
                                        </p:cTn>
                                        <p:tgtEl>
                                          <p:spTgt spid="100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003"/>
                                        </p:tgtEl>
                                      </p:cBhvr>
                                    </p:animEffect>
                                    <p:set>
                                      <p:cBhvr>
                                        <p:cTn id="22" dur="1" fill="hold">
                                          <p:stCondLst>
                                            <p:cond delay="2000"/>
                                          </p:stCondLst>
                                        </p:cTn>
                                        <p:tgtEl>
                                          <p:spTgt spid="10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Shape 1009"/>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Limiting Reactants – D.A.</a:t>
            </a:r>
          </a:p>
        </p:txBody>
      </p:sp>
      <p:sp>
        <p:nvSpPr>
          <p:cNvPr id="1010" name="Shape 1010"/>
          <p:cNvSpPr txBox="1">
            <a:spLocks noGrp="1"/>
          </p:cNvSpPr>
          <p:nvPr>
            <p:ph type="body" idx="1"/>
          </p:nvPr>
        </p:nvSpPr>
        <p:spPr>
          <a:xfrm>
            <a:off x="280737" y="905163"/>
            <a:ext cx="7514754" cy="285403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Al</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S</a:t>
            </a:r>
            <a:r>
              <a:rPr lang="en-US" sz="1400" b="0" i="0" u="none" strike="noStrike" cap="none" baseline="-25000">
                <a:solidFill>
                  <a:srgbClr val="762299"/>
                </a:solidFill>
                <a:latin typeface="Rokkitt"/>
                <a:ea typeface="Rokkitt"/>
                <a:cs typeface="Rokkitt"/>
                <a:sym typeface="Rokkitt"/>
              </a:rPr>
              <a:t>3</a:t>
            </a:r>
            <a:r>
              <a:rPr lang="en-US" sz="1400" b="0" i="0" u="none" strike="noStrike" cap="none">
                <a:solidFill>
                  <a:srgbClr val="762299"/>
                </a:solidFill>
                <a:latin typeface="Rokkitt"/>
                <a:ea typeface="Rokkitt"/>
                <a:cs typeface="Rokkitt"/>
                <a:sym typeface="Rokkitt"/>
              </a:rPr>
              <a:t> + 6 H</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O ---&gt; 2Al(OH)</a:t>
            </a:r>
            <a:r>
              <a:rPr lang="en-US" sz="1400" b="0" i="0" u="none" strike="noStrike" cap="none" baseline="-25000">
                <a:solidFill>
                  <a:srgbClr val="762299"/>
                </a:solidFill>
                <a:latin typeface="Rokkitt"/>
                <a:ea typeface="Rokkitt"/>
                <a:cs typeface="Rokkitt"/>
                <a:sym typeface="Rokkitt"/>
              </a:rPr>
              <a:t>3</a:t>
            </a:r>
            <a:r>
              <a:rPr lang="en-US" sz="1400" b="0" i="0" u="none" strike="noStrike" cap="none">
                <a:solidFill>
                  <a:srgbClr val="762299"/>
                </a:solidFill>
                <a:latin typeface="Rokkitt"/>
                <a:ea typeface="Rokkitt"/>
                <a:cs typeface="Rokkitt"/>
                <a:sym typeface="Rokkitt"/>
              </a:rPr>
              <a:t> + 3 H</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S</a:t>
            </a:r>
          </a:p>
          <a:p>
            <a:pPr marL="0" marR="0" lvl="0" indent="0" algn="l" rtl="0">
              <a:spcBef>
                <a:spcPts val="200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15.00 g aluminum sulfide and 10.00 g water react </a:t>
            </a:r>
          </a:p>
          <a:p>
            <a:pPr marL="342900" marR="0" lvl="0" indent="-342900" algn="l" rtl="0">
              <a:spcBef>
                <a:spcPts val="2000"/>
              </a:spcBef>
              <a:spcAft>
                <a:spcPts val="0"/>
              </a:spcAft>
              <a:buClr>
                <a:schemeClr val="accent1"/>
              </a:buClr>
              <a:buSzPct val="75000"/>
              <a:buFont typeface="Noto Sans Symbols"/>
              <a:buAutoNum type="alphaLcParenR"/>
            </a:pPr>
            <a:r>
              <a:rPr lang="en-US" sz="1400" b="0" i="0" u="none" strike="noStrike" cap="none">
                <a:solidFill>
                  <a:srgbClr val="762299"/>
                </a:solidFill>
                <a:latin typeface="Rokkitt"/>
                <a:ea typeface="Rokkitt"/>
                <a:cs typeface="Rokkitt"/>
                <a:sym typeface="Rokkitt"/>
              </a:rPr>
              <a:t>Identify the Limiting Reactant</a:t>
            </a: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011" name="Shape 101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012" name="Shape 101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013" name="Shape 1013"/>
          <p:cNvSpPr txBox="1"/>
          <p:nvPr/>
        </p:nvSpPr>
        <p:spPr>
          <a:xfrm>
            <a:off x="8157538" y="1816853"/>
            <a:ext cx="894959"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Sim</a:t>
            </a:r>
          </a:p>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pHet</a:t>
            </a:r>
          </a:p>
        </p:txBody>
      </p:sp>
      <p:sp>
        <p:nvSpPr>
          <p:cNvPr id="1014" name="Shape 1014"/>
          <p:cNvSpPr txBox="1"/>
          <p:nvPr/>
        </p:nvSpPr>
        <p:spPr>
          <a:xfrm>
            <a:off x="0" y="6199526"/>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p>
        </p:txBody>
      </p:sp>
      <p:sp>
        <p:nvSpPr>
          <p:cNvPr id="1015" name="Shape 1015"/>
          <p:cNvSpPr txBox="1"/>
          <p:nvPr/>
        </p:nvSpPr>
        <p:spPr>
          <a:xfrm>
            <a:off x="622222" y="2276316"/>
            <a:ext cx="7432564"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15.00g Al</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a:t>
            </a:r>
            <a:r>
              <a:rPr lang="en-US" sz="1200" baseline="-25000">
                <a:solidFill>
                  <a:schemeClr val="dk1"/>
                </a:solidFill>
                <a:latin typeface="Rokkitt"/>
                <a:ea typeface="Rokkitt"/>
                <a:cs typeface="Rokkitt"/>
                <a:sym typeface="Rokkitt"/>
              </a:rPr>
              <a:t>3  </a:t>
            </a:r>
            <a:r>
              <a:rPr lang="en-US" sz="1200">
                <a:solidFill>
                  <a:schemeClr val="dk1"/>
                </a:solidFill>
                <a:latin typeface="Rokkitt"/>
                <a:ea typeface="Rokkitt"/>
                <a:cs typeface="Rokkitt"/>
                <a:sym typeface="Rokkitt"/>
              </a:rPr>
              <a:t>x (1mol/ 150.158 g) x (6mol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O/1mol Al</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a:t>
            </a:r>
            <a:r>
              <a:rPr lang="en-US" sz="1200" baseline="-25000">
                <a:solidFill>
                  <a:schemeClr val="dk1"/>
                </a:solidFill>
                <a:latin typeface="Rokkitt"/>
                <a:ea typeface="Rokkitt"/>
                <a:cs typeface="Rokkitt"/>
                <a:sym typeface="Rokkitt"/>
              </a:rPr>
              <a:t>3</a:t>
            </a:r>
            <a:r>
              <a:rPr lang="en-US" sz="1200">
                <a:solidFill>
                  <a:schemeClr val="dk1"/>
                </a:solidFill>
                <a:latin typeface="Rokkitt"/>
                <a:ea typeface="Rokkitt"/>
                <a:cs typeface="Rokkitt"/>
                <a:sym typeface="Rokkitt"/>
              </a:rPr>
              <a:t>) x (18g/mol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0 ) = 10.782 g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0 needed</a:t>
            </a:r>
          </a:p>
          <a:p>
            <a:pPr marL="0" marR="0" lvl="0" indent="0" algn="l" rtl="0">
              <a:spcBef>
                <a:spcPts val="0"/>
              </a:spcBef>
              <a:buNone/>
            </a:pPr>
            <a:endParaRPr sz="1200" baseline="-25000">
              <a:solidFill>
                <a:schemeClr val="dk1"/>
              </a:solidFill>
              <a:latin typeface="Rokkitt"/>
              <a:ea typeface="Rokkitt"/>
              <a:cs typeface="Rokkitt"/>
              <a:sym typeface="Rokkitt"/>
            </a:endParaRPr>
          </a:p>
          <a:p>
            <a:pPr marL="0" marR="0" lvl="0" indent="0" algn="l" rtl="0">
              <a:spcBef>
                <a:spcPts val="0"/>
              </a:spcBef>
              <a:buSzPct val="25000"/>
              <a:buNone/>
            </a:pPr>
            <a:r>
              <a:rPr lang="en-US" sz="1200">
                <a:solidFill>
                  <a:schemeClr val="dk1"/>
                </a:solidFill>
                <a:latin typeface="Rokkitt"/>
                <a:ea typeface="Rokkitt"/>
                <a:cs typeface="Rokkitt"/>
                <a:sym typeface="Rokkitt"/>
              </a:rPr>
              <a:t>10g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0 x (1mol/ 18.015 g) x (1 mol Al</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a:t>
            </a:r>
            <a:r>
              <a:rPr lang="en-US" sz="1200" baseline="-25000">
                <a:solidFill>
                  <a:schemeClr val="dk1"/>
                </a:solidFill>
                <a:latin typeface="Rokkitt"/>
                <a:ea typeface="Rokkitt"/>
                <a:cs typeface="Rokkitt"/>
                <a:sym typeface="Rokkitt"/>
              </a:rPr>
              <a:t>3 </a:t>
            </a:r>
            <a:r>
              <a:rPr lang="en-US" sz="1200">
                <a:solidFill>
                  <a:schemeClr val="dk1"/>
                </a:solidFill>
                <a:latin typeface="Rokkitt"/>
                <a:ea typeface="Rokkitt"/>
                <a:cs typeface="Rokkitt"/>
                <a:sym typeface="Rokkitt"/>
              </a:rPr>
              <a:t>/ 6mol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O)  x (150.158 g/mol) = 13.892g Al</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a:t>
            </a:r>
            <a:r>
              <a:rPr lang="en-US" sz="1200" baseline="-25000">
                <a:solidFill>
                  <a:schemeClr val="dk1"/>
                </a:solidFill>
                <a:latin typeface="Rokkitt"/>
                <a:ea typeface="Rokkitt"/>
                <a:cs typeface="Rokkitt"/>
                <a:sym typeface="Rokkitt"/>
              </a:rPr>
              <a:t>3 </a:t>
            </a:r>
            <a:r>
              <a:rPr lang="en-US" sz="1200">
                <a:solidFill>
                  <a:schemeClr val="dk1"/>
                </a:solidFill>
                <a:latin typeface="Rokkitt"/>
                <a:ea typeface="Rokkitt"/>
                <a:cs typeface="Rokkitt"/>
                <a:sym typeface="Rokkitt"/>
              </a:rPr>
              <a:t> needed</a:t>
            </a:r>
          </a:p>
          <a:p>
            <a:pPr marL="0" marR="0" lvl="0" indent="0" algn="l" rtl="0">
              <a:spcBef>
                <a:spcPts val="0"/>
              </a:spcBef>
              <a:buNone/>
            </a:pPr>
            <a:endParaRPr sz="1200">
              <a:solidFill>
                <a:schemeClr val="dk1"/>
              </a:solidFill>
              <a:latin typeface="Rokkitt"/>
              <a:ea typeface="Rokkitt"/>
              <a:cs typeface="Rokkitt"/>
              <a:sym typeface="Rokkitt"/>
            </a:endParaRPr>
          </a:p>
          <a:p>
            <a:pPr marL="0" marR="0" lvl="0" indent="0" algn="l" rtl="0">
              <a:spcBef>
                <a:spcPts val="0"/>
              </a:spcBef>
              <a:buSzPct val="25000"/>
              <a:buNone/>
            </a:pPr>
            <a:r>
              <a:rPr lang="en-US" sz="1200">
                <a:solidFill>
                  <a:schemeClr val="dk1"/>
                </a:solidFill>
                <a:latin typeface="Rokkitt"/>
                <a:ea typeface="Rokkitt"/>
                <a:cs typeface="Rokkitt"/>
                <a:sym typeface="Rokkitt"/>
              </a:rPr>
              <a:t>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0 is limiting, because we need more than we were given</a:t>
            </a:r>
          </a:p>
          <a:p>
            <a:pPr marL="0" marR="0" lvl="0" indent="0" algn="l" rtl="0">
              <a:spcBef>
                <a:spcPts val="0"/>
              </a:spcBef>
              <a:buSzPct val="25000"/>
              <a:buNone/>
            </a:pPr>
            <a:r>
              <a:rPr lang="en-US" sz="1200">
                <a:solidFill>
                  <a:schemeClr val="dk1"/>
                </a:solidFill>
                <a:latin typeface="Rokkitt"/>
                <a:ea typeface="Rokkitt"/>
                <a:cs typeface="Rokkitt"/>
                <a:sym typeface="Rokkitt"/>
              </a:rPr>
              <a:t> </a:t>
            </a:r>
          </a:p>
        </p:txBody>
      </p:sp>
      <p:sp>
        <p:nvSpPr>
          <p:cNvPr id="1016" name="Shape 1016"/>
          <p:cNvSpPr txBox="1">
            <a:spLocks noGrp="1"/>
          </p:cNvSpPr>
          <p:nvPr>
            <p:ph type="body" idx="1"/>
          </p:nvPr>
        </p:nvSpPr>
        <p:spPr>
          <a:xfrm>
            <a:off x="226407" y="3415089"/>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b) What is the maximum mass of H</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S which can be formed from these reagents?</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017" name="Shape 1017"/>
          <p:cNvSpPr txBox="1"/>
          <p:nvPr/>
        </p:nvSpPr>
        <p:spPr>
          <a:xfrm>
            <a:off x="622222" y="3759200"/>
            <a:ext cx="743256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Theoretical Yield</a:t>
            </a:r>
          </a:p>
          <a:p>
            <a:pPr marL="0" marR="0" lvl="0" indent="0" algn="l" rtl="0">
              <a:spcBef>
                <a:spcPts val="0"/>
              </a:spcBef>
              <a:buSzPct val="25000"/>
              <a:buNone/>
            </a:pPr>
            <a:r>
              <a:rPr lang="en-US" sz="1200">
                <a:solidFill>
                  <a:schemeClr val="dk1"/>
                </a:solidFill>
                <a:latin typeface="Rokkitt"/>
                <a:ea typeface="Rokkitt"/>
                <a:cs typeface="Rokkitt"/>
                <a:sym typeface="Rokkitt"/>
              </a:rPr>
              <a:t>10.00 g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0 x (1mol/ 18.015 g) x (3/6) x (34.0809 g/mol ) = 9.459 g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 produced</a:t>
            </a:r>
          </a:p>
          <a:p>
            <a:pPr marL="0" marR="0" lvl="0" indent="0" algn="l" rtl="0">
              <a:spcBef>
                <a:spcPts val="0"/>
              </a:spcBef>
              <a:buSzPct val="25000"/>
              <a:buNone/>
            </a:pPr>
            <a:r>
              <a:rPr lang="en-US" sz="1200">
                <a:solidFill>
                  <a:schemeClr val="dk1"/>
                </a:solidFill>
                <a:latin typeface="Rokkitt"/>
                <a:ea typeface="Rokkitt"/>
                <a:cs typeface="Rokkitt"/>
                <a:sym typeface="Rokkitt"/>
              </a:rPr>
              <a:t> </a:t>
            </a:r>
          </a:p>
        </p:txBody>
      </p:sp>
      <p:sp>
        <p:nvSpPr>
          <p:cNvPr id="1018" name="Shape 1018"/>
          <p:cNvSpPr txBox="1">
            <a:spLocks noGrp="1"/>
          </p:cNvSpPr>
          <p:nvPr>
            <p:ph type="body" idx="1"/>
          </p:nvPr>
        </p:nvSpPr>
        <p:spPr>
          <a:xfrm>
            <a:off x="280737" y="4507346"/>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c) How much excess reactant is left in the container?</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019" name="Shape 1019"/>
          <p:cNvSpPr txBox="1"/>
          <p:nvPr/>
        </p:nvSpPr>
        <p:spPr>
          <a:xfrm>
            <a:off x="622218" y="4904507"/>
            <a:ext cx="743256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15.00 g – 13.892 g = 1.11g Al</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a:t>
            </a:r>
            <a:r>
              <a:rPr lang="en-US" sz="1200" baseline="-25000">
                <a:solidFill>
                  <a:schemeClr val="dk1"/>
                </a:solidFill>
                <a:latin typeface="Rokkitt"/>
                <a:ea typeface="Rokkitt"/>
                <a:cs typeface="Rokkitt"/>
                <a:sym typeface="Rokkitt"/>
              </a:rPr>
              <a:t>3</a:t>
            </a:r>
          </a:p>
          <a:p>
            <a:pPr marL="0" marR="0" lvl="0" indent="0" algn="l" rtl="0">
              <a:spcBef>
                <a:spcPts val="0"/>
              </a:spcBef>
              <a:buSzPct val="25000"/>
              <a:buNone/>
            </a:pPr>
            <a:r>
              <a:rPr lang="en-US" sz="1200">
                <a:solidFill>
                  <a:schemeClr val="dk1"/>
                </a:solidFill>
                <a:latin typeface="Rokkitt"/>
                <a:ea typeface="Rokkitt"/>
                <a:cs typeface="Rokkitt"/>
                <a:sym typeface="Rokkitt"/>
              </a:rPr>
              <a:t> </a:t>
            </a:r>
          </a:p>
        </p:txBody>
      </p:sp>
      <p:sp>
        <p:nvSpPr>
          <p:cNvPr id="1020" name="Shape 1020"/>
          <p:cNvSpPr txBox="1"/>
          <p:nvPr/>
        </p:nvSpPr>
        <p:spPr>
          <a:xfrm>
            <a:off x="4369660" y="5553196"/>
            <a:ext cx="468283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i="1">
                <a:solidFill>
                  <a:srgbClr val="00B0F0"/>
                </a:solidFill>
                <a:latin typeface="Rokkitt"/>
                <a:ea typeface="Rokkitt"/>
                <a:cs typeface="Rokkitt"/>
                <a:sym typeface="Rokkitt"/>
              </a:rPr>
              <a:t>**Dimensional Analysis is not the only way to solve these problems.  You can also use BCA tables (modified ICE charts), which may save time on the exam →</a:t>
            </a:r>
          </a:p>
        </p:txBody>
      </p:sp>
      <p:sp>
        <p:nvSpPr>
          <p:cNvPr id="1021" name="Shape 1021"/>
          <p:cNvSpPr/>
          <p:nvPr/>
        </p:nvSpPr>
        <p:spPr>
          <a:xfrm>
            <a:off x="376637" y="2244399"/>
            <a:ext cx="7407852" cy="101603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022" name="Shape 1022"/>
          <p:cNvSpPr/>
          <p:nvPr/>
        </p:nvSpPr>
        <p:spPr>
          <a:xfrm>
            <a:off x="376637" y="3819126"/>
            <a:ext cx="7407852" cy="6742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023" name="Shape 1023"/>
          <p:cNvSpPr/>
          <p:nvPr/>
        </p:nvSpPr>
        <p:spPr>
          <a:xfrm>
            <a:off x="376637" y="4878905"/>
            <a:ext cx="7407852" cy="6742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1"/>
                                        </p:tgtEl>
                                      </p:cBhvr>
                                    </p:animEffect>
                                    <p:set>
                                      <p:cBhvr>
                                        <p:cTn id="7" dur="1" fill="hold">
                                          <p:stCondLst>
                                            <p:cond delay="2000"/>
                                          </p:stCondLst>
                                        </p:cTn>
                                        <p:tgtEl>
                                          <p:spTgt spid="10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22"/>
                                        </p:tgtEl>
                                      </p:cBhvr>
                                    </p:animEffect>
                                    <p:set>
                                      <p:cBhvr>
                                        <p:cTn id="12" dur="1" fill="hold">
                                          <p:stCondLst>
                                            <p:cond delay="2000"/>
                                          </p:stCondLst>
                                        </p:cTn>
                                        <p:tgtEl>
                                          <p:spTgt spid="10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023"/>
                                        </p:tgtEl>
                                      </p:cBhvr>
                                    </p:animEffect>
                                    <p:set>
                                      <p:cBhvr>
                                        <p:cTn id="17" dur="1" fill="hold">
                                          <p:stCondLst>
                                            <p:cond delay="2000"/>
                                          </p:stCondLst>
                                        </p:cTn>
                                        <p:tgtEl>
                                          <p:spTgt spid="10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Shape 102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Limiting Reactants – BCA Table</a:t>
            </a:r>
          </a:p>
        </p:txBody>
      </p:sp>
      <p:sp>
        <p:nvSpPr>
          <p:cNvPr id="1029" name="Shape 1029"/>
          <p:cNvSpPr txBox="1">
            <a:spLocks noGrp="1"/>
          </p:cNvSpPr>
          <p:nvPr>
            <p:ph type="body" idx="1"/>
          </p:nvPr>
        </p:nvSpPr>
        <p:spPr>
          <a:xfrm>
            <a:off x="280736" y="905163"/>
            <a:ext cx="7654860" cy="285403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15.00 g aluminum sulfide and 10.00 g water react according to the following equation: </a:t>
            </a:r>
          </a:p>
          <a:p>
            <a:pPr marL="0" marR="0" lvl="0" indent="0" algn="ctr" rtl="0">
              <a:spcBef>
                <a:spcPts val="200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Al</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S</a:t>
            </a:r>
            <a:r>
              <a:rPr lang="en-US" sz="1400" b="0" i="0" u="none" strike="noStrike" cap="none" baseline="-25000">
                <a:solidFill>
                  <a:srgbClr val="762299"/>
                </a:solidFill>
                <a:latin typeface="Rokkitt"/>
                <a:ea typeface="Rokkitt"/>
                <a:cs typeface="Rokkitt"/>
                <a:sym typeface="Rokkitt"/>
              </a:rPr>
              <a:t>3</a:t>
            </a:r>
            <a:r>
              <a:rPr lang="en-US" sz="1400" b="0" i="0" u="none" strike="noStrike" cap="none">
                <a:solidFill>
                  <a:srgbClr val="762299"/>
                </a:solidFill>
                <a:latin typeface="Rokkitt"/>
                <a:ea typeface="Rokkitt"/>
                <a:cs typeface="Rokkitt"/>
                <a:sym typeface="Rokkitt"/>
              </a:rPr>
              <a:t> + 6 H</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O ---&gt; 2Al(OH)</a:t>
            </a:r>
            <a:r>
              <a:rPr lang="en-US" sz="1400" b="0" i="0" u="none" strike="noStrike" cap="none" baseline="-25000">
                <a:solidFill>
                  <a:srgbClr val="762299"/>
                </a:solidFill>
                <a:latin typeface="Rokkitt"/>
                <a:ea typeface="Rokkitt"/>
                <a:cs typeface="Rokkitt"/>
                <a:sym typeface="Rokkitt"/>
              </a:rPr>
              <a:t>3</a:t>
            </a:r>
            <a:r>
              <a:rPr lang="en-US" sz="1400" b="0" i="0" u="none" strike="noStrike" cap="none">
                <a:solidFill>
                  <a:srgbClr val="762299"/>
                </a:solidFill>
                <a:latin typeface="Rokkitt"/>
                <a:ea typeface="Rokkitt"/>
                <a:cs typeface="Rokkitt"/>
                <a:sym typeface="Rokkitt"/>
              </a:rPr>
              <a:t> + 3 H</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S</a:t>
            </a:r>
          </a:p>
          <a:p>
            <a:pPr marL="342900" marR="0" lvl="0" indent="-342900" algn="l" rtl="0">
              <a:spcBef>
                <a:spcPts val="2000"/>
              </a:spcBef>
              <a:spcAft>
                <a:spcPts val="0"/>
              </a:spcAft>
              <a:buClr>
                <a:schemeClr val="accent1"/>
              </a:buClr>
              <a:buSzPct val="75000"/>
              <a:buFont typeface="Noto Sans Symbols"/>
              <a:buAutoNum type="alphaLcParenR"/>
            </a:pPr>
            <a:r>
              <a:rPr lang="en-US" sz="1400" b="0" i="0" u="none" strike="noStrike" cap="none">
                <a:solidFill>
                  <a:srgbClr val="762299"/>
                </a:solidFill>
                <a:latin typeface="Rokkitt"/>
                <a:ea typeface="Rokkitt"/>
                <a:cs typeface="Rokkitt"/>
                <a:sym typeface="Rokkitt"/>
              </a:rPr>
              <a:t>Identify the Limiting Reactant</a:t>
            </a: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030" name="Shape 103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031" name="Shape 103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Source</a:t>
            </a:r>
          </a:p>
        </p:txBody>
      </p:sp>
      <p:sp>
        <p:nvSpPr>
          <p:cNvPr id="1032" name="Shape 103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Video</a:t>
            </a:r>
          </a:p>
        </p:txBody>
      </p:sp>
      <p:sp>
        <p:nvSpPr>
          <p:cNvPr id="1033" name="Shape 1033"/>
          <p:cNvSpPr txBox="1"/>
          <p:nvPr/>
        </p:nvSpPr>
        <p:spPr>
          <a:xfrm>
            <a:off x="0" y="6199526"/>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p>
        </p:txBody>
      </p:sp>
      <p:sp>
        <p:nvSpPr>
          <p:cNvPr id="1034" name="Shape 1034"/>
          <p:cNvSpPr txBox="1"/>
          <p:nvPr/>
        </p:nvSpPr>
        <p:spPr>
          <a:xfrm>
            <a:off x="498474" y="2186185"/>
            <a:ext cx="4069849"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15.00g Al</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a:t>
            </a:r>
            <a:r>
              <a:rPr lang="en-US" sz="1200" baseline="-25000">
                <a:solidFill>
                  <a:schemeClr val="dk1"/>
                </a:solidFill>
                <a:latin typeface="Rokkitt"/>
                <a:ea typeface="Rokkitt"/>
                <a:cs typeface="Rokkitt"/>
                <a:sym typeface="Rokkitt"/>
              </a:rPr>
              <a:t>3  </a:t>
            </a:r>
            <a:r>
              <a:rPr lang="en-US" sz="1200">
                <a:solidFill>
                  <a:schemeClr val="dk1"/>
                </a:solidFill>
                <a:latin typeface="Rokkitt"/>
                <a:ea typeface="Rokkitt"/>
                <a:cs typeface="Rokkitt"/>
                <a:sym typeface="Rokkitt"/>
              </a:rPr>
              <a:t>x (1mol/ 150.158 g) = .100mol</a:t>
            </a:r>
          </a:p>
          <a:p>
            <a:pPr marL="0" marR="0" lvl="0" indent="0" algn="l" rtl="0">
              <a:spcBef>
                <a:spcPts val="0"/>
              </a:spcBef>
              <a:buSzPct val="25000"/>
              <a:buNone/>
            </a:pPr>
            <a:r>
              <a:rPr lang="en-US" sz="1200">
                <a:solidFill>
                  <a:schemeClr val="dk1"/>
                </a:solidFill>
                <a:latin typeface="Rokkitt"/>
                <a:ea typeface="Rokkitt"/>
                <a:cs typeface="Rokkitt"/>
                <a:sym typeface="Rokkitt"/>
              </a:rPr>
              <a:t>10g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0 x (1mol/ 18.015 g) = .555</a:t>
            </a:r>
          </a:p>
          <a:p>
            <a:pPr marL="0" marR="0" lvl="0" indent="0" algn="l" rtl="0">
              <a:spcBef>
                <a:spcPts val="0"/>
              </a:spcBef>
              <a:buNone/>
            </a:pPr>
            <a:endParaRPr sz="1200">
              <a:solidFill>
                <a:schemeClr val="dk1"/>
              </a:solidFill>
              <a:latin typeface="Rokkitt"/>
              <a:ea typeface="Rokkitt"/>
              <a:cs typeface="Rokkitt"/>
              <a:sym typeface="Rokkitt"/>
            </a:endParaRPr>
          </a:p>
          <a:p>
            <a:pPr marL="0" marR="0" lvl="0" indent="0" algn="l" rtl="0">
              <a:spcBef>
                <a:spcPts val="0"/>
              </a:spcBef>
              <a:buNone/>
            </a:pPr>
            <a:endParaRPr sz="1200">
              <a:solidFill>
                <a:schemeClr val="dk1"/>
              </a:solidFill>
              <a:latin typeface="Rokkitt"/>
              <a:ea typeface="Rokkitt"/>
              <a:cs typeface="Rokkitt"/>
              <a:sym typeface="Rokkitt"/>
            </a:endParaRPr>
          </a:p>
          <a:p>
            <a:pPr marL="0" marR="0" lvl="0" indent="0" algn="l" rtl="0">
              <a:spcBef>
                <a:spcPts val="0"/>
              </a:spcBef>
              <a:buNone/>
            </a:pPr>
            <a:endParaRPr sz="1200">
              <a:solidFill>
                <a:schemeClr val="dk1"/>
              </a:solidFill>
              <a:latin typeface="Rokkitt"/>
              <a:ea typeface="Rokkitt"/>
              <a:cs typeface="Rokkitt"/>
              <a:sym typeface="Rokkitt"/>
            </a:endParaRPr>
          </a:p>
          <a:p>
            <a:pPr marL="0" marR="0" lvl="0" indent="0" algn="l" rtl="0">
              <a:spcBef>
                <a:spcPts val="0"/>
              </a:spcBef>
              <a:buSzPct val="25000"/>
              <a:buNone/>
            </a:pPr>
            <a:r>
              <a:rPr lang="en-US" sz="1200">
                <a:solidFill>
                  <a:schemeClr val="dk1"/>
                </a:solidFill>
                <a:latin typeface="Rokkitt"/>
                <a:ea typeface="Rokkitt"/>
                <a:cs typeface="Rokkitt"/>
                <a:sym typeface="Rokkitt"/>
              </a:rPr>
              <a:t>Water is the limiting reactant.</a:t>
            </a:r>
          </a:p>
        </p:txBody>
      </p:sp>
      <p:sp>
        <p:nvSpPr>
          <p:cNvPr id="1035" name="Shape 1035"/>
          <p:cNvSpPr txBox="1">
            <a:spLocks noGrp="1"/>
          </p:cNvSpPr>
          <p:nvPr>
            <p:ph type="body" idx="1"/>
          </p:nvPr>
        </p:nvSpPr>
        <p:spPr>
          <a:xfrm>
            <a:off x="280737" y="4003951"/>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b) What is the maximum mass of H</a:t>
            </a:r>
            <a:r>
              <a:rPr lang="en-US" sz="1400" b="0" i="0" u="none" strike="noStrike" cap="none" baseline="-25000">
                <a:solidFill>
                  <a:srgbClr val="762299"/>
                </a:solidFill>
                <a:latin typeface="Rokkitt"/>
                <a:ea typeface="Rokkitt"/>
                <a:cs typeface="Rokkitt"/>
                <a:sym typeface="Rokkitt"/>
              </a:rPr>
              <a:t>2</a:t>
            </a:r>
            <a:r>
              <a:rPr lang="en-US" sz="1400" b="0" i="0" u="none" strike="noStrike" cap="none">
                <a:solidFill>
                  <a:srgbClr val="762299"/>
                </a:solidFill>
                <a:latin typeface="Rokkitt"/>
                <a:ea typeface="Rokkitt"/>
                <a:cs typeface="Rokkitt"/>
                <a:sym typeface="Rokkitt"/>
              </a:rPr>
              <a:t>S which can be formed from these reagents?</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036" name="Shape 1036"/>
          <p:cNvSpPr txBox="1">
            <a:spLocks noGrp="1"/>
          </p:cNvSpPr>
          <p:nvPr>
            <p:ph type="body" idx="1"/>
          </p:nvPr>
        </p:nvSpPr>
        <p:spPr>
          <a:xfrm>
            <a:off x="280737" y="5052269"/>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kkitt"/>
                <a:ea typeface="Rokkitt"/>
                <a:cs typeface="Rokkitt"/>
                <a:sym typeface="Rokkitt"/>
              </a:rPr>
              <a:t>c) How much excess reactant is left in the container?</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037" name="Shape 1037"/>
          <p:cNvSpPr txBox="1"/>
          <p:nvPr/>
        </p:nvSpPr>
        <p:spPr>
          <a:xfrm>
            <a:off x="622218" y="5347835"/>
            <a:ext cx="743256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.0074mol </a:t>
            </a:r>
            <a:r>
              <a:rPr lang="en-US" sz="1200">
                <a:solidFill>
                  <a:srgbClr val="762299"/>
                </a:solidFill>
                <a:latin typeface="Rokkitt"/>
                <a:ea typeface="Rokkitt"/>
                <a:cs typeface="Rokkitt"/>
                <a:sym typeface="Rokkitt"/>
              </a:rPr>
              <a:t>Al</a:t>
            </a:r>
            <a:r>
              <a:rPr lang="en-US" sz="1200" baseline="-25000">
                <a:solidFill>
                  <a:srgbClr val="762299"/>
                </a:solidFill>
                <a:latin typeface="Rokkitt"/>
                <a:ea typeface="Rokkitt"/>
                <a:cs typeface="Rokkitt"/>
                <a:sym typeface="Rokkitt"/>
              </a:rPr>
              <a:t>2</a:t>
            </a:r>
            <a:r>
              <a:rPr lang="en-US" sz="1200">
                <a:solidFill>
                  <a:srgbClr val="762299"/>
                </a:solidFill>
                <a:latin typeface="Rokkitt"/>
                <a:ea typeface="Rokkitt"/>
                <a:cs typeface="Rokkitt"/>
                <a:sym typeface="Rokkitt"/>
              </a:rPr>
              <a:t>S</a:t>
            </a:r>
            <a:r>
              <a:rPr lang="en-US" sz="1200" baseline="-25000">
                <a:solidFill>
                  <a:srgbClr val="762299"/>
                </a:solidFill>
                <a:latin typeface="Rokkitt"/>
                <a:ea typeface="Rokkitt"/>
                <a:cs typeface="Rokkitt"/>
                <a:sym typeface="Rokkitt"/>
              </a:rPr>
              <a:t>3  </a:t>
            </a:r>
            <a:r>
              <a:rPr lang="en-US" sz="1200">
                <a:solidFill>
                  <a:srgbClr val="762299"/>
                </a:solidFill>
                <a:latin typeface="Rokkitt"/>
                <a:ea typeface="Rokkitt"/>
                <a:cs typeface="Rokkitt"/>
                <a:sym typeface="Rokkitt"/>
              </a:rPr>
              <a:t>x </a:t>
            </a:r>
            <a:r>
              <a:rPr lang="en-US" sz="1200">
                <a:solidFill>
                  <a:schemeClr val="dk1"/>
                </a:solidFill>
                <a:latin typeface="Rokkitt"/>
                <a:ea typeface="Rokkitt"/>
                <a:cs typeface="Rokkitt"/>
                <a:sym typeface="Rokkitt"/>
              </a:rPr>
              <a:t>150.158 g/mol = 1.11g Al</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a:t>
            </a:r>
            <a:r>
              <a:rPr lang="en-US" sz="1200" baseline="-25000">
                <a:solidFill>
                  <a:schemeClr val="dk1"/>
                </a:solidFill>
                <a:latin typeface="Rokkitt"/>
                <a:ea typeface="Rokkitt"/>
                <a:cs typeface="Rokkitt"/>
                <a:sym typeface="Rokkitt"/>
              </a:rPr>
              <a:t>3</a:t>
            </a:r>
          </a:p>
          <a:p>
            <a:pPr marL="0" marR="0" lvl="0" indent="0" algn="l" rtl="0">
              <a:spcBef>
                <a:spcPts val="0"/>
              </a:spcBef>
              <a:buSzPct val="25000"/>
              <a:buNone/>
            </a:pPr>
            <a:r>
              <a:rPr lang="en-US" sz="1200">
                <a:solidFill>
                  <a:schemeClr val="dk1"/>
                </a:solidFill>
                <a:latin typeface="Rokkitt"/>
                <a:ea typeface="Rokkitt"/>
                <a:cs typeface="Rokkitt"/>
                <a:sym typeface="Rokkitt"/>
              </a:rPr>
              <a:t> </a:t>
            </a:r>
          </a:p>
        </p:txBody>
      </p:sp>
      <p:graphicFrame>
        <p:nvGraphicFramePr>
          <p:cNvPr id="1038" name="Shape 1038"/>
          <p:cNvGraphicFramePr/>
          <p:nvPr/>
        </p:nvGraphicFramePr>
        <p:xfrm>
          <a:off x="3777671" y="2232890"/>
          <a:ext cx="3000000" cy="3000000"/>
        </p:xfrm>
        <a:graphic>
          <a:graphicData uri="http://schemas.openxmlformats.org/drawingml/2006/table">
            <a:tbl>
              <a:tblPr firstRow="1" bandRow="1">
                <a:noFill/>
                <a:tableStyleId>{1A6FC3C2-D3A7-49DA-A32B-A970C30729E0}</a:tableStyleId>
              </a:tblPr>
              <a:tblGrid>
                <a:gridCol w="930800"/>
                <a:gridCol w="867225"/>
                <a:gridCol w="847300"/>
                <a:gridCol w="1117600"/>
                <a:gridCol w="852750"/>
              </a:tblGrid>
              <a:tr h="370850">
                <a:tc>
                  <a:txBody>
                    <a:bodyPr/>
                    <a:lstStyle/>
                    <a:p>
                      <a:pPr marL="0" marR="0" lvl="0" indent="0" algn="l" rtl="0">
                        <a:spcBef>
                          <a:spcPts val="0"/>
                        </a:spcBef>
                        <a:buSzPct val="25000"/>
                        <a:buNone/>
                      </a:pPr>
                      <a:endParaRPr sz="1400">
                        <a:solidFill>
                          <a:schemeClr val="lt1"/>
                        </a:solidFill>
                      </a:endParaRPr>
                    </a:p>
                  </a:txBody>
                  <a:tcPr marL="91450" marR="91450" marT="45725" marB="45725"/>
                </a:tc>
                <a:tc>
                  <a:txBody>
                    <a:bodyPr/>
                    <a:lstStyle/>
                    <a:p>
                      <a:pPr marL="0" marR="0" lvl="0" indent="0" algn="l" rtl="0">
                        <a:spcBef>
                          <a:spcPts val="0"/>
                        </a:spcBef>
                        <a:buSzPct val="25000"/>
                        <a:buNone/>
                      </a:pPr>
                      <a:r>
                        <a:rPr lang="en-US" sz="1400">
                          <a:solidFill>
                            <a:schemeClr val="lt1"/>
                          </a:solidFill>
                        </a:rPr>
                        <a:t>Al</a:t>
                      </a:r>
                      <a:r>
                        <a:rPr lang="en-US" sz="1400" baseline="-25000">
                          <a:solidFill>
                            <a:schemeClr val="lt1"/>
                          </a:solidFill>
                        </a:rPr>
                        <a:t>2</a:t>
                      </a:r>
                      <a:r>
                        <a:rPr lang="en-US" sz="1400">
                          <a:solidFill>
                            <a:schemeClr val="lt1"/>
                          </a:solidFill>
                        </a:rPr>
                        <a:t>S</a:t>
                      </a:r>
                      <a:r>
                        <a:rPr lang="en-US" sz="1400" baseline="-25000">
                          <a:solidFill>
                            <a:schemeClr val="lt1"/>
                          </a:solidFill>
                        </a:rPr>
                        <a:t>3</a:t>
                      </a:r>
                    </a:p>
                  </a:txBody>
                  <a:tcPr marL="91450" marR="91450" marT="45725" marB="45725"/>
                </a:tc>
                <a:tc>
                  <a:txBody>
                    <a:bodyPr/>
                    <a:lstStyle/>
                    <a:p>
                      <a:pPr marL="0" marR="0" lvl="0" indent="0" algn="l" rtl="0">
                        <a:spcBef>
                          <a:spcPts val="0"/>
                        </a:spcBef>
                        <a:buSzPct val="25000"/>
                        <a:buNone/>
                      </a:pPr>
                      <a:r>
                        <a:rPr lang="en-US" sz="1400">
                          <a:solidFill>
                            <a:schemeClr val="lt1"/>
                          </a:solidFill>
                        </a:rPr>
                        <a:t>6 H</a:t>
                      </a:r>
                      <a:r>
                        <a:rPr lang="en-US" sz="1400" baseline="-25000">
                          <a:solidFill>
                            <a:schemeClr val="lt1"/>
                          </a:solidFill>
                        </a:rPr>
                        <a:t>2</a:t>
                      </a:r>
                      <a:r>
                        <a:rPr lang="en-US" sz="1400">
                          <a:solidFill>
                            <a:schemeClr val="lt1"/>
                          </a:solidFill>
                        </a:rPr>
                        <a:t>O </a:t>
                      </a:r>
                    </a:p>
                  </a:txBody>
                  <a:tcPr marL="91450" marR="91450" marT="45725" marB="45725"/>
                </a:tc>
                <a:tc>
                  <a:txBody>
                    <a:bodyPr/>
                    <a:lstStyle/>
                    <a:p>
                      <a:pPr marL="0" marR="0" lvl="0" indent="0" algn="l" rtl="0">
                        <a:spcBef>
                          <a:spcPts val="0"/>
                        </a:spcBef>
                        <a:buSzPct val="25000"/>
                        <a:buNone/>
                      </a:pPr>
                      <a:r>
                        <a:rPr lang="en-US" sz="1400">
                          <a:solidFill>
                            <a:schemeClr val="lt1"/>
                          </a:solidFill>
                        </a:rPr>
                        <a:t>2Al(OH)</a:t>
                      </a:r>
                      <a:r>
                        <a:rPr lang="en-US" sz="1400" baseline="-25000">
                          <a:solidFill>
                            <a:schemeClr val="lt1"/>
                          </a:solidFill>
                        </a:rPr>
                        <a:t>3</a:t>
                      </a:r>
                    </a:p>
                  </a:txBody>
                  <a:tcPr marL="91450" marR="91450" marT="45725" marB="45725"/>
                </a:tc>
                <a:tc>
                  <a:txBody>
                    <a:bodyPr/>
                    <a:lstStyle/>
                    <a:p>
                      <a:pPr marL="0" marR="0" lvl="0" indent="0" algn="l" rtl="0">
                        <a:lnSpc>
                          <a:spcPct val="100000"/>
                        </a:lnSpc>
                        <a:spcBef>
                          <a:spcPts val="0"/>
                        </a:spcBef>
                        <a:spcAft>
                          <a:spcPts val="0"/>
                        </a:spcAft>
                        <a:buClr>
                          <a:schemeClr val="lt1"/>
                        </a:buClr>
                        <a:buSzPct val="25000"/>
                        <a:buFont typeface="Rokkitt"/>
                        <a:buNone/>
                      </a:pPr>
                      <a:r>
                        <a:rPr lang="en-US" sz="1400">
                          <a:solidFill>
                            <a:schemeClr val="lt1"/>
                          </a:solidFill>
                        </a:rPr>
                        <a:t>3 H</a:t>
                      </a:r>
                      <a:r>
                        <a:rPr lang="en-US" sz="1400" baseline="-25000">
                          <a:solidFill>
                            <a:schemeClr val="lt1"/>
                          </a:solidFill>
                        </a:rPr>
                        <a:t>2</a:t>
                      </a:r>
                      <a:r>
                        <a:rPr lang="en-US" sz="1400">
                          <a:solidFill>
                            <a:schemeClr val="lt1"/>
                          </a:solidFill>
                        </a:rPr>
                        <a:t>S</a:t>
                      </a:r>
                    </a:p>
                  </a:txBody>
                  <a:tcPr marL="91450" marR="91450" marT="45725" marB="45725"/>
                </a:tc>
              </a:tr>
              <a:tr h="370850">
                <a:tc>
                  <a:txBody>
                    <a:bodyPr/>
                    <a:lstStyle/>
                    <a:p>
                      <a:pPr marL="0" marR="0" lvl="0" indent="0" algn="l" rtl="0">
                        <a:spcBef>
                          <a:spcPts val="0"/>
                        </a:spcBef>
                        <a:buSzPct val="25000"/>
                        <a:buNone/>
                      </a:pPr>
                      <a:r>
                        <a:rPr lang="en-US" sz="1400"/>
                        <a:t>Before</a:t>
                      </a:r>
                    </a:p>
                  </a:txBody>
                  <a:tcPr marL="91450" marR="91450" marT="45725" marB="45725"/>
                </a:tc>
                <a:tc>
                  <a:txBody>
                    <a:bodyPr/>
                    <a:lstStyle/>
                    <a:p>
                      <a:pPr marL="0" marR="0" lvl="0" indent="0" algn="ctr" rtl="0">
                        <a:spcBef>
                          <a:spcPts val="0"/>
                        </a:spcBef>
                        <a:buSzPct val="25000"/>
                        <a:buNone/>
                      </a:pPr>
                      <a:r>
                        <a:rPr lang="en-US" sz="1400"/>
                        <a:t>.0999</a:t>
                      </a:r>
                    </a:p>
                  </a:txBody>
                  <a:tcPr marL="91450" marR="91450" marT="45725" marB="45725"/>
                </a:tc>
                <a:tc>
                  <a:txBody>
                    <a:bodyPr/>
                    <a:lstStyle/>
                    <a:p>
                      <a:pPr marL="0" marR="0" lvl="0" indent="0" algn="ctr" rtl="0">
                        <a:spcBef>
                          <a:spcPts val="0"/>
                        </a:spcBef>
                        <a:buSzPct val="25000"/>
                        <a:buNone/>
                      </a:pPr>
                      <a:r>
                        <a:rPr lang="en-US" sz="1400"/>
                        <a:t>.5551</a:t>
                      </a:r>
                    </a:p>
                  </a:txBody>
                  <a:tcPr marL="91450" marR="91450" marT="45725" marB="45725"/>
                </a:tc>
                <a:tc>
                  <a:txBody>
                    <a:bodyPr/>
                    <a:lstStyle/>
                    <a:p>
                      <a:pPr marL="0" marR="0" lvl="0" indent="0" algn="ctr" rtl="0">
                        <a:spcBef>
                          <a:spcPts val="0"/>
                        </a:spcBef>
                        <a:buSzPct val="25000"/>
                        <a:buNone/>
                      </a:pPr>
                      <a:r>
                        <a:rPr lang="en-US" sz="1400"/>
                        <a:t>0</a:t>
                      </a:r>
                    </a:p>
                  </a:txBody>
                  <a:tcPr marL="91450" marR="91450" marT="45725" marB="45725"/>
                </a:tc>
                <a:tc>
                  <a:txBody>
                    <a:bodyPr/>
                    <a:lstStyle/>
                    <a:p>
                      <a:pPr marL="0" marR="0" lvl="0" indent="0" algn="ctr" rtl="0">
                        <a:spcBef>
                          <a:spcPts val="0"/>
                        </a:spcBef>
                        <a:buSzPct val="25000"/>
                        <a:buNone/>
                      </a:pPr>
                      <a:r>
                        <a:rPr lang="en-US" sz="1400"/>
                        <a:t>0</a:t>
                      </a:r>
                    </a:p>
                  </a:txBody>
                  <a:tcPr marL="91450" marR="91450" marT="45725" marB="45725"/>
                </a:tc>
              </a:tr>
              <a:tr h="370850">
                <a:tc>
                  <a:txBody>
                    <a:bodyPr/>
                    <a:lstStyle/>
                    <a:p>
                      <a:pPr marL="0" marR="0" lvl="0" indent="0" algn="l" rtl="0">
                        <a:spcBef>
                          <a:spcPts val="0"/>
                        </a:spcBef>
                        <a:buSzPct val="25000"/>
                        <a:buNone/>
                      </a:pPr>
                      <a:r>
                        <a:rPr lang="en-US" sz="1400"/>
                        <a:t>Change</a:t>
                      </a:r>
                    </a:p>
                  </a:txBody>
                  <a:tcPr marL="91450" marR="91450" marT="45725" marB="45725"/>
                </a:tc>
                <a:tc>
                  <a:txBody>
                    <a:bodyPr/>
                    <a:lstStyle/>
                    <a:p>
                      <a:pPr marL="0" marR="0" lvl="0" indent="0" algn="ctr" rtl="0">
                        <a:spcBef>
                          <a:spcPts val="0"/>
                        </a:spcBef>
                        <a:buSzPct val="25000"/>
                        <a:buNone/>
                      </a:pPr>
                      <a:r>
                        <a:rPr lang="en-US" sz="1400"/>
                        <a:t>-.0925</a:t>
                      </a:r>
                    </a:p>
                  </a:txBody>
                  <a:tcPr marL="91450" marR="91450" marT="45725" marB="45725"/>
                </a:tc>
                <a:tc>
                  <a:txBody>
                    <a:bodyPr/>
                    <a:lstStyle/>
                    <a:p>
                      <a:pPr marL="0" marR="0" lvl="0" indent="0" algn="ctr" rtl="0">
                        <a:spcBef>
                          <a:spcPts val="0"/>
                        </a:spcBef>
                        <a:buSzPct val="25000"/>
                        <a:buNone/>
                      </a:pPr>
                      <a:r>
                        <a:rPr lang="en-US" sz="1400"/>
                        <a:t>-.5551</a:t>
                      </a:r>
                    </a:p>
                  </a:txBody>
                  <a:tcPr marL="91450" marR="91450" marT="45725" marB="45725"/>
                </a:tc>
                <a:tc>
                  <a:txBody>
                    <a:bodyPr/>
                    <a:lstStyle/>
                    <a:p>
                      <a:pPr marL="0" marR="0" lvl="0" indent="0" algn="ctr" rtl="0">
                        <a:spcBef>
                          <a:spcPts val="0"/>
                        </a:spcBef>
                        <a:buSzPct val="25000"/>
                        <a:buNone/>
                      </a:pPr>
                      <a:r>
                        <a:rPr lang="en-US" sz="1400"/>
                        <a:t>+ .1850</a:t>
                      </a:r>
                    </a:p>
                  </a:txBody>
                  <a:tcPr marL="91450" marR="91450" marT="45725" marB="45725"/>
                </a:tc>
                <a:tc>
                  <a:txBody>
                    <a:bodyPr/>
                    <a:lstStyle/>
                    <a:p>
                      <a:pPr marL="0" marR="0" lvl="0" indent="0" algn="ctr" rtl="0">
                        <a:spcBef>
                          <a:spcPts val="0"/>
                        </a:spcBef>
                        <a:buSzPct val="25000"/>
                        <a:buNone/>
                      </a:pPr>
                      <a:r>
                        <a:rPr lang="en-US" sz="1400"/>
                        <a:t>+ .2775</a:t>
                      </a:r>
                    </a:p>
                  </a:txBody>
                  <a:tcPr marL="91450" marR="91450" marT="45725" marB="45725"/>
                </a:tc>
              </a:tr>
              <a:tr h="370850">
                <a:tc>
                  <a:txBody>
                    <a:bodyPr/>
                    <a:lstStyle/>
                    <a:p>
                      <a:pPr marL="0" marR="0" lvl="0" indent="0" algn="l" rtl="0">
                        <a:spcBef>
                          <a:spcPts val="0"/>
                        </a:spcBef>
                        <a:buSzPct val="25000"/>
                        <a:buNone/>
                      </a:pPr>
                      <a:r>
                        <a:rPr lang="en-US" sz="1400"/>
                        <a:t>After</a:t>
                      </a:r>
                    </a:p>
                  </a:txBody>
                  <a:tcPr marL="91450" marR="91450" marT="45725" marB="45725"/>
                </a:tc>
                <a:tc>
                  <a:txBody>
                    <a:bodyPr/>
                    <a:lstStyle/>
                    <a:p>
                      <a:pPr marL="0" marR="0" lvl="0" indent="0" algn="ctr" rtl="0">
                        <a:spcBef>
                          <a:spcPts val="0"/>
                        </a:spcBef>
                        <a:buSzPct val="25000"/>
                        <a:buNone/>
                      </a:pPr>
                      <a:r>
                        <a:rPr lang="en-US" sz="1400"/>
                        <a:t>.0074</a:t>
                      </a:r>
                    </a:p>
                  </a:txBody>
                  <a:tcPr marL="91450" marR="91450" marT="45725" marB="45725"/>
                </a:tc>
                <a:tc>
                  <a:txBody>
                    <a:bodyPr/>
                    <a:lstStyle/>
                    <a:p>
                      <a:pPr marL="0" marR="0" lvl="0" indent="0" algn="ctr" rtl="0">
                        <a:spcBef>
                          <a:spcPts val="0"/>
                        </a:spcBef>
                        <a:buSzPct val="25000"/>
                        <a:buNone/>
                      </a:pPr>
                      <a:r>
                        <a:rPr lang="en-US" sz="1400"/>
                        <a:t>0</a:t>
                      </a:r>
                    </a:p>
                  </a:txBody>
                  <a:tcPr marL="91450" marR="91450" marT="45725" marB="45725"/>
                </a:tc>
                <a:tc>
                  <a:txBody>
                    <a:bodyPr/>
                    <a:lstStyle/>
                    <a:p>
                      <a:pPr marL="0" marR="0" lvl="0" indent="0" algn="ctr" rtl="0">
                        <a:spcBef>
                          <a:spcPts val="0"/>
                        </a:spcBef>
                        <a:buSzPct val="25000"/>
                        <a:buNone/>
                      </a:pPr>
                      <a:r>
                        <a:rPr lang="en-US" sz="1400"/>
                        <a:t>.1850</a:t>
                      </a:r>
                    </a:p>
                  </a:txBody>
                  <a:tcPr marL="91450" marR="91450" marT="45725" marB="45725"/>
                </a:tc>
                <a:tc>
                  <a:txBody>
                    <a:bodyPr/>
                    <a:lstStyle/>
                    <a:p>
                      <a:pPr marL="0" marR="0" lvl="0" indent="0" algn="ctr" rtl="0">
                        <a:spcBef>
                          <a:spcPts val="0"/>
                        </a:spcBef>
                        <a:buSzPct val="25000"/>
                        <a:buNone/>
                      </a:pPr>
                      <a:r>
                        <a:rPr lang="en-US" sz="1400"/>
                        <a:t>.2775</a:t>
                      </a:r>
                    </a:p>
                  </a:txBody>
                  <a:tcPr marL="91450" marR="91450" marT="45725" marB="45725"/>
                </a:tc>
              </a:tr>
            </a:tbl>
          </a:graphicData>
        </a:graphic>
      </p:graphicFrame>
      <p:sp>
        <p:nvSpPr>
          <p:cNvPr id="1039" name="Shape 1039"/>
          <p:cNvSpPr/>
          <p:nvPr/>
        </p:nvSpPr>
        <p:spPr>
          <a:xfrm>
            <a:off x="504927" y="2694016"/>
            <a:ext cx="4864025"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Rokkitt"/>
                <a:ea typeface="Rokkitt"/>
                <a:cs typeface="Rokkitt"/>
                <a:sym typeface="Rokkitt"/>
              </a:rPr>
              <a:t>Complete the table </a:t>
            </a:r>
            <a:r>
              <a:rPr lang="en-US" sz="1100" i="1">
                <a:solidFill>
                  <a:schemeClr val="dk1"/>
                </a:solidFill>
                <a:latin typeface="Rokkitt"/>
                <a:ea typeface="Rokkitt"/>
                <a:cs typeface="Rokkitt"/>
                <a:sym typeface="Rokkitt"/>
              </a:rPr>
              <a:t>using the molar relationships</a:t>
            </a:r>
          </a:p>
        </p:txBody>
      </p:sp>
      <p:sp>
        <p:nvSpPr>
          <p:cNvPr id="1040" name="Shape 1040"/>
          <p:cNvSpPr txBox="1"/>
          <p:nvPr/>
        </p:nvSpPr>
        <p:spPr>
          <a:xfrm>
            <a:off x="650874" y="4245880"/>
            <a:ext cx="493712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0.2775 mol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 x (34.0809 g/mol ) = 9.459 g H</a:t>
            </a:r>
            <a:r>
              <a:rPr lang="en-US" sz="1200" baseline="-25000">
                <a:solidFill>
                  <a:schemeClr val="dk1"/>
                </a:solidFill>
                <a:latin typeface="Rokkitt"/>
                <a:ea typeface="Rokkitt"/>
                <a:cs typeface="Rokkitt"/>
                <a:sym typeface="Rokkitt"/>
              </a:rPr>
              <a:t>2</a:t>
            </a:r>
            <a:r>
              <a:rPr lang="en-US" sz="1200">
                <a:solidFill>
                  <a:schemeClr val="dk1"/>
                </a:solidFill>
                <a:latin typeface="Rokkitt"/>
                <a:ea typeface="Rokkitt"/>
                <a:cs typeface="Rokkitt"/>
                <a:sym typeface="Rokkitt"/>
              </a:rPr>
              <a:t>S produced</a:t>
            </a:r>
          </a:p>
          <a:p>
            <a:pPr marL="0" marR="0" lvl="0" indent="0" algn="l" rtl="0">
              <a:spcBef>
                <a:spcPts val="0"/>
              </a:spcBef>
              <a:buSzPct val="25000"/>
              <a:buNone/>
            </a:pPr>
            <a:r>
              <a:rPr lang="en-US" sz="1200">
                <a:solidFill>
                  <a:schemeClr val="dk1"/>
                </a:solidFill>
                <a:latin typeface="Rokkitt"/>
                <a:ea typeface="Rokkitt"/>
                <a:cs typeface="Rokkitt"/>
                <a:sym typeface="Rokkitt"/>
              </a:rPr>
              <a:t> </a:t>
            </a:r>
          </a:p>
        </p:txBody>
      </p:sp>
      <p:sp>
        <p:nvSpPr>
          <p:cNvPr id="1041" name="Shape 1041"/>
          <p:cNvSpPr/>
          <p:nvPr/>
        </p:nvSpPr>
        <p:spPr>
          <a:xfrm>
            <a:off x="430435" y="2169119"/>
            <a:ext cx="8211263" cy="1573014"/>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042" name="Shape 1042"/>
          <p:cNvSpPr/>
          <p:nvPr/>
        </p:nvSpPr>
        <p:spPr>
          <a:xfrm>
            <a:off x="490391" y="4316896"/>
            <a:ext cx="8151306" cy="64481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043" name="Shape 1043"/>
          <p:cNvSpPr/>
          <p:nvPr/>
        </p:nvSpPr>
        <p:spPr>
          <a:xfrm>
            <a:off x="490391" y="5347835"/>
            <a:ext cx="8151306" cy="64481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41"/>
                                        </p:tgtEl>
                                      </p:cBhvr>
                                    </p:animEffect>
                                    <p:set>
                                      <p:cBhvr>
                                        <p:cTn id="7" dur="1" fill="hold">
                                          <p:stCondLst>
                                            <p:cond delay="2000"/>
                                          </p:stCondLst>
                                        </p:cTn>
                                        <p:tgtEl>
                                          <p:spTgt spid="10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42"/>
                                        </p:tgtEl>
                                      </p:cBhvr>
                                    </p:animEffect>
                                    <p:set>
                                      <p:cBhvr>
                                        <p:cTn id="12" dur="1" fill="hold">
                                          <p:stCondLst>
                                            <p:cond delay="2000"/>
                                          </p:stCondLst>
                                        </p:cTn>
                                        <p:tgtEl>
                                          <p:spTgt spid="10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043"/>
                                        </p:tgtEl>
                                      </p:cBhvr>
                                    </p:animEffect>
                                    <p:set>
                                      <p:cBhvr>
                                        <p:cTn id="17" dur="1" fill="hold">
                                          <p:stCondLst>
                                            <p:cond delay="2000"/>
                                          </p:stCondLst>
                                        </p:cTn>
                                        <p:tgtEl>
                                          <p:spTgt spid="1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Experimental Design</a:t>
            </a:r>
          </a:p>
        </p:txBody>
      </p:sp>
      <p:sp>
        <p:nvSpPr>
          <p:cNvPr id="1049" name="Shape 1049"/>
          <p:cNvSpPr txBox="1">
            <a:spLocks noGrp="1"/>
          </p:cNvSpPr>
          <p:nvPr>
            <p:ph type="body" idx="1"/>
          </p:nvPr>
        </p:nvSpPr>
        <p:spPr>
          <a:xfrm>
            <a:off x="476520" y="882558"/>
            <a:ext cx="7681016" cy="2441291"/>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25000"/>
              <a:buFont typeface="Noto Sans Symbols"/>
              <a:buNone/>
            </a:pPr>
            <a:r>
              <a:rPr lang="en-US" sz="1665" b="1" i="0" u="none" strike="noStrike" cap="none">
                <a:solidFill>
                  <a:srgbClr val="76337A"/>
                </a:solidFill>
                <a:latin typeface="Rokkitt"/>
                <a:ea typeface="Rokkitt"/>
                <a:cs typeface="Rokkitt"/>
                <a:sym typeface="Rokkitt"/>
              </a:rPr>
              <a:t>Synthesis</a:t>
            </a:r>
          </a:p>
          <a:p>
            <a:pPr marL="228600" marR="0" lvl="0" indent="-228600" algn="l" rtl="0">
              <a:lnSpc>
                <a:spcPct val="80000"/>
              </a:lnSpc>
              <a:spcBef>
                <a:spcPts val="2000"/>
              </a:spcBef>
              <a:spcAft>
                <a:spcPts val="0"/>
              </a:spcAft>
              <a:buClr>
                <a:schemeClr val="accent1"/>
              </a:buClr>
              <a:buSzPct val="25000"/>
              <a:buFont typeface="Noto Sans Symbols"/>
              <a:buNone/>
            </a:pPr>
            <a:r>
              <a:rPr lang="en-US" sz="1665" b="0" i="0" u="none" strike="noStrike" cap="none">
                <a:solidFill>
                  <a:srgbClr val="76337A"/>
                </a:solidFill>
                <a:latin typeface="Rokkitt"/>
                <a:ea typeface="Rokkitt"/>
                <a:cs typeface="Rokkitt"/>
                <a:sym typeface="Rokkitt"/>
              </a:rPr>
              <a:t>A sample of pure Cu is heated in excess pure oxygen. Design an experiment to determine quantitatively whether the product is CuO  or Cu</a:t>
            </a:r>
            <a:r>
              <a:rPr lang="en-US" sz="1665" b="0" i="0" u="none" strike="noStrike" cap="none" baseline="-25000">
                <a:solidFill>
                  <a:srgbClr val="76337A"/>
                </a:solidFill>
                <a:latin typeface="Rokkitt"/>
                <a:ea typeface="Rokkitt"/>
                <a:cs typeface="Rokkitt"/>
                <a:sym typeface="Rokkitt"/>
              </a:rPr>
              <a:t>2</a:t>
            </a:r>
            <a:r>
              <a:rPr lang="en-US" sz="1665" b="0" i="0" u="none" strike="noStrike" cap="none">
                <a:solidFill>
                  <a:srgbClr val="76337A"/>
                </a:solidFill>
                <a:latin typeface="Rokkitt"/>
                <a:ea typeface="Rokkitt"/>
                <a:cs typeface="Rokkitt"/>
                <a:sym typeface="Rokkitt"/>
              </a:rPr>
              <a:t>O.</a:t>
            </a:r>
          </a:p>
          <a:p>
            <a:pPr marL="0" marR="0" lvl="0" indent="0" algn="l" rtl="0">
              <a:lnSpc>
                <a:spcPct val="80000"/>
              </a:lnSpc>
              <a:spcBef>
                <a:spcPts val="2000"/>
              </a:spcBef>
              <a:buClr>
                <a:schemeClr val="accent1"/>
              </a:buClr>
              <a:buSzPct val="25000"/>
              <a:buFont typeface="Noto Sans Symbols"/>
              <a:buNone/>
            </a:pPr>
            <a:r>
              <a:rPr lang="en-US" sz="1665" b="0" i="0" u="none" strike="noStrike" cap="none">
                <a:solidFill>
                  <a:srgbClr val="595959"/>
                </a:solidFill>
                <a:latin typeface="Rokkitt"/>
                <a:ea typeface="Rokkitt"/>
                <a:cs typeface="Rokkitt"/>
                <a:sym typeface="Rokkitt"/>
              </a:rPr>
              <a:t>Find the mass of the copper.  Heat in oxygen to a constant new mass.  Subtract to find the mass of oxygen that combined with the copper. Compare the moles of oxygen atoms to the moles of original copper atoms to determine the formula.</a:t>
            </a:r>
          </a:p>
        </p:txBody>
      </p:sp>
      <p:sp>
        <p:nvSpPr>
          <p:cNvPr id="1050" name="Shape 1050"/>
          <p:cNvSpPr txBox="1">
            <a:spLocks noGrp="1"/>
          </p:cNvSpPr>
          <p:nvPr>
            <p:ph type="body" idx="2"/>
          </p:nvPr>
        </p:nvSpPr>
        <p:spPr>
          <a:xfrm>
            <a:off x="499864" y="3323850"/>
            <a:ext cx="8190957" cy="2265246"/>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25000"/>
              <a:buFont typeface="Noto Sans Symbols"/>
              <a:buNone/>
            </a:pPr>
            <a:r>
              <a:rPr lang="en-US" sz="1665" b="1" i="0" u="none" strike="noStrike" cap="none">
                <a:solidFill>
                  <a:srgbClr val="76337A"/>
                </a:solidFill>
                <a:latin typeface="Rokkitt"/>
                <a:ea typeface="Rokkitt"/>
                <a:cs typeface="Rokkitt"/>
                <a:sym typeface="Rokkitt"/>
              </a:rPr>
              <a:t>Decomposition</a:t>
            </a:r>
            <a:r>
              <a:rPr lang="en-US" sz="1665" b="0" i="0" u="none" strike="noStrike" cap="none">
                <a:solidFill>
                  <a:srgbClr val="76337A"/>
                </a:solidFill>
                <a:latin typeface="Rokkitt"/>
                <a:ea typeface="Rokkitt"/>
                <a:cs typeface="Rokkitt"/>
                <a:sym typeface="Rokkitt"/>
              </a:rPr>
              <a:t>		 CaCO</a:t>
            </a:r>
            <a:r>
              <a:rPr lang="en-US" sz="1665" b="0" i="0" u="none" strike="noStrike" cap="none" baseline="-25000">
                <a:solidFill>
                  <a:srgbClr val="76337A"/>
                </a:solidFill>
                <a:latin typeface="Rokkitt"/>
                <a:ea typeface="Rokkitt"/>
                <a:cs typeface="Rokkitt"/>
                <a:sym typeface="Rokkitt"/>
              </a:rPr>
              <a:t>3</a:t>
            </a:r>
            <a:r>
              <a:rPr lang="en-US" sz="1665" b="0" i="0" u="none" strike="noStrike" cap="none">
                <a:solidFill>
                  <a:srgbClr val="76337A"/>
                </a:solidFill>
                <a:latin typeface="Rokkitt"/>
                <a:ea typeface="Rokkitt"/>
                <a:cs typeface="Rokkitt"/>
                <a:sym typeface="Rokkitt"/>
              </a:rPr>
              <a:t>(s)   → CaO(s)  +  CO</a:t>
            </a:r>
            <a:r>
              <a:rPr lang="en-US" sz="1665" b="0" i="0" u="none" strike="noStrike" cap="none" baseline="-25000">
                <a:solidFill>
                  <a:srgbClr val="76337A"/>
                </a:solidFill>
                <a:latin typeface="Rokkitt"/>
                <a:ea typeface="Rokkitt"/>
                <a:cs typeface="Rokkitt"/>
                <a:sym typeface="Rokkitt"/>
              </a:rPr>
              <a:t>2</a:t>
            </a:r>
            <a:r>
              <a:rPr lang="en-US" sz="1665" b="0" i="0" u="none" strike="noStrike" cap="none">
                <a:solidFill>
                  <a:srgbClr val="76337A"/>
                </a:solidFill>
                <a:latin typeface="Rokkitt"/>
                <a:ea typeface="Rokkitt"/>
                <a:cs typeface="Rokkitt"/>
                <a:sym typeface="Rokkitt"/>
              </a:rPr>
              <a:t>(g)</a:t>
            </a:r>
          </a:p>
          <a:p>
            <a:pPr marL="228600" marR="0" lvl="0" indent="-228600" algn="l" rtl="0">
              <a:lnSpc>
                <a:spcPct val="80000"/>
              </a:lnSpc>
              <a:spcBef>
                <a:spcPts val="2000"/>
              </a:spcBef>
              <a:spcAft>
                <a:spcPts val="0"/>
              </a:spcAft>
              <a:buClr>
                <a:schemeClr val="accent1"/>
              </a:buClr>
              <a:buSzPct val="25000"/>
              <a:buFont typeface="Noto Sans Symbols"/>
              <a:buNone/>
            </a:pPr>
            <a:r>
              <a:rPr lang="en-US" sz="1665" b="0" i="0" u="none" strike="noStrike" cap="none">
                <a:solidFill>
                  <a:srgbClr val="76337A"/>
                </a:solidFill>
                <a:latin typeface="Rokkitt"/>
                <a:ea typeface="Rokkitt"/>
                <a:cs typeface="Rokkitt"/>
                <a:sym typeface="Rokkitt"/>
              </a:rPr>
              <a:t>Design a plan to prove  experimentally that this reaction illustrates conservation of mass. </a:t>
            </a:r>
          </a:p>
          <a:p>
            <a:pPr marL="0" marR="0" lvl="0" indent="0" algn="l" rtl="0">
              <a:lnSpc>
                <a:spcPct val="80000"/>
              </a:lnSpc>
              <a:spcBef>
                <a:spcPts val="2000"/>
              </a:spcBef>
              <a:buClr>
                <a:schemeClr val="accent1"/>
              </a:buClr>
              <a:buSzPct val="25000"/>
              <a:buFont typeface="Noto Sans Symbols"/>
              <a:buNone/>
            </a:pPr>
            <a:r>
              <a:rPr lang="en-US" sz="1665" b="0" i="0" u="none" strike="noStrike" cap="none">
                <a:solidFill>
                  <a:srgbClr val="595959"/>
                </a:solidFill>
                <a:latin typeface="Rokkitt"/>
                <a:ea typeface="Rokkitt"/>
                <a:cs typeface="Rokkitt"/>
                <a:sym typeface="Rokkitt"/>
              </a:rPr>
              <a:t>Find the mass of calcium carbonate and seal it in a rigid container.  Evacuate the container of remaining gas.  Heat the container and take pressure readings (this will be the pressure exerted by the CO</a:t>
            </a:r>
            <a:r>
              <a:rPr lang="en-US" sz="1665" b="0" i="0" u="none" strike="noStrike" cap="none" baseline="-25000">
                <a:solidFill>
                  <a:srgbClr val="595959"/>
                </a:solidFill>
                <a:latin typeface="Rokkitt"/>
                <a:ea typeface="Rokkitt"/>
                <a:cs typeface="Rokkitt"/>
                <a:sym typeface="Rokkitt"/>
              </a:rPr>
              <a:t>2</a:t>
            </a:r>
            <a:r>
              <a:rPr lang="en-US" sz="1665" b="0" i="0" u="none" strike="noStrike" cap="none">
                <a:solidFill>
                  <a:srgbClr val="595959"/>
                </a:solidFill>
                <a:latin typeface="Rokkitt"/>
                <a:ea typeface="Rokkitt"/>
                <a:cs typeface="Rokkitt"/>
                <a:sym typeface="Rokkitt"/>
              </a:rPr>
              <a:t>). Using PV=nRT, calculate the moles of carbon dioxide gas present in the container and compare it to the molar relationships afforded by the balanced chemical equation.</a:t>
            </a:r>
          </a:p>
        </p:txBody>
      </p:sp>
      <p:sp>
        <p:nvSpPr>
          <p:cNvPr id="1051" name="Shape 105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052" name="Shape 1052"/>
          <p:cNvSpPr txBox="1"/>
          <p:nvPr/>
        </p:nvSpPr>
        <p:spPr>
          <a:xfrm>
            <a:off x="0" y="5977646"/>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LO3.5: The student is able to design a plan in order to collect data on the synthesis or decomposition of a compound to confirm the conservation of matter and the law of definite proportions. 																	</a:t>
            </a:r>
          </a:p>
        </p:txBody>
      </p:sp>
      <p:sp>
        <p:nvSpPr>
          <p:cNvPr id="1053" name="Shape 105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054" name="Shape 1054"/>
          <p:cNvSpPr/>
          <p:nvPr/>
        </p:nvSpPr>
        <p:spPr>
          <a:xfrm>
            <a:off x="490391" y="2174076"/>
            <a:ext cx="8200429" cy="1136124"/>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basic steps</a:t>
            </a:r>
          </a:p>
        </p:txBody>
      </p:sp>
      <p:sp>
        <p:nvSpPr>
          <p:cNvPr id="1055" name="Shape 1055"/>
          <p:cNvSpPr/>
          <p:nvPr/>
        </p:nvSpPr>
        <p:spPr>
          <a:xfrm>
            <a:off x="499864" y="4464085"/>
            <a:ext cx="8303179" cy="1216077"/>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basic steps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54"/>
                                        </p:tgtEl>
                                      </p:cBhvr>
                                    </p:animEffect>
                                    <p:set>
                                      <p:cBhvr>
                                        <p:cTn id="7" dur="1" fill="hold">
                                          <p:stCondLst>
                                            <p:cond delay="2000"/>
                                          </p:stCondLst>
                                        </p:cTn>
                                        <p:tgtEl>
                                          <p:spTgt spid="105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55"/>
                                        </p:tgtEl>
                                      </p:cBhvr>
                                    </p:animEffect>
                                    <p:set>
                                      <p:cBhvr>
                                        <p:cTn id="12" dur="1" fill="hold">
                                          <p:stCondLst>
                                            <p:cond delay="2000"/>
                                          </p:stCondLst>
                                        </p:cTn>
                                        <p:tgtEl>
                                          <p:spTgt spid="1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Shape 1060"/>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Data Analysis</a:t>
            </a:r>
          </a:p>
        </p:txBody>
      </p:sp>
      <p:sp>
        <p:nvSpPr>
          <p:cNvPr id="1061" name="Shape 1061"/>
          <p:cNvSpPr txBox="1">
            <a:spLocks noGrp="1"/>
          </p:cNvSpPr>
          <p:nvPr>
            <p:ph type="body" idx="2"/>
          </p:nvPr>
        </p:nvSpPr>
        <p:spPr>
          <a:xfrm>
            <a:off x="0" y="3152631"/>
            <a:ext cx="9077156" cy="3364168"/>
          </a:xfrm>
          <a:prstGeom prst="rect">
            <a:avLst/>
          </a:prstGeom>
          <a:noFill/>
          <a:ln>
            <a:noFill/>
          </a:ln>
        </p:spPr>
        <p:txBody>
          <a:bodyPr lIns="91425" tIns="45700" rIns="91425" bIns="45700" anchor="t" anchorCtr="0">
            <a:noAutofit/>
          </a:bodyPr>
          <a:lstStyle/>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kkitt"/>
                <a:ea typeface="Rokkitt"/>
                <a:cs typeface="Rokkitt"/>
                <a:sym typeface="Rokkitt"/>
              </a:rPr>
              <a:t>1)  Determine the number of moles of tin.  5.200/118.7 = 0.0438 moles. Sn</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kkitt"/>
              <a:ea typeface="Rokkitt"/>
              <a:cs typeface="Rokkitt"/>
              <a:sym typeface="Rokkitt"/>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kkitt"/>
                <a:ea typeface="Rokkitt"/>
                <a:cs typeface="Rokkitt"/>
                <a:sym typeface="Rokkitt"/>
              </a:rPr>
              <a:t>2) Subtract the mass of the crucible from the mass after the third heating.  25.252-18.650 = 6.602 g  SnO</a:t>
            </a:r>
            <a:r>
              <a:rPr lang="en-US" sz="1400" b="0" i="0" u="none" strike="noStrike" cap="none" baseline="-25000">
                <a:solidFill>
                  <a:srgbClr val="595959"/>
                </a:solidFill>
                <a:latin typeface="Rokkitt"/>
                <a:ea typeface="Rokkitt"/>
                <a:cs typeface="Rokkitt"/>
                <a:sym typeface="Rokkitt"/>
              </a:rPr>
              <a:t>x</a:t>
            </a:r>
            <a:r>
              <a:rPr lang="en-US" sz="1400" b="0" i="0" u="none" strike="noStrike" cap="none">
                <a:solidFill>
                  <a:srgbClr val="595959"/>
                </a:solidFill>
                <a:latin typeface="Rokkitt"/>
                <a:ea typeface="Rokkitt"/>
                <a:cs typeface="Rokkitt"/>
                <a:sym typeface="Rokkitt"/>
              </a:rPr>
              <a:t> </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kkitt"/>
              <a:ea typeface="Rokkitt"/>
              <a:cs typeface="Rokkitt"/>
              <a:sym typeface="Rokkitt"/>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kkitt"/>
                <a:ea typeface="Rokkitt"/>
                <a:cs typeface="Rokkitt"/>
                <a:sym typeface="Rokkitt"/>
              </a:rPr>
              <a:t>3) Subtract the mass of tin from the mass of oxide to get the mass of oxygen.     6.602-5.200 = 1.402 grams of oxygen.</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kkitt"/>
              <a:ea typeface="Rokkitt"/>
              <a:cs typeface="Rokkitt"/>
              <a:sym typeface="Rokkitt"/>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kkitt"/>
                <a:ea typeface="Rokkitt"/>
                <a:cs typeface="Rokkitt"/>
                <a:sym typeface="Rokkitt"/>
              </a:rPr>
              <a:t>4) Calculate the moles of oxygen atoms, and divide by the moles of tin atoms to get the formula ratio.   </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kkitt"/>
              <a:ea typeface="Rokkitt"/>
              <a:cs typeface="Rokkitt"/>
              <a:sym typeface="Rokkitt"/>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kkitt"/>
                <a:ea typeface="Rokkitt"/>
                <a:cs typeface="Rokkitt"/>
                <a:sym typeface="Rokkitt"/>
              </a:rPr>
              <a:t>1.402 g/16.00 g/mol of atoms  =  0.0876 moles.    0.0876/0.0438  =  2.00  </a:t>
            </a:r>
          </a:p>
          <a:p>
            <a:pPr marL="228600" marR="0" lvl="1" indent="0" algn="ctr" rtl="0">
              <a:lnSpc>
                <a:spcPct val="110000"/>
              </a:lnSpc>
              <a:spcBef>
                <a:spcPts val="0"/>
              </a:spcBef>
              <a:spcAft>
                <a:spcPts val="0"/>
              </a:spcAft>
              <a:buClr>
                <a:srgbClr val="B86EB8"/>
              </a:buClr>
              <a:buSzPct val="25000"/>
              <a:buFont typeface="Noto Sans Symbols"/>
              <a:buNone/>
            </a:pPr>
            <a:endParaRPr sz="1400" b="1" i="0" u="none" strike="noStrike" cap="none">
              <a:solidFill>
                <a:srgbClr val="595959"/>
              </a:solidFill>
              <a:latin typeface="Rokkitt"/>
              <a:ea typeface="Rokkitt"/>
              <a:cs typeface="Rokkitt"/>
              <a:sym typeface="Rokkitt"/>
            </a:endParaRPr>
          </a:p>
          <a:p>
            <a:pPr marL="228600" marR="0" lvl="1" indent="0" algn="ctr" rtl="0">
              <a:lnSpc>
                <a:spcPct val="110000"/>
              </a:lnSpc>
              <a:spcBef>
                <a:spcPts val="0"/>
              </a:spcBef>
              <a:spcAft>
                <a:spcPts val="0"/>
              </a:spcAft>
              <a:buClr>
                <a:srgbClr val="B86EB8"/>
              </a:buClr>
              <a:buSzPct val="25000"/>
              <a:buFont typeface="Noto Sans Symbols"/>
              <a:buNone/>
            </a:pPr>
            <a:r>
              <a:rPr lang="en-US" sz="1400" b="1" i="0" u="none" strike="noStrike" cap="none">
                <a:solidFill>
                  <a:srgbClr val="595959"/>
                </a:solidFill>
                <a:latin typeface="Rokkitt"/>
                <a:ea typeface="Rokkitt"/>
                <a:cs typeface="Rokkitt"/>
                <a:sym typeface="Rokkitt"/>
              </a:rPr>
              <a:t> The formula must be SnO</a:t>
            </a:r>
            <a:r>
              <a:rPr lang="en-US" sz="1400" b="1" i="0" u="none" strike="noStrike" cap="none" baseline="-25000">
                <a:solidFill>
                  <a:srgbClr val="595959"/>
                </a:solidFill>
                <a:latin typeface="Rokkitt"/>
                <a:ea typeface="Rokkitt"/>
                <a:cs typeface="Rokkitt"/>
                <a:sym typeface="Rokkitt"/>
              </a:rPr>
              <a:t>2</a:t>
            </a:r>
            <a:r>
              <a:rPr lang="en-US" sz="1400" b="1" i="0" u="none" strike="noStrike" cap="none">
                <a:solidFill>
                  <a:srgbClr val="595959"/>
                </a:solidFill>
                <a:latin typeface="Rokkitt"/>
                <a:ea typeface="Rokkitt"/>
                <a:cs typeface="Rokkitt"/>
                <a:sym typeface="Rokkitt"/>
              </a:rPr>
              <a:t>.</a:t>
            </a:r>
          </a:p>
          <a:p>
            <a:pPr marL="228600" marR="0" lvl="1" indent="0" algn="l" rtl="0">
              <a:spcBef>
                <a:spcPts val="600"/>
              </a:spcBef>
              <a:buClr>
                <a:srgbClr val="B86EB8"/>
              </a:buClr>
              <a:buSzPct val="25000"/>
              <a:buFont typeface="Noto Sans Symbols"/>
              <a:buNone/>
            </a:pPr>
            <a:endParaRPr sz="1200" b="0" i="0" u="none" strike="noStrike" cap="none">
              <a:solidFill>
                <a:srgbClr val="595959"/>
              </a:solidFill>
              <a:latin typeface="Rokkitt"/>
              <a:ea typeface="Rokkitt"/>
              <a:cs typeface="Rokkitt"/>
              <a:sym typeface="Rokkitt"/>
            </a:endParaRPr>
          </a:p>
        </p:txBody>
      </p:sp>
      <p:sp>
        <p:nvSpPr>
          <p:cNvPr id="1062" name="Shape 1062"/>
          <p:cNvSpPr txBox="1"/>
          <p:nvPr/>
        </p:nvSpPr>
        <p:spPr>
          <a:xfrm>
            <a:off x="8097582" y="-28420"/>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063" name="Shape 1063"/>
          <p:cNvSpPr txBox="1"/>
          <p:nvPr/>
        </p:nvSpPr>
        <p:spPr>
          <a:xfrm>
            <a:off x="0" y="625872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3.6: The student is able to use data from synthesis or decomposition of a compound to confirm the conservation of matter and the law of definite proportions. 																	</a:t>
            </a:r>
          </a:p>
        </p:txBody>
      </p:sp>
      <p:sp>
        <p:nvSpPr>
          <p:cNvPr id="1064" name="Shape 106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065" name="Shape 1065"/>
          <p:cNvSpPr txBox="1">
            <a:spLocks noGrp="1"/>
          </p:cNvSpPr>
          <p:nvPr>
            <p:ph type="body" idx="1"/>
          </p:nvPr>
        </p:nvSpPr>
        <p:spPr>
          <a:xfrm>
            <a:off x="295272" y="932871"/>
            <a:ext cx="7772400" cy="254730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kkitt"/>
                <a:ea typeface="Rokkitt"/>
                <a:cs typeface="Rokkitt"/>
                <a:sym typeface="Rokkitt"/>
              </a:rPr>
              <a:t>When tin is treated with concentrated nitric acid, and the resulting mixture  is strongly heated, the only</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kkitt"/>
                <a:ea typeface="Rokkitt"/>
                <a:cs typeface="Rokkitt"/>
                <a:sym typeface="Rokkitt"/>
              </a:rPr>
              <a:t>remaining product is an oxide of tin.  A student wishes to find out whether it is SnO or SnO2.</a:t>
            </a:r>
            <a:br>
              <a:rPr lang="en-US" sz="1295" b="0" i="0" u="none" strike="noStrike" cap="none">
                <a:solidFill>
                  <a:srgbClr val="76337A"/>
                </a:solidFill>
                <a:latin typeface="Rokkitt"/>
                <a:ea typeface="Rokkitt"/>
                <a:cs typeface="Rokkitt"/>
                <a:sym typeface="Rokkitt"/>
              </a:rPr>
            </a:br>
            <a:r>
              <a:rPr lang="en-US" sz="1295" b="0" i="0" u="none" strike="noStrike" cap="none">
                <a:solidFill>
                  <a:srgbClr val="76337A"/>
                </a:solidFill>
                <a:latin typeface="Rokkitt"/>
                <a:ea typeface="Rokkitt"/>
                <a:cs typeface="Rokkitt"/>
                <a:sym typeface="Rokkitt"/>
              </a:rPr>
              <a:t/>
            </a:r>
            <a:br>
              <a:rPr lang="en-US" sz="1295" b="0" i="0" u="none" strike="noStrike" cap="none">
                <a:solidFill>
                  <a:srgbClr val="76337A"/>
                </a:solidFill>
                <a:latin typeface="Rokkitt"/>
                <a:ea typeface="Rokkitt"/>
                <a:cs typeface="Rokkitt"/>
                <a:sym typeface="Rokkitt"/>
              </a:rPr>
            </a:br>
            <a:r>
              <a:rPr lang="en-US" sz="1295" b="0" i="0" u="none" strike="noStrike" cap="none">
                <a:solidFill>
                  <a:srgbClr val="76337A"/>
                </a:solidFill>
                <a:latin typeface="Rokkitt"/>
                <a:ea typeface="Rokkitt"/>
                <a:cs typeface="Rokkitt"/>
                <a:sym typeface="Rokkitt"/>
              </a:rPr>
              <a:t>Mass of pure tin    5.200 grams.</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kkitt"/>
                <a:ea typeface="Rokkitt"/>
                <a:cs typeface="Rokkitt"/>
                <a:sym typeface="Rokkitt"/>
              </a:rPr>
              <a:t>Mass of dry crucible    18.650 g </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kkitt"/>
                <a:ea typeface="Rokkitt"/>
                <a:cs typeface="Rokkitt"/>
                <a:sym typeface="Rokkitt"/>
              </a:rPr>
              <a:t>Mass of crucible + oxide after first heating    25.500 g </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kkitt"/>
                <a:ea typeface="Rokkitt"/>
                <a:cs typeface="Rokkitt"/>
                <a:sym typeface="Rokkitt"/>
              </a:rPr>
              <a:t>Mass after second heating    25. 253 g </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kkitt"/>
                <a:ea typeface="Rokkitt"/>
                <a:cs typeface="Rokkitt"/>
                <a:sym typeface="Rokkitt"/>
              </a:rPr>
              <a:t>Mass after third heating    25. 252 g</a:t>
            </a:r>
          </a:p>
          <a:p>
            <a:pPr marL="0" marR="0" lvl="0" indent="0" algn="l" rtl="0">
              <a:lnSpc>
                <a:spcPct val="90000"/>
              </a:lnSpc>
              <a:spcBef>
                <a:spcPts val="0"/>
              </a:spcBef>
              <a:spcAft>
                <a:spcPts val="0"/>
              </a:spcAft>
              <a:buClr>
                <a:schemeClr val="accent1"/>
              </a:buClr>
              <a:buSzPct val="25000"/>
              <a:buFont typeface="Noto Sans Symbols"/>
              <a:buNone/>
            </a:pPr>
            <a:endParaRPr sz="1387" b="1" i="0" u="none" strike="noStrike" cap="none">
              <a:solidFill>
                <a:srgbClr val="76337A"/>
              </a:solidFill>
              <a:latin typeface="Rokkitt"/>
              <a:ea typeface="Rokkitt"/>
              <a:cs typeface="Rokkitt"/>
              <a:sym typeface="Rokkitt"/>
            </a:endParaRPr>
          </a:p>
          <a:p>
            <a:pPr marL="0" marR="0" lvl="0" indent="0" algn="l" rtl="0">
              <a:lnSpc>
                <a:spcPct val="90000"/>
              </a:lnSpc>
              <a:spcBef>
                <a:spcPts val="0"/>
              </a:spcBef>
              <a:buClr>
                <a:schemeClr val="accent1"/>
              </a:buClr>
              <a:buSzPct val="25000"/>
              <a:buFont typeface="Noto Sans Symbols"/>
              <a:buNone/>
            </a:pPr>
            <a:r>
              <a:rPr lang="en-US" sz="1387" b="1" i="0" u="none" strike="noStrike" cap="none">
                <a:solidFill>
                  <a:srgbClr val="76337A"/>
                </a:solidFill>
                <a:latin typeface="Rokkitt"/>
                <a:ea typeface="Rokkitt"/>
                <a:cs typeface="Rokkitt"/>
                <a:sym typeface="Rokkitt"/>
              </a:rPr>
              <a:t>How can you use this data, and the law of conservation of mass, to determine the formula of the product?</a:t>
            </a:r>
            <a:r>
              <a:rPr lang="en-US" sz="1665" b="0" i="0" u="none" strike="noStrike" cap="none">
                <a:solidFill>
                  <a:srgbClr val="76337A"/>
                </a:solidFill>
                <a:latin typeface="Rokkitt"/>
                <a:ea typeface="Rokkitt"/>
                <a:cs typeface="Rokkitt"/>
                <a:sym typeface="Rokkitt"/>
              </a:rPr>
              <a:t/>
            </a:r>
            <a:br>
              <a:rPr lang="en-US" sz="1665" b="0" i="0" u="none" strike="noStrike" cap="none">
                <a:solidFill>
                  <a:srgbClr val="76337A"/>
                </a:solidFill>
                <a:latin typeface="Rokkitt"/>
                <a:ea typeface="Rokkitt"/>
                <a:cs typeface="Rokkitt"/>
                <a:sym typeface="Rokkitt"/>
              </a:rPr>
            </a:br>
            <a:endParaRPr lang="en-US" sz="1665" b="0" i="0" u="none" strike="noStrike" cap="none">
              <a:solidFill>
                <a:srgbClr val="76337A"/>
              </a:solidFill>
              <a:latin typeface="Rokkitt"/>
              <a:ea typeface="Rokkitt"/>
              <a:cs typeface="Rokkitt"/>
              <a:sym typeface="Rokkitt"/>
            </a:endParaRPr>
          </a:p>
        </p:txBody>
      </p:sp>
      <p:sp>
        <p:nvSpPr>
          <p:cNvPr id="1066" name="Shape 1066"/>
          <p:cNvSpPr/>
          <p:nvPr/>
        </p:nvSpPr>
        <p:spPr>
          <a:xfrm>
            <a:off x="204719" y="3152631"/>
            <a:ext cx="8757222" cy="310609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66"/>
                                        </p:tgtEl>
                                      </p:cBhvr>
                                    </p:animEffect>
                                    <p:set>
                                      <p:cBhvr>
                                        <p:cTn id="7" dur="1" fill="hold">
                                          <p:stCondLst>
                                            <p:cond delay="2000"/>
                                          </p:stCondLst>
                                        </p:cTn>
                                        <p:tgtEl>
                                          <p:spTgt spid="1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Shape 1072"/>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Bronsted-Lowery Acids &amp; Bases</a:t>
            </a:r>
          </a:p>
        </p:txBody>
      </p:sp>
      <p:sp>
        <p:nvSpPr>
          <p:cNvPr id="1073" name="Shape 1073"/>
          <p:cNvSpPr txBox="1">
            <a:spLocks noGrp="1"/>
          </p:cNvSpPr>
          <p:nvPr>
            <p:ph type="body" idx="1"/>
          </p:nvPr>
        </p:nvSpPr>
        <p:spPr>
          <a:xfrm>
            <a:off x="5430735" y="2803816"/>
            <a:ext cx="3343809" cy="24412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1" i="0" u="none" strike="noStrike" cap="none">
                <a:solidFill>
                  <a:srgbClr val="595959"/>
                </a:solidFill>
                <a:latin typeface="Rokkitt"/>
                <a:ea typeface="Rokkitt"/>
                <a:cs typeface="Rokkitt"/>
                <a:sym typeface="Rokkitt"/>
              </a:rPr>
              <a:t>Amphoteric nature of water</a:t>
            </a:r>
          </a:p>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595959"/>
                </a:solidFill>
                <a:latin typeface="Rokkitt"/>
                <a:ea typeface="Rokkitt"/>
                <a:cs typeface="Rokkitt"/>
                <a:sym typeface="Rokkitt"/>
              </a:rPr>
              <a:t>Water acts as both an acid &amp; a base.</a:t>
            </a: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kkitt"/>
              <a:ea typeface="Rokkitt"/>
              <a:cs typeface="Rokkitt"/>
              <a:sym typeface="Rokkitt"/>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kkitt"/>
              <a:ea typeface="Rokkitt"/>
              <a:cs typeface="Rokkitt"/>
              <a:sym typeface="Rokkitt"/>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kkitt"/>
              <a:ea typeface="Rokkitt"/>
              <a:cs typeface="Rokkitt"/>
              <a:sym typeface="Rokkitt"/>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kkitt"/>
              <a:ea typeface="Rokkitt"/>
              <a:cs typeface="Rokkitt"/>
              <a:sym typeface="Rokkitt"/>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kkitt"/>
              <a:ea typeface="Rokkitt"/>
              <a:cs typeface="Rokkitt"/>
              <a:sym typeface="Rokkitt"/>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kkitt"/>
              <a:ea typeface="Rokkitt"/>
              <a:cs typeface="Rokkitt"/>
              <a:sym typeface="Rokkitt"/>
            </a:endParaRPr>
          </a:p>
          <a:p>
            <a:pPr marL="0" marR="0" lvl="0" indent="0" algn="ctr" rtl="0">
              <a:spcBef>
                <a:spcPts val="0"/>
              </a:spcBef>
              <a:spcAft>
                <a:spcPts val="0"/>
              </a:spcAft>
              <a:buClr>
                <a:schemeClr val="accent1"/>
              </a:buClr>
              <a:buSzPct val="25000"/>
              <a:buFont typeface="Noto Sans Symbols"/>
              <a:buNone/>
            </a:pPr>
            <a:r>
              <a:rPr lang="en-US" sz="1400" b="0" i="0" u="none" strike="noStrike" cap="none">
                <a:solidFill>
                  <a:srgbClr val="595959"/>
                </a:solidFill>
                <a:latin typeface="Rokkitt"/>
                <a:ea typeface="Rokkitt"/>
                <a:cs typeface="Rokkitt"/>
                <a:sym typeface="Rokkitt"/>
              </a:rPr>
              <a:t>H</a:t>
            </a:r>
            <a:r>
              <a:rPr lang="en-US" sz="1400" b="0" i="0" u="none" strike="noStrike" cap="none" baseline="-25000">
                <a:solidFill>
                  <a:srgbClr val="595959"/>
                </a:solidFill>
                <a:latin typeface="Rokkitt"/>
                <a:ea typeface="Rokkitt"/>
                <a:cs typeface="Rokkitt"/>
                <a:sym typeface="Rokkitt"/>
              </a:rPr>
              <a:t>2</a:t>
            </a:r>
            <a:r>
              <a:rPr lang="en-US" sz="1400" b="0" i="0" u="none" strike="noStrike" cap="none">
                <a:solidFill>
                  <a:srgbClr val="595959"/>
                </a:solidFill>
                <a:latin typeface="Rokkitt"/>
                <a:ea typeface="Rokkitt"/>
                <a:cs typeface="Rokkitt"/>
                <a:sym typeface="Rokkitt"/>
              </a:rPr>
              <a:t>O ←→ H</a:t>
            </a:r>
            <a:r>
              <a:rPr lang="en-US" sz="1400" b="0" i="0" u="none" strike="noStrike" cap="none" baseline="30000">
                <a:solidFill>
                  <a:srgbClr val="595959"/>
                </a:solidFill>
                <a:latin typeface="Rokkitt"/>
                <a:ea typeface="Rokkitt"/>
                <a:cs typeface="Rokkitt"/>
                <a:sym typeface="Rokkitt"/>
              </a:rPr>
              <a:t>+</a:t>
            </a:r>
            <a:r>
              <a:rPr lang="en-US" sz="1400" b="0" i="0" u="none" strike="noStrike" cap="none">
                <a:solidFill>
                  <a:srgbClr val="595959"/>
                </a:solidFill>
                <a:latin typeface="Rokkitt"/>
                <a:ea typeface="Rokkitt"/>
                <a:cs typeface="Rokkitt"/>
                <a:sym typeface="Rokkitt"/>
              </a:rPr>
              <a:t> + OH</a:t>
            </a:r>
            <a:r>
              <a:rPr lang="en-US" sz="1400" b="0" i="0" u="none" strike="noStrike" cap="none" baseline="30000">
                <a:solidFill>
                  <a:srgbClr val="595959"/>
                </a:solidFill>
                <a:latin typeface="Rokkitt"/>
                <a:ea typeface="Rokkitt"/>
                <a:cs typeface="Rokkitt"/>
                <a:sym typeface="Rokkitt"/>
              </a:rPr>
              <a:t>-</a:t>
            </a:r>
            <a:r>
              <a:rPr lang="en-US" sz="1400" b="0" i="0" u="none" strike="noStrike" cap="none">
                <a:solidFill>
                  <a:srgbClr val="595959"/>
                </a:solidFill>
                <a:latin typeface="Rokkitt"/>
                <a:ea typeface="Rokkitt"/>
                <a:cs typeface="Rokkitt"/>
                <a:sym typeface="Rokkitt"/>
              </a:rPr>
              <a:t> </a:t>
            </a:r>
          </a:p>
          <a:p>
            <a:pPr marL="0" marR="0" lvl="0" indent="0" algn="ctr" rtl="0">
              <a:spcBef>
                <a:spcPts val="0"/>
              </a:spcBef>
              <a:spcAft>
                <a:spcPts val="0"/>
              </a:spcAft>
              <a:buClr>
                <a:schemeClr val="accent1"/>
              </a:buClr>
              <a:buSzPct val="25000"/>
              <a:buFont typeface="Noto Sans Symbols"/>
              <a:buNone/>
            </a:pPr>
            <a:r>
              <a:rPr lang="en-US" sz="1400" b="0" i="0" u="none" strike="noStrike" cap="none">
                <a:solidFill>
                  <a:srgbClr val="595959"/>
                </a:solidFill>
                <a:latin typeface="Rokkitt"/>
                <a:ea typeface="Rokkitt"/>
                <a:cs typeface="Rokkitt"/>
                <a:sym typeface="Rokkitt"/>
              </a:rPr>
              <a:t>2H</a:t>
            </a:r>
            <a:r>
              <a:rPr lang="en-US" sz="1400" b="0" i="0" u="none" strike="noStrike" cap="none" baseline="-25000">
                <a:solidFill>
                  <a:srgbClr val="595959"/>
                </a:solidFill>
                <a:latin typeface="Rokkitt"/>
                <a:ea typeface="Rokkitt"/>
                <a:cs typeface="Rokkitt"/>
                <a:sym typeface="Rokkitt"/>
              </a:rPr>
              <a:t>2</a:t>
            </a:r>
            <a:r>
              <a:rPr lang="en-US" sz="1400" b="0" i="0" u="none" strike="noStrike" cap="none">
                <a:solidFill>
                  <a:srgbClr val="595959"/>
                </a:solidFill>
                <a:latin typeface="Rokkitt"/>
                <a:ea typeface="Rokkitt"/>
                <a:cs typeface="Rokkitt"/>
                <a:sym typeface="Rokkitt"/>
              </a:rPr>
              <a:t>O ←→ H</a:t>
            </a:r>
            <a:r>
              <a:rPr lang="en-US" sz="1400" b="0" i="0" u="none" strike="noStrike" cap="none" baseline="-25000">
                <a:solidFill>
                  <a:srgbClr val="595959"/>
                </a:solidFill>
                <a:latin typeface="Rokkitt"/>
                <a:ea typeface="Rokkitt"/>
                <a:cs typeface="Rokkitt"/>
                <a:sym typeface="Rokkitt"/>
              </a:rPr>
              <a:t>3</a:t>
            </a:r>
            <a:r>
              <a:rPr lang="en-US" sz="1400" b="0" i="0" u="none" strike="noStrike" cap="none">
                <a:solidFill>
                  <a:srgbClr val="595959"/>
                </a:solidFill>
                <a:latin typeface="Rokkitt"/>
                <a:ea typeface="Rokkitt"/>
                <a:cs typeface="Rokkitt"/>
                <a:sym typeface="Rokkitt"/>
              </a:rPr>
              <a:t>O</a:t>
            </a:r>
            <a:r>
              <a:rPr lang="en-US" sz="1400" b="0" i="0" u="none" strike="noStrike" cap="none" baseline="30000">
                <a:solidFill>
                  <a:srgbClr val="595959"/>
                </a:solidFill>
                <a:latin typeface="Rokkitt"/>
                <a:ea typeface="Rokkitt"/>
                <a:cs typeface="Rokkitt"/>
                <a:sym typeface="Rokkitt"/>
              </a:rPr>
              <a:t>+</a:t>
            </a:r>
            <a:r>
              <a:rPr lang="en-US" sz="1400" b="0" i="0" u="none" strike="noStrike" cap="none">
                <a:solidFill>
                  <a:srgbClr val="595959"/>
                </a:solidFill>
                <a:latin typeface="Rokkitt"/>
                <a:ea typeface="Rokkitt"/>
                <a:cs typeface="Rokkitt"/>
                <a:sym typeface="Rokkitt"/>
              </a:rPr>
              <a:t> + OH</a:t>
            </a:r>
            <a:r>
              <a:rPr lang="en-US" sz="1400" b="0" i="0" u="none" strike="noStrike" cap="none" baseline="30000">
                <a:solidFill>
                  <a:srgbClr val="595959"/>
                </a:solidFill>
                <a:latin typeface="Rokkitt"/>
                <a:ea typeface="Rokkitt"/>
                <a:cs typeface="Rokkitt"/>
                <a:sym typeface="Rokkitt"/>
              </a:rPr>
              <a:t>-</a:t>
            </a:r>
            <a:r>
              <a:rPr lang="en-US" sz="1400" b="0" i="0" u="none" strike="noStrike" cap="none">
                <a:solidFill>
                  <a:srgbClr val="595959"/>
                </a:solidFill>
                <a:latin typeface="Rokkitt"/>
                <a:ea typeface="Rokkitt"/>
                <a:cs typeface="Rokkitt"/>
                <a:sym typeface="Rokkitt"/>
              </a:rPr>
              <a:t> </a:t>
            </a:r>
          </a:p>
          <a:p>
            <a:pPr marL="0" marR="0" lvl="0" indent="0" algn="l" rtl="0">
              <a:spcBef>
                <a:spcPts val="0"/>
              </a:spcBef>
              <a:buClr>
                <a:schemeClr val="accent1"/>
              </a:buClr>
              <a:buSzPct val="25000"/>
              <a:buFont typeface="Noto Sans Symbols"/>
              <a:buNone/>
            </a:pPr>
            <a:endParaRPr sz="1400" b="0" i="0" u="none" strike="noStrike" cap="none">
              <a:solidFill>
                <a:srgbClr val="595959"/>
              </a:solidFill>
              <a:latin typeface="Rokkitt"/>
              <a:ea typeface="Rokkitt"/>
              <a:cs typeface="Rokkitt"/>
              <a:sym typeface="Rokkitt"/>
            </a:endParaRPr>
          </a:p>
        </p:txBody>
      </p:sp>
      <p:sp>
        <p:nvSpPr>
          <p:cNvPr id="1074" name="Shape 107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075" name="Shape 1075"/>
          <p:cNvSpPr txBox="1"/>
          <p:nvPr/>
        </p:nvSpPr>
        <p:spPr>
          <a:xfrm>
            <a:off x="0" y="6033062"/>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3.7: The student is able to identify compounds as Bronsted-Lowry acids, bases and/or conjugate acid-base pairs, using proton-transfer reactions to justify the identification.																	</a:t>
            </a:r>
          </a:p>
        </p:txBody>
      </p:sp>
      <p:sp>
        <p:nvSpPr>
          <p:cNvPr id="1076" name="Shape 1076"/>
          <p:cNvSpPr txBox="1"/>
          <p:nvPr/>
        </p:nvSpPr>
        <p:spPr>
          <a:xfrm>
            <a:off x="8157538" y="1816853"/>
            <a:ext cx="894959"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a:p>
            <a:pPr marL="0" marR="0" lvl="0" indent="0" algn="l" rtl="0">
              <a:spcBef>
                <a:spcPts val="0"/>
              </a:spcBef>
              <a:buSzPct val="25000"/>
              <a:buNone/>
            </a:pPr>
            <a:r>
              <a:rPr lang="en-US" sz="1600" u="sng">
                <a:solidFill>
                  <a:schemeClr val="hlink"/>
                </a:solidFill>
                <a:latin typeface="Rokkitt"/>
                <a:ea typeface="Rokkitt"/>
                <a:cs typeface="Rokkitt"/>
                <a:sym typeface="Rokkitt"/>
                <a:hlinkClick r:id="rId5"/>
              </a:rPr>
              <a:t>Quizlet</a:t>
            </a:r>
          </a:p>
        </p:txBody>
      </p:sp>
      <p:pic>
        <p:nvPicPr>
          <p:cNvPr id="1077" name="Shape 1077"/>
          <p:cNvPicPr preferRelativeResize="0"/>
          <p:nvPr/>
        </p:nvPicPr>
        <p:blipFill rotWithShape="1">
          <a:blip r:embed="rId6">
            <a:alphaModFix/>
          </a:blip>
          <a:srcRect b="27627"/>
          <a:stretch/>
        </p:blipFill>
        <p:spPr>
          <a:xfrm>
            <a:off x="3084944" y="857071"/>
            <a:ext cx="4724959" cy="1704098"/>
          </a:xfrm>
          <a:prstGeom prst="rect">
            <a:avLst/>
          </a:prstGeom>
          <a:noFill/>
          <a:ln>
            <a:noFill/>
          </a:ln>
        </p:spPr>
      </p:pic>
      <p:pic>
        <p:nvPicPr>
          <p:cNvPr id="1078" name="Shape 1078"/>
          <p:cNvPicPr preferRelativeResize="0"/>
          <p:nvPr/>
        </p:nvPicPr>
        <p:blipFill rotWithShape="1">
          <a:blip r:embed="rId7">
            <a:alphaModFix/>
          </a:blip>
          <a:srcRect/>
          <a:stretch/>
        </p:blipFill>
        <p:spPr>
          <a:xfrm>
            <a:off x="5473644" y="3345239"/>
            <a:ext cx="3131373" cy="1136543"/>
          </a:xfrm>
          <a:prstGeom prst="rect">
            <a:avLst/>
          </a:prstGeom>
          <a:noFill/>
          <a:ln>
            <a:noFill/>
          </a:ln>
        </p:spPr>
      </p:pic>
      <p:sp>
        <p:nvSpPr>
          <p:cNvPr id="1079" name="Shape 1079"/>
          <p:cNvSpPr txBox="1"/>
          <p:nvPr/>
        </p:nvSpPr>
        <p:spPr>
          <a:xfrm>
            <a:off x="267854" y="857071"/>
            <a:ext cx="2817091" cy="21236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According to Bronsted-Lowery (B.L.) an acid is a "proton donor" and a base is a "proton acceptor.“  The proton here is shown as a hydrogen.</a:t>
            </a:r>
          </a:p>
          <a:p>
            <a:pPr marL="0" marR="0" lvl="0" indent="0" algn="l" rtl="0">
              <a:spcBef>
                <a:spcPts val="0"/>
              </a:spcBef>
              <a:buNone/>
            </a:pPr>
            <a:endParaRPr sz="1200">
              <a:solidFill>
                <a:schemeClr val="dk1"/>
              </a:solidFill>
              <a:latin typeface="Rokkitt"/>
              <a:ea typeface="Rokkitt"/>
              <a:cs typeface="Rokkitt"/>
              <a:sym typeface="Rokkitt"/>
            </a:endParaRPr>
          </a:p>
          <a:p>
            <a:pPr marL="0" marR="0" lvl="0" indent="0" algn="l" rtl="0">
              <a:spcBef>
                <a:spcPts val="0"/>
              </a:spcBef>
              <a:buSzPct val="25000"/>
              <a:buNone/>
            </a:pPr>
            <a:r>
              <a:rPr lang="en-US" sz="1200">
                <a:solidFill>
                  <a:schemeClr val="dk1"/>
                </a:solidFill>
                <a:latin typeface="Rokkitt"/>
                <a:ea typeface="Rokkitt"/>
                <a:cs typeface="Rokkitt"/>
                <a:sym typeface="Rokkitt"/>
              </a:rPr>
              <a:t>The acid’s conjugate base is the anion.</a:t>
            </a:r>
          </a:p>
          <a:p>
            <a:pPr marL="0" marR="0" lvl="0" indent="0" algn="l" rtl="0">
              <a:spcBef>
                <a:spcPts val="0"/>
              </a:spcBef>
              <a:buSzPct val="25000"/>
              <a:buNone/>
            </a:pPr>
            <a:r>
              <a:rPr lang="en-US" sz="1200">
                <a:solidFill>
                  <a:schemeClr val="dk1"/>
                </a:solidFill>
                <a:latin typeface="Rokkitt"/>
                <a:ea typeface="Rokkitt"/>
                <a:cs typeface="Rokkitt"/>
                <a:sym typeface="Rokkitt"/>
              </a:rPr>
              <a:t>The base’s conjugate acid now has the proton (hydrogen ion).</a:t>
            </a:r>
          </a:p>
          <a:p>
            <a:pPr marL="0" marR="0" lvl="0" indent="0" algn="l" rtl="0">
              <a:spcBef>
                <a:spcPts val="0"/>
              </a:spcBef>
              <a:buNone/>
            </a:pPr>
            <a:endParaRPr sz="1200">
              <a:solidFill>
                <a:schemeClr val="dk1"/>
              </a:solidFill>
              <a:latin typeface="Rokkitt"/>
              <a:ea typeface="Rokkitt"/>
              <a:cs typeface="Rokkitt"/>
              <a:sym typeface="Rokkitt"/>
            </a:endParaRPr>
          </a:p>
          <a:p>
            <a:pPr marL="0" marR="0" lvl="0" indent="0" algn="l" rtl="0">
              <a:spcBef>
                <a:spcPts val="0"/>
              </a:spcBef>
              <a:buNone/>
            </a:pPr>
            <a:endParaRPr sz="1200">
              <a:solidFill>
                <a:schemeClr val="dk1"/>
              </a:solidFill>
              <a:latin typeface="Rokkitt"/>
              <a:ea typeface="Rokkitt"/>
              <a:cs typeface="Rokkitt"/>
              <a:sym typeface="Rokkitt"/>
            </a:endParaRPr>
          </a:p>
        </p:txBody>
      </p:sp>
      <p:pic>
        <p:nvPicPr>
          <p:cNvPr id="1080" name="Shape 1080"/>
          <p:cNvPicPr preferRelativeResize="0"/>
          <p:nvPr/>
        </p:nvPicPr>
        <p:blipFill rotWithShape="1">
          <a:blip r:embed="rId8">
            <a:alphaModFix/>
          </a:blip>
          <a:srcRect l="13670" t="3076" r="17670" b="27380"/>
          <a:stretch/>
        </p:blipFill>
        <p:spPr>
          <a:xfrm>
            <a:off x="498474" y="2771001"/>
            <a:ext cx="4479927" cy="28359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a:stretch/>
        </p:blipFill>
        <p:spPr>
          <a:xfrm>
            <a:off x="462820" y="1105807"/>
            <a:ext cx="3561830" cy="4749107"/>
          </a:xfrm>
          <a:prstGeom prst="rect">
            <a:avLst/>
          </a:prstGeom>
          <a:noFill/>
          <a:ln>
            <a:noFill/>
          </a:ln>
        </p:spPr>
      </p:pic>
      <p:sp>
        <p:nvSpPr>
          <p:cNvPr id="276" name="Shape 276"/>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Identifying Purity of a Substance</a:t>
            </a:r>
          </a:p>
        </p:txBody>
      </p:sp>
      <p:sp>
        <p:nvSpPr>
          <p:cNvPr id="277" name="Shape 277"/>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78" name="Shape 278"/>
          <p:cNvSpPr txBox="1">
            <a:spLocks noGrp="1"/>
          </p:cNvSpPr>
          <p:nvPr>
            <p:ph type="body" idx="2"/>
          </p:nvPr>
        </p:nvSpPr>
        <p:spPr>
          <a:xfrm>
            <a:off x="4308517" y="1163815"/>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Impurities in a substance can change the percent composition by mass </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If more of a certain element is added from an impurity, then the percent mass of that element will increase and vice versa</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When heating a hydrate, the substance is heated several times to ensure the water is driven off</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Then you are simply left with the pure substance and no excess water</a:t>
            </a: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79" name="Shape 279"/>
          <p:cNvSpPr txBox="1"/>
          <p:nvPr/>
        </p:nvSpPr>
        <p:spPr>
          <a:xfrm>
            <a:off x="70525" y="6008076"/>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1.3:  The student is able to select and apply mathematical relationships to mass data in order to justify a claim regarding the identity and/or estimated purity of a substance.		</a:t>
            </a:r>
          </a:p>
        </p:txBody>
      </p:sp>
      <p:sp>
        <p:nvSpPr>
          <p:cNvPr id="280" name="Shape 280"/>
          <p:cNvSpPr txBox="1"/>
          <p:nvPr/>
        </p:nvSpPr>
        <p:spPr>
          <a:xfrm>
            <a:off x="8065720" y="-62015"/>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4"/>
              </a:rPr>
              <a:t>Source</a:t>
            </a:r>
          </a:p>
        </p:txBody>
      </p:sp>
      <p:sp>
        <p:nvSpPr>
          <p:cNvPr id="281" name="Shape 281"/>
          <p:cNvSpPr txBox="1"/>
          <p:nvPr/>
        </p:nvSpPr>
        <p:spPr>
          <a:xfrm>
            <a:off x="8137627"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5"/>
              </a:rPr>
              <a:t>Video</a:t>
            </a:r>
          </a:p>
        </p:txBody>
      </p:sp>
      <p:sp>
        <p:nvSpPr>
          <p:cNvPr id="282" name="Shape 282"/>
          <p:cNvSpPr txBox="1"/>
          <p:nvPr/>
        </p:nvSpPr>
        <p:spPr>
          <a:xfrm>
            <a:off x="4414026" y="5424755"/>
            <a:ext cx="641144" cy="276998"/>
          </a:xfrm>
          <a:prstGeom prst="rect">
            <a:avLst/>
          </a:prstGeom>
          <a:solidFill>
            <a:schemeClr val="lt1"/>
          </a:solidFill>
          <a:ln>
            <a:noFill/>
          </a:ln>
        </p:spPr>
        <p:txBody>
          <a:bodyPr lIns="91425" tIns="45700" rIns="91425" bIns="45700" anchor="t" anchorCtr="0">
            <a:noAutofit/>
          </a:bodyPr>
          <a:lstStyle/>
          <a:p>
            <a:pPr marL="0" marR="0" lvl="0" indent="0" algn="just" rtl="0">
              <a:spcBef>
                <a:spcPts val="0"/>
              </a:spcBef>
              <a:buNone/>
            </a:pPr>
            <a:endParaRPr sz="1200">
              <a:solidFill>
                <a:schemeClr val="dk1"/>
              </a:solidFill>
              <a:latin typeface="Times New Roman"/>
              <a:ea typeface="Times New Roman"/>
              <a:cs typeface="Times New Roman"/>
              <a:sym typeface="Times New Roman"/>
            </a:endParaRPr>
          </a:p>
        </p:txBody>
      </p:sp>
      <p:sp>
        <p:nvSpPr>
          <p:cNvPr id="283" name="Shape 283"/>
          <p:cNvSpPr txBox="1"/>
          <p:nvPr/>
        </p:nvSpPr>
        <p:spPr>
          <a:xfrm>
            <a:off x="239706" y="2264456"/>
            <a:ext cx="7474998" cy="2862322"/>
          </a:xfrm>
          <a:prstGeom prst="rect">
            <a:avLst/>
          </a:prstGeom>
          <a:solidFill>
            <a:schemeClr val="accent6"/>
          </a:solidFill>
          <a:ln w="25400" cap="flat" cmpd="sng">
            <a:solidFill>
              <a:srgbClr val="7675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kkitt"/>
                <a:ea typeface="Rokkitt"/>
                <a:cs typeface="Rokkitt"/>
                <a:sym typeface="Rokkitt"/>
              </a:rPr>
              <a:t>The mass percent of oxygen in pure glucose, C</a:t>
            </a:r>
            <a:r>
              <a:rPr lang="en-US" sz="1800" baseline="-25000">
                <a:solidFill>
                  <a:schemeClr val="lt1"/>
                </a:solidFill>
                <a:latin typeface="Rokkitt"/>
                <a:ea typeface="Rokkitt"/>
                <a:cs typeface="Rokkitt"/>
                <a:sym typeface="Rokkitt"/>
              </a:rPr>
              <a:t>6</a:t>
            </a:r>
            <a:r>
              <a:rPr lang="en-US" sz="1800">
                <a:solidFill>
                  <a:schemeClr val="lt1"/>
                </a:solidFill>
                <a:latin typeface="Rokkitt"/>
                <a:ea typeface="Rokkitt"/>
                <a:cs typeface="Rokkitt"/>
                <a:sym typeface="Rokkitt"/>
              </a:rPr>
              <a:t>H</a:t>
            </a:r>
            <a:r>
              <a:rPr lang="en-US" sz="1800" baseline="-25000">
                <a:solidFill>
                  <a:schemeClr val="lt1"/>
                </a:solidFill>
                <a:latin typeface="Rokkitt"/>
                <a:ea typeface="Rokkitt"/>
                <a:cs typeface="Rokkitt"/>
                <a:sym typeface="Rokkitt"/>
              </a:rPr>
              <a:t>12</a:t>
            </a:r>
            <a:r>
              <a:rPr lang="en-US" sz="1800">
                <a:solidFill>
                  <a:schemeClr val="lt1"/>
                </a:solidFill>
                <a:latin typeface="Rokkitt"/>
                <a:ea typeface="Rokkitt"/>
                <a:cs typeface="Rokkitt"/>
                <a:sym typeface="Rokkitt"/>
              </a:rPr>
              <a:t>O</a:t>
            </a:r>
            <a:r>
              <a:rPr lang="en-US" sz="1800" baseline="-25000">
                <a:solidFill>
                  <a:schemeClr val="lt1"/>
                </a:solidFill>
                <a:latin typeface="Rokkitt"/>
                <a:ea typeface="Rokkitt"/>
                <a:cs typeface="Rokkitt"/>
                <a:sym typeface="Rokkitt"/>
              </a:rPr>
              <a:t>6</a:t>
            </a:r>
            <a:r>
              <a:rPr lang="en-US" sz="1800">
                <a:solidFill>
                  <a:schemeClr val="lt1"/>
                </a:solidFill>
                <a:latin typeface="Rokkitt"/>
                <a:ea typeface="Rokkitt"/>
                <a:cs typeface="Rokkitt"/>
                <a:sym typeface="Rokkitt"/>
              </a:rPr>
              <a:t> is 53.3 percent. A chemist analyzes a sample of glucose that contains impurities and determines that the mass percent of oxygen is 49.7 percent. Which of the follow impurities could account for the low mass percent of oxygen in the sample?</a:t>
            </a:r>
          </a:p>
          <a:p>
            <a:pPr marL="342900" marR="0" lvl="0" indent="-342900" algn="l" rtl="0">
              <a:spcBef>
                <a:spcPts val="0"/>
              </a:spcBef>
              <a:buClr>
                <a:schemeClr val="lt1"/>
              </a:buClr>
              <a:buSzPct val="100000"/>
              <a:buFont typeface="Rokkitt"/>
              <a:buAutoNum type="alphaLcPeriod"/>
            </a:pPr>
            <a:r>
              <a:rPr lang="en-US" sz="1800">
                <a:solidFill>
                  <a:schemeClr val="lt1"/>
                </a:solidFill>
                <a:latin typeface="Rokkitt"/>
                <a:ea typeface="Rokkitt"/>
                <a:cs typeface="Rokkitt"/>
                <a:sym typeface="Rokkitt"/>
              </a:rPr>
              <a:t>n-eicosane (C</a:t>
            </a:r>
            <a:r>
              <a:rPr lang="en-US" sz="1800" baseline="-25000">
                <a:solidFill>
                  <a:schemeClr val="lt1"/>
                </a:solidFill>
                <a:latin typeface="Rokkitt"/>
                <a:ea typeface="Rokkitt"/>
                <a:cs typeface="Rokkitt"/>
                <a:sym typeface="Rokkitt"/>
              </a:rPr>
              <a:t>20</a:t>
            </a:r>
            <a:r>
              <a:rPr lang="en-US" sz="1800">
                <a:solidFill>
                  <a:schemeClr val="lt1"/>
                </a:solidFill>
                <a:latin typeface="Rokkitt"/>
                <a:ea typeface="Rokkitt"/>
                <a:cs typeface="Rokkitt"/>
                <a:sym typeface="Rokkitt"/>
              </a:rPr>
              <a:t>H</a:t>
            </a:r>
            <a:r>
              <a:rPr lang="en-US" sz="1800" baseline="-25000">
                <a:solidFill>
                  <a:schemeClr val="lt1"/>
                </a:solidFill>
                <a:latin typeface="Rokkitt"/>
                <a:ea typeface="Rokkitt"/>
                <a:cs typeface="Rokkitt"/>
                <a:sym typeface="Rokkitt"/>
              </a:rPr>
              <a:t>42</a:t>
            </a:r>
            <a:r>
              <a:rPr lang="en-US" sz="1800">
                <a:solidFill>
                  <a:schemeClr val="lt1"/>
                </a:solidFill>
                <a:latin typeface="Rokkitt"/>
                <a:ea typeface="Rokkitt"/>
                <a:cs typeface="Rokkitt"/>
                <a:sym typeface="Rokkitt"/>
              </a:rPr>
              <a:t>) </a:t>
            </a:r>
          </a:p>
          <a:p>
            <a:pPr marL="342900" marR="0" lvl="0" indent="-342900" algn="l" rtl="0">
              <a:spcBef>
                <a:spcPts val="0"/>
              </a:spcBef>
              <a:buClr>
                <a:schemeClr val="lt1"/>
              </a:buClr>
              <a:buSzPct val="100000"/>
              <a:buFont typeface="Rokkitt"/>
              <a:buAutoNum type="alphaLcPeriod"/>
            </a:pPr>
            <a:r>
              <a:rPr lang="en-US" sz="1800">
                <a:solidFill>
                  <a:schemeClr val="lt1"/>
                </a:solidFill>
                <a:latin typeface="Rokkitt"/>
                <a:ea typeface="Rokkitt"/>
                <a:cs typeface="Rokkitt"/>
                <a:sym typeface="Rokkitt"/>
              </a:rPr>
              <a:t>ribose C</a:t>
            </a:r>
            <a:r>
              <a:rPr lang="en-US" sz="1800" baseline="-25000">
                <a:solidFill>
                  <a:schemeClr val="lt1"/>
                </a:solidFill>
                <a:latin typeface="Rokkitt"/>
                <a:ea typeface="Rokkitt"/>
                <a:cs typeface="Rokkitt"/>
                <a:sym typeface="Rokkitt"/>
              </a:rPr>
              <a:t>5</a:t>
            </a:r>
            <a:r>
              <a:rPr lang="en-US" sz="1800">
                <a:solidFill>
                  <a:schemeClr val="lt1"/>
                </a:solidFill>
                <a:latin typeface="Rokkitt"/>
                <a:ea typeface="Rokkitt"/>
                <a:cs typeface="Rokkitt"/>
                <a:sym typeface="Rokkitt"/>
              </a:rPr>
              <a:t>H</a:t>
            </a:r>
            <a:r>
              <a:rPr lang="en-US" sz="1800" baseline="-25000">
                <a:solidFill>
                  <a:schemeClr val="lt1"/>
                </a:solidFill>
                <a:latin typeface="Rokkitt"/>
                <a:ea typeface="Rokkitt"/>
                <a:cs typeface="Rokkitt"/>
                <a:sym typeface="Rokkitt"/>
              </a:rPr>
              <a:t>10</a:t>
            </a:r>
            <a:r>
              <a:rPr lang="en-US" sz="1800">
                <a:solidFill>
                  <a:schemeClr val="lt1"/>
                </a:solidFill>
                <a:latin typeface="Rokkitt"/>
                <a:ea typeface="Rokkitt"/>
                <a:cs typeface="Rokkitt"/>
                <a:sym typeface="Rokkitt"/>
              </a:rPr>
              <a:t>O</a:t>
            </a:r>
            <a:r>
              <a:rPr lang="en-US" sz="1800" baseline="-25000">
                <a:solidFill>
                  <a:schemeClr val="lt1"/>
                </a:solidFill>
                <a:latin typeface="Rokkitt"/>
                <a:ea typeface="Rokkitt"/>
                <a:cs typeface="Rokkitt"/>
                <a:sym typeface="Rokkitt"/>
              </a:rPr>
              <a:t>5</a:t>
            </a:r>
          </a:p>
          <a:p>
            <a:pPr marL="342900" marR="0" lvl="0" indent="-342900" algn="l" rtl="0">
              <a:spcBef>
                <a:spcPts val="0"/>
              </a:spcBef>
              <a:buClr>
                <a:schemeClr val="lt1"/>
              </a:buClr>
              <a:buSzPct val="100000"/>
              <a:buFont typeface="Rokkitt"/>
              <a:buAutoNum type="alphaLcPeriod"/>
            </a:pPr>
            <a:r>
              <a:rPr lang="en-US" sz="1800">
                <a:solidFill>
                  <a:schemeClr val="lt1"/>
                </a:solidFill>
                <a:latin typeface="Rokkitt"/>
                <a:ea typeface="Rokkitt"/>
                <a:cs typeface="Rokkitt"/>
                <a:sym typeface="Rokkitt"/>
              </a:rPr>
              <a:t>fructose, C</a:t>
            </a:r>
            <a:r>
              <a:rPr lang="en-US" sz="1800" baseline="-25000">
                <a:solidFill>
                  <a:schemeClr val="lt1"/>
                </a:solidFill>
                <a:latin typeface="Rokkitt"/>
                <a:ea typeface="Rokkitt"/>
                <a:cs typeface="Rokkitt"/>
                <a:sym typeface="Rokkitt"/>
              </a:rPr>
              <a:t>6</a:t>
            </a:r>
            <a:r>
              <a:rPr lang="en-US" sz="1800">
                <a:solidFill>
                  <a:schemeClr val="lt1"/>
                </a:solidFill>
                <a:latin typeface="Rokkitt"/>
                <a:ea typeface="Rokkitt"/>
                <a:cs typeface="Rokkitt"/>
                <a:sym typeface="Rokkitt"/>
              </a:rPr>
              <a:t>H</a:t>
            </a:r>
            <a:r>
              <a:rPr lang="en-US" sz="1800" baseline="-25000">
                <a:solidFill>
                  <a:schemeClr val="lt1"/>
                </a:solidFill>
                <a:latin typeface="Rokkitt"/>
                <a:ea typeface="Rokkitt"/>
                <a:cs typeface="Rokkitt"/>
                <a:sym typeface="Rokkitt"/>
              </a:rPr>
              <a:t>12</a:t>
            </a:r>
            <a:r>
              <a:rPr lang="en-US" sz="1800">
                <a:solidFill>
                  <a:schemeClr val="lt1"/>
                </a:solidFill>
                <a:latin typeface="Rokkitt"/>
                <a:ea typeface="Rokkitt"/>
                <a:cs typeface="Rokkitt"/>
                <a:sym typeface="Rokkitt"/>
              </a:rPr>
              <a:t>O</a:t>
            </a:r>
            <a:r>
              <a:rPr lang="en-US" sz="1800" baseline="-25000">
                <a:solidFill>
                  <a:schemeClr val="lt1"/>
                </a:solidFill>
                <a:latin typeface="Rokkitt"/>
                <a:ea typeface="Rokkitt"/>
                <a:cs typeface="Rokkitt"/>
                <a:sym typeface="Rokkitt"/>
              </a:rPr>
              <a:t>6</a:t>
            </a:r>
          </a:p>
          <a:p>
            <a:pPr marL="342900" marR="0" lvl="0" indent="-342900" algn="l" rtl="0">
              <a:spcBef>
                <a:spcPts val="0"/>
              </a:spcBef>
              <a:buClr>
                <a:schemeClr val="lt1"/>
              </a:buClr>
              <a:buSzPct val="100000"/>
              <a:buFont typeface="Rokkitt"/>
              <a:buAutoNum type="alphaLcPeriod"/>
            </a:pPr>
            <a:r>
              <a:rPr lang="en-US" sz="1800">
                <a:solidFill>
                  <a:schemeClr val="lt1"/>
                </a:solidFill>
                <a:latin typeface="Rokkitt"/>
                <a:ea typeface="Rokkitt"/>
                <a:cs typeface="Rokkitt"/>
                <a:sym typeface="Rokkitt"/>
              </a:rPr>
              <a:t>sucrose C</a:t>
            </a:r>
            <a:r>
              <a:rPr lang="en-US" sz="1800" baseline="-25000">
                <a:solidFill>
                  <a:schemeClr val="lt1"/>
                </a:solidFill>
                <a:latin typeface="Rokkitt"/>
                <a:ea typeface="Rokkitt"/>
                <a:cs typeface="Rokkitt"/>
                <a:sym typeface="Rokkitt"/>
              </a:rPr>
              <a:t>12</a:t>
            </a:r>
            <a:r>
              <a:rPr lang="en-US" sz="1800">
                <a:solidFill>
                  <a:schemeClr val="lt1"/>
                </a:solidFill>
                <a:latin typeface="Rokkitt"/>
                <a:ea typeface="Rokkitt"/>
                <a:cs typeface="Rokkitt"/>
                <a:sym typeface="Rokkitt"/>
              </a:rPr>
              <a:t>H</a:t>
            </a:r>
            <a:r>
              <a:rPr lang="en-US" sz="1800" baseline="-25000">
                <a:solidFill>
                  <a:schemeClr val="lt1"/>
                </a:solidFill>
                <a:latin typeface="Rokkitt"/>
                <a:ea typeface="Rokkitt"/>
                <a:cs typeface="Rokkitt"/>
                <a:sym typeface="Rokkitt"/>
              </a:rPr>
              <a:t>22</a:t>
            </a:r>
            <a:r>
              <a:rPr lang="en-US" sz="1800">
                <a:solidFill>
                  <a:schemeClr val="lt1"/>
                </a:solidFill>
                <a:latin typeface="Rokkitt"/>
                <a:ea typeface="Rokkitt"/>
                <a:cs typeface="Rokkitt"/>
                <a:sym typeface="Rokkitt"/>
              </a:rPr>
              <a:t>O</a:t>
            </a:r>
            <a:r>
              <a:rPr lang="en-US" sz="1800" baseline="-25000">
                <a:solidFill>
                  <a:schemeClr val="lt1"/>
                </a:solidFill>
                <a:latin typeface="Rokkitt"/>
                <a:ea typeface="Rokkitt"/>
                <a:cs typeface="Rokkitt"/>
                <a:sym typeface="Rokkitt"/>
              </a:rPr>
              <a:t>11</a:t>
            </a:r>
          </a:p>
          <a:p>
            <a:pPr marL="342900" marR="0" lvl="0" indent="-342900" algn="l" rtl="0">
              <a:spcBef>
                <a:spcPts val="0"/>
              </a:spcBef>
              <a:buClr>
                <a:schemeClr val="dk1"/>
              </a:buClr>
              <a:buFont typeface="Rokkitt"/>
              <a:buNone/>
            </a:pPr>
            <a:endParaRPr sz="1800">
              <a:solidFill>
                <a:schemeClr val="lt1"/>
              </a:solidFill>
              <a:latin typeface="Rokkitt"/>
              <a:ea typeface="Rokkitt"/>
              <a:cs typeface="Rokkitt"/>
              <a:sym typeface="Rokkitt"/>
            </a:endParaRPr>
          </a:p>
        </p:txBody>
      </p:sp>
      <p:sp>
        <p:nvSpPr>
          <p:cNvPr id="284" name="Shape 284"/>
          <p:cNvSpPr/>
          <p:nvPr/>
        </p:nvSpPr>
        <p:spPr>
          <a:xfrm>
            <a:off x="239706" y="3648723"/>
            <a:ext cx="7474998" cy="355106"/>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285" name="Shape 285"/>
          <p:cNvSpPr txBox="1"/>
          <p:nvPr/>
        </p:nvSpPr>
        <p:spPr>
          <a:xfrm>
            <a:off x="3249249" y="3667780"/>
            <a:ext cx="3950540"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rgbClr val="FFFFFF"/>
                </a:solidFill>
                <a:latin typeface="Rokkitt"/>
                <a:ea typeface="Rokkitt"/>
                <a:cs typeface="Rokkitt"/>
                <a:sym typeface="Rokkitt"/>
              </a:rPr>
              <a:t>a. has the lowest percent by mass of O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500"/>
                                        <p:tgtEl>
                                          <p:spTgt spid="28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fade">
                                      <p:cBhvr>
                                        <p:cTn id="12"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Shape 1085" descr="Screen Shot 2016-04-09 at 9.40.53 AM.png"/>
          <p:cNvPicPr preferRelativeResize="0"/>
          <p:nvPr/>
        </p:nvPicPr>
        <p:blipFill rotWithShape="1">
          <a:blip r:embed="rId3">
            <a:alphaModFix/>
          </a:blip>
          <a:srcRect/>
          <a:stretch/>
        </p:blipFill>
        <p:spPr>
          <a:xfrm>
            <a:off x="2383719" y="2876303"/>
            <a:ext cx="5597768" cy="3394515"/>
          </a:xfrm>
          <a:prstGeom prst="rect">
            <a:avLst/>
          </a:prstGeom>
          <a:noFill/>
          <a:ln w="19050" cap="flat" cmpd="sng">
            <a:solidFill>
              <a:srgbClr val="AE4DD9"/>
            </a:solidFill>
            <a:prstDash val="solid"/>
            <a:round/>
            <a:headEnd type="none" w="med" len="med"/>
            <a:tailEnd type="none" w="med" len="med"/>
          </a:ln>
        </p:spPr>
      </p:pic>
      <p:sp>
        <p:nvSpPr>
          <p:cNvPr id="1086" name="Shape 1086"/>
          <p:cNvSpPr txBox="1">
            <a:spLocks noGrp="1"/>
          </p:cNvSpPr>
          <p:nvPr>
            <p:ph type="title"/>
          </p:nvPr>
        </p:nvSpPr>
        <p:spPr>
          <a:xfrm>
            <a:off x="498474" y="-23889"/>
            <a:ext cx="7556312" cy="73242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Redox Reactions</a:t>
            </a:r>
          </a:p>
        </p:txBody>
      </p:sp>
      <p:sp>
        <p:nvSpPr>
          <p:cNvPr id="1087" name="Shape 1087"/>
          <p:cNvSpPr txBox="1">
            <a:spLocks noGrp="1"/>
          </p:cNvSpPr>
          <p:nvPr>
            <p:ph type="body" idx="1"/>
          </p:nvPr>
        </p:nvSpPr>
        <p:spPr>
          <a:xfrm>
            <a:off x="58434" y="596956"/>
            <a:ext cx="8039151" cy="2539999"/>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6500"/>
              <a:buFont typeface="Noto Sans Symbols"/>
              <a:buChar char="■"/>
            </a:pPr>
            <a:r>
              <a:rPr lang="en-US" sz="1530" b="0" i="0" u="none" strike="noStrike" cap="none">
                <a:solidFill>
                  <a:schemeClr val="dk1"/>
                </a:solidFill>
                <a:latin typeface="Verdana"/>
                <a:ea typeface="Verdana"/>
                <a:cs typeface="Verdana"/>
                <a:sym typeface="Verdana"/>
              </a:rPr>
              <a:t>When an electron is transferred, it is called a </a:t>
            </a:r>
            <a:r>
              <a:rPr lang="en-US" sz="1530" b="1" i="1" u="none" strike="noStrike" cap="none">
                <a:solidFill>
                  <a:schemeClr val="dk1"/>
                </a:solidFill>
                <a:latin typeface="Verdana"/>
                <a:ea typeface="Verdana"/>
                <a:cs typeface="Verdana"/>
                <a:sym typeface="Verdana"/>
              </a:rPr>
              <a:t>redox reaction</a:t>
            </a:r>
            <a:r>
              <a:rPr lang="en-US" sz="1530" b="0" i="0" u="none" strike="noStrike" cap="none">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sz="1530" b="0" i="1" u="none" strike="noStrike" cap="none">
                <a:solidFill>
                  <a:schemeClr val="dk1"/>
                </a:solidFill>
                <a:latin typeface="Verdana"/>
                <a:ea typeface="Verdana"/>
                <a:cs typeface="Verdana"/>
                <a:sym typeface="Verdana"/>
              </a:rPr>
              <a:t>oxidation</a:t>
            </a:r>
            <a:r>
              <a:rPr lang="en-US" sz="1530" b="0" i="0" u="none" strike="noStrike" cap="none">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somewhere.</a:t>
            </a:r>
          </a:p>
          <a:p>
            <a:pPr marL="228600" marR="0" lvl="0" indent="-228600" algn="l" rtl="0">
              <a:lnSpc>
                <a:spcPct val="80000"/>
              </a:lnSpc>
              <a:spcBef>
                <a:spcPts val="2000"/>
              </a:spcBef>
              <a:buClr>
                <a:schemeClr val="accent1"/>
              </a:buClr>
              <a:buSzPct val="76500"/>
              <a:buFont typeface="Noto Sans Symbols"/>
              <a:buNone/>
            </a:pPr>
            <a:endParaRPr sz="1530" b="0" i="0" u="none" strike="noStrike" cap="none">
              <a:solidFill>
                <a:srgbClr val="595959"/>
              </a:solidFill>
              <a:latin typeface="Rokkitt"/>
              <a:ea typeface="Rokkitt"/>
              <a:cs typeface="Rokkitt"/>
              <a:sym typeface="Rokkitt"/>
            </a:endParaRPr>
          </a:p>
        </p:txBody>
      </p:sp>
      <p:sp>
        <p:nvSpPr>
          <p:cNvPr id="1088" name="Shape 108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rgbClr val="663366"/>
              </a:buClr>
              <a:buFont typeface="Noto Sans Symbols"/>
              <a:buNone/>
            </a:pPr>
            <a:endParaRPr sz="2400" b="0" i="0" u="none" strike="noStrike" cap="none">
              <a:solidFill>
                <a:srgbClr val="666699"/>
              </a:solidFill>
              <a:latin typeface="Rokkitt"/>
              <a:ea typeface="Rokkitt"/>
              <a:cs typeface="Rokkitt"/>
              <a:sym typeface="Rokkitt"/>
            </a:endParaRPr>
          </a:p>
        </p:txBody>
      </p:sp>
      <p:sp>
        <p:nvSpPr>
          <p:cNvPr id="1089" name="Shape 1089"/>
          <p:cNvSpPr txBox="1"/>
          <p:nvPr/>
        </p:nvSpPr>
        <p:spPr>
          <a:xfrm>
            <a:off x="0" y="6283162"/>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Rokkitt"/>
                <a:ea typeface="Rokkitt"/>
                <a:cs typeface="Rokkitt"/>
                <a:sym typeface="Rokkitt"/>
              </a:rPr>
              <a:t>LO </a:t>
            </a:r>
            <a:r>
              <a:rPr lang="en-US" sz="1800">
                <a:solidFill>
                  <a:schemeClr val="dk1"/>
                </a:solidFill>
                <a:latin typeface="Rokkitt"/>
                <a:ea typeface="Rokkitt"/>
                <a:cs typeface="Rokkitt"/>
                <a:sym typeface="Rokkitt"/>
              </a:rPr>
              <a:t>3.8: The student is able to identify redox reactions and justify the identification in terms of electron transfer </a:t>
            </a:r>
            <a:r>
              <a:rPr lang="en-US" sz="1800">
                <a:solidFill>
                  <a:srgbClr val="000000"/>
                </a:solidFill>
                <a:latin typeface="Rokkitt"/>
                <a:ea typeface="Rokkitt"/>
                <a:cs typeface="Rokkitt"/>
                <a:sym typeface="Rokkitt"/>
              </a:rPr>
              <a:t>																</a:t>
            </a:r>
          </a:p>
        </p:txBody>
      </p:sp>
      <p:pic>
        <p:nvPicPr>
          <p:cNvPr id="1090" name="Shape 1090"/>
          <p:cNvPicPr preferRelativeResize="0"/>
          <p:nvPr/>
        </p:nvPicPr>
        <p:blipFill rotWithShape="1">
          <a:blip r:embed="rId4">
            <a:alphaModFix/>
          </a:blip>
          <a:srcRect/>
          <a:stretch/>
        </p:blipFill>
        <p:spPr>
          <a:xfrm>
            <a:off x="119538" y="3930314"/>
            <a:ext cx="1337423" cy="2062165"/>
          </a:xfrm>
          <a:prstGeom prst="rect">
            <a:avLst/>
          </a:prstGeom>
          <a:noFill/>
          <a:ln>
            <a:noFill/>
          </a:ln>
        </p:spPr>
      </p:pic>
      <p:sp>
        <p:nvSpPr>
          <p:cNvPr id="1091" name="Shape 1091"/>
          <p:cNvSpPr txBox="1"/>
          <p:nvPr/>
        </p:nvSpPr>
        <p:spPr>
          <a:xfrm>
            <a:off x="58434" y="4531351"/>
            <a:ext cx="1451999" cy="505500"/>
          </a:xfrm>
          <a:prstGeom prst="rect">
            <a:avLst/>
          </a:prstGeom>
          <a:noFill/>
          <a:ln>
            <a:noFill/>
          </a:ln>
        </p:spPr>
        <p:txBody>
          <a:bodyPr lIns="91425" tIns="91425" rIns="91425" bIns="91425" anchor="t" anchorCtr="0">
            <a:noAutofit/>
          </a:bodyPr>
          <a:lstStyle/>
          <a:p>
            <a:pPr marL="0" marR="0" lvl="0" indent="0" algn="ctr" rtl="0">
              <a:spcBef>
                <a:spcPts val="0"/>
              </a:spcBef>
              <a:buClr>
                <a:srgbClr val="FF0000"/>
              </a:buClr>
              <a:buSzPct val="25000"/>
              <a:buFont typeface="Rokkitt"/>
              <a:buNone/>
            </a:pPr>
            <a:r>
              <a:rPr lang="en-US" sz="1800" b="1">
                <a:solidFill>
                  <a:srgbClr val="FF0000"/>
                </a:solidFill>
                <a:latin typeface="Rokkitt"/>
                <a:ea typeface="Rokkitt"/>
                <a:cs typeface="Rokkitt"/>
                <a:sym typeface="Rokkitt"/>
              </a:rPr>
              <a:t>OILRIG</a:t>
            </a:r>
          </a:p>
        </p:txBody>
      </p:sp>
      <p:sp>
        <p:nvSpPr>
          <p:cNvPr id="1092" name="Shape 1092"/>
          <p:cNvSpPr txBox="1"/>
          <p:nvPr/>
        </p:nvSpPr>
        <p:spPr>
          <a:xfrm>
            <a:off x="8097585" y="-46017"/>
            <a:ext cx="979575"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5"/>
              </a:rPr>
              <a:t>Source</a:t>
            </a:r>
          </a:p>
        </p:txBody>
      </p:sp>
      <p:sp>
        <p:nvSpPr>
          <p:cNvPr id="1093" name="Shape 1093"/>
          <p:cNvSpPr txBox="1"/>
          <p:nvPr/>
        </p:nvSpPr>
        <p:spPr>
          <a:xfrm>
            <a:off x="8157538" y="1816852"/>
            <a:ext cx="894959"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6"/>
              </a:rPr>
              <a:t>Video</a:t>
            </a:r>
          </a:p>
        </p:txBody>
      </p:sp>
      <p:pic>
        <p:nvPicPr>
          <p:cNvPr id="1094" name="Shape 1094"/>
          <p:cNvPicPr preferRelativeResize="0"/>
          <p:nvPr/>
        </p:nvPicPr>
        <p:blipFill rotWithShape="1">
          <a:blip r:embed="rId7">
            <a:alphaModFix/>
          </a:blip>
          <a:srcRect/>
          <a:stretch/>
        </p:blipFill>
        <p:spPr>
          <a:xfrm>
            <a:off x="821369" y="1446616"/>
            <a:ext cx="7823523" cy="436482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pic>
        <p:nvPicPr>
          <p:cNvPr id="1095" name="Shape 1095"/>
          <p:cNvPicPr preferRelativeResize="0"/>
          <p:nvPr/>
        </p:nvPicPr>
        <p:blipFill rotWithShape="1">
          <a:blip r:embed="rId8">
            <a:alphaModFix/>
          </a:blip>
          <a:srcRect/>
          <a:stretch/>
        </p:blipFill>
        <p:spPr>
          <a:xfrm>
            <a:off x="4618614" y="2733672"/>
            <a:ext cx="2889948" cy="1802998"/>
          </a:xfrm>
          <a:prstGeom prst="rect">
            <a:avLst/>
          </a:prstGeom>
          <a:noFill/>
          <a:ln>
            <a:noFill/>
          </a:ln>
        </p:spPr>
      </p:pic>
      <p:pic>
        <p:nvPicPr>
          <p:cNvPr id="1096" name="Shape 1096"/>
          <p:cNvPicPr preferRelativeResize="0"/>
          <p:nvPr/>
        </p:nvPicPr>
        <p:blipFill rotWithShape="1">
          <a:blip r:embed="rId9">
            <a:alphaModFix/>
          </a:blip>
          <a:srcRect/>
          <a:stretch/>
        </p:blipFill>
        <p:spPr>
          <a:xfrm>
            <a:off x="1597263" y="3080394"/>
            <a:ext cx="6353874" cy="121472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500"/>
                                        <p:tgtEl>
                                          <p:spTgt spid="1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Shape 1101"/>
          <p:cNvSpPr txBox="1">
            <a:spLocks noGrp="1"/>
          </p:cNvSpPr>
          <p:nvPr>
            <p:ph type="title"/>
          </p:nvPr>
        </p:nvSpPr>
        <p:spPr>
          <a:xfrm>
            <a:off x="498474" y="6556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Redox Titrations</a:t>
            </a:r>
          </a:p>
        </p:txBody>
      </p:sp>
      <p:sp>
        <p:nvSpPr>
          <p:cNvPr id="1102" name="Shape 110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rgbClr val="663366"/>
              </a:buClr>
              <a:buFont typeface="Noto Sans Symbols"/>
              <a:buNone/>
            </a:pPr>
            <a:endParaRPr sz="2400" b="0" i="0" u="none" strike="noStrike" cap="none">
              <a:solidFill>
                <a:srgbClr val="666699"/>
              </a:solidFill>
              <a:latin typeface="Rokkitt"/>
              <a:ea typeface="Rokkitt"/>
              <a:cs typeface="Rokkitt"/>
              <a:sym typeface="Rokkitt"/>
            </a:endParaRPr>
          </a:p>
        </p:txBody>
      </p:sp>
      <p:sp>
        <p:nvSpPr>
          <p:cNvPr id="1103" name="Shape 1103"/>
          <p:cNvSpPr txBox="1"/>
          <p:nvPr/>
        </p:nvSpPr>
        <p:spPr>
          <a:xfrm>
            <a:off x="0" y="624876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Rokkitt"/>
                <a:ea typeface="Rokkitt"/>
                <a:cs typeface="Rokkitt"/>
                <a:sym typeface="Rokkitt"/>
              </a:rPr>
              <a:t>LO 3.9: </a:t>
            </a:r>
            <a:r>
              <a:rPr lang="en-US" sz="1800">
                <a:solidFill>
                  <a:schemeClr val="dk1"/>
                </a:solidFill>
                <a:latin typeface="Rokkitt"/>
                <a:ea typeface="Rokkitt"/>
                <a:cs typeface="Rokkitt"/>
                <a:sym typeface="Rokkitt"/>
              </a:rPr>
              <a:t>The student is able to design and/or interpret the results of an experiment involving a redox titration </a:t>
            </a:r>
            <a:r>
              <a:rPr lang="en-US" sz="1800">
                <a:solidFill>
                  <a:srgbClr val="000000"/>
                </a:solidFill>
                <a:latin typeface="Rokkitt"/>
                <a:ea typeface="Rokkitt"/>
                <a:cs typeface="Rokkitt"/>
                <a:sym typeface="Rokkitt"/>
              </a:rPr>
              <a:t>																	</a:t>
            </a:r>
          </a:p>
        </p:txBody>
      </p:sp>
      <p:pic>
        <p:nvPicPr>
          <p:cNvPr id="1104" name="Shape 1104"/>
          <p:cNvPicPr preferRelativeResize="0">
            <a:picLocks noGrp="1"/>
          </p:cNvPicPr>
          <p:nvPr>
            <p:ph type="body" idx="1"/>
          </p:nvPr>
        </p:nvPicPr>
        <p:blipFill rotWithShape="1">
          <a:blip r:embed="rId3">
            <a:alphaModFix/>
          </a:blip>
          <a:srcRect t="-12233" b="-12232"/>
          <a:stretch/>
        </p:blipFill>
        <p:spPr>
          <a:xfrm>
            <a:off x="5445578" y="1438736"/>
            <a:ext cx="3443742" cy="4733174"/>
          </a:xfrm>
          <a:prstGeom prst="rect">
            <a:avLst/>
          </a:prstGeom>
          <a:noFill/>
          <a:ln>
            <a:noFill/>
          </a:ln>
        </p:spPr>
      </p:pic>
      <p:sp>
        <p:nvSpPr>
          <p:cNvPr id="1105" name="Shape 1105"/>
          <p:cNvSpPr txBox="1">
            <a:spLocks noGrp="1"/>
          </p:cNvSpPr>
          <p:nvPr>
            <p:ph type="body" idx="2"/>
          </p:nvPr>
        </p:nvSpPr>
        <p:spPr>
          <a:xfrm>
            <a:off x="153504" y="907188"/>
            <a:ext cx="5219162" cy="5327623"/>
          </a:xfrm>
          <a:prstGeom prst="rect">
            <a:avLst/>
          </a:prstGeom>
          <a:solidFill>
            <a:schemeClr val="accent1"/>
          </a:solidFill>
          <a:ln w="38100" cap="flat" cmpd="sng">
            <a:solidFill>
              <a:schemeClr val="lt1"/>
            </a:solidFill>
            <a:prstDash val="solid"/>
            <a:round/>
            <a:headEnd type="none" w="med" len="med"/>
            <a:tailEnd type="none" w="med" len="med"/>
          </a:ln>
        </p:spPr>
        <p:txBody>
          <a:bodyPr lIns="91425" tIns="91425" rIns="91425" bIns="91425" anchor="t" anchorCtr="0">
            <a:noAutofit/>
          </a:bodyPr>
          <a:lstStyle/>
          <a:p>
            <a:pPr marL="228600" marR="0" lvl="0" indent="-228600" algn="l" rtl="0">
              <a:lnSpc>
                <a:spcPct val="115000"/>
              </a:lnSpc>
              <a:spcBef>
                <a:spcPts val="0"/>
              </a:spcBef>
              <a:spcAft>
                <a:spcPts val="0"/>
              </a:spcAft>
              <a:buClr>
                <a:schemeClr val="accent1"/>
              </a:buClr>
              <a:buSzPct val="25000"/>
              <a:buFont typeface="Noto Sans Symbols"/>
              <a:buNone/>
            </a:pPr>
            <a:r>
              <a:rPr lang="en-US" sz="1550" b="0" i="0" u="none" strike="noStrike" cap="none">
                <a:solidFill>
                  <a:schemeClr val="lt1"/>
                </a:solidFill>
                <a:latin typeface="Rokkitt"/>
                <a:ea typeface="Rokkitt"/>
                <a:cs typeface="Rokkitt"/>
                <a:sym typeface="Rokkitt"/>
              </a:rPr>
              <a:t>A redox titration (also called an </a:t>
            </a:r>
          </a:p>
          <a:p>
            <a:pPr marL="228600" marR="0" lvl="0" indent="-228600" algn="l" rtl="0">
              <a:lnSpc>
                <a:spcPct val="115000"/>
              </a:lnSpc>
              <a:spcBef>
                <a:spcPts val="700"/>
              </a:spcBef>
              <a:spcAft>
                <a:spcPts val="0"/>
              </a:spcAft>
              <a:buClr>
                <a:schemeClr val="accent1"/>
              </a:buClr>
              <a:buSzPct val="25000"/>
              <a:buFont typeface="Noto Sans Symbols"/>
              <a:buNone/>
            </a:pPr>
            <a:r>
              <a:rPr lang="en-US" sz="1550" b="0" i="0" u="none" strike="noStrike" cap="none">
                <a:solidFill>
                  <a:schemeClr val="lt1"/>
                </a:solidFill>
                <a:latin typeface="Rokkitt"/>
                <a:ea typeface="Rokkitt"/>
                <a:cs typeface="Rokkitt"/>
                <a:sym typeface="Rokkitt"/>
              </a:rPr>
              <a:t>	oxidation-reduction titration) can accurately determine the concentration of an unknown analyte by measuring it against a standardized titrant. A common example is the redox titration of a standardized solution of potassium permanganate (KMnO</a:t>
            </a:r>
            <a:r>
              <a:rPr lang="en-US" sz="1550" b="0" i="0" u="none" strike="noStrike" cap="none" baseline="-25000">
                <a:solidFill>
                  <a:schemeClr val="lt1"/>
                </a:solidFill>
                <a:latin typeface="Rokkitt"/>
                <a:ea typeface="Rokkitt"/>
                <a:cs typeface="Rokkitt"/>
                <a:sym typeface="Rokkitt"/>
              </a:rPr>
              <a:t>4</a:t>
            </a:r>
            <a:r>
              <a:rPr lang="en-US" sz="1550" b="0" i="0" u="none" strike="noStrike" cap="none">
                <a:solidFill>
                  <a:schemeClr val="lt1"/>
                </a:solidFill>
                <a:latin typeface="Rokkitt"/>
                <a:ea typeface="Rokkitt"/>
                <a:cs typeface="Rokkitt"/>
                <a:sym typeface="Rokkitt"/>
              </a:rPr>
              <a:t>) against an analyte containing an unknown concentration of iron (II) </a:t>
            </a:r>
            <a:r>
              <a:rPr lang="en-US" sz="1550" b="0" i="0" u="sng" strike="noStrike" cap="none">
                <a:solidFill>
                  <a:schemeClr val="hlink"/>
                </a:solidFill>
                <a:latin typeface="Rokkitt"/>
                <a:ea typeface="Rokkitt"/>
                <a:cs typeface="Rokkitt"/>
                <a:sym typeface="Rokkitt"/>
                <a:hlinkClick r:id="rId4"/>
              </a:rPr>
              <a:t>ions</a:t>
            </a:r>
            <a:r>
              <a:rPr lang="en-US" sz="1550" b="0" i="0" u="none" strike="noStrike" cap="none">
                <a:solidFill>
                  <a:schemeClr val="lt1"/>
                </a:solidFill>
                <a:latin typeface="Rokkitt"/>
                <a:ea typeface="Rokkitt"/>
                <a:cs typeface="Rokkitt"/>
                <a:sym typeface="Rokkitt"/>
              </a:rPr>
              <a:t> (Fe</a:t>
            </a:r>
            <a:r>
              <a:rPr lang="en-US" sz="1550" b="0" i="0" u="none" strike="noStrike" cap="none" baseline="30000">
                <a:solidFill>
                  <a:schemeClr val="lt1"/>
                </a:solidFill>
                <a:latin typeface="Rokkitt"/>
                <a:ea typeface="Rokkitt"/>
                <a:cs typeface="Rokkitt"/>
                <a:sym typeface="Rokkitt"/>
              </a:rPr>
              <a:t>2+</a:t>
            </a:r>
            <a:r>
              <a:rPr lang="en-US" sz="1550" b="0" i="0" u="none" strike="noStrike" cap="none">
                <a:solidFill>
                  <a:schemeClr val="lt1"/>
                </a:solidFill>
                <a:latin typeface="Rokkitt"/>
                <a:ea typeface="Rokkitt"/>
                <a:cs typeface="Rokkitt"/>
                <a:sym typeface="Rokkitt"/>
              </a:rPr>
              <a:t>). The balanced reaction in acidic solution is as follows:</a:t>
            </a:r>
          </a:p>
          <a:p>
            <a:pPr marL="228600" marR="0" lvl="0" indent="-228600" algn="l" rtl="0">
              <a:lnSpc>
                <a:spcPct val="115000"/>
              </a:lnSpc>
              <a:spcBef>
                <a:spcPts val="700"/>
              </a:spcBef>
              <a:spcAft>
                <a:spcPts val="0"/>
              </a:spcAft>
              <a:buClr>
                <a:schemeClr val="dk1"/>
              </a:buClr>
              <a:buSzPct val="25000"/>
              <a:buFont typeface="Arial"/>
              <a:buNone/>
            </a:pPr>
            <a:r>
              <a:rPr lang="en-US" sz="1550" b="0" i="0" u="none" strike="noStrike" cap="none">
                <a:solidFill>
                  <a:schemeClr val="lt1"/>
                </a:solidFill>
                <a:latin typeface="Rokkitt"/>
                <a:ea typeface="Rokkitt"/>
                <a:cs typeface="Rokkitt"/>
                <a:sym typeface="Rokkitt"/>
              </a:rPr>
              <a:t>                 MnO</a:t>
            </a:r>
            <a:r>
              <a:rPr lang="en-US" sz="1550" b="0" i="0" u="none" strike="noStrike" cap="none" baseline="-25000">
                <a:solidFill>
                  <a:schemeClr val="lt1"/>
                </a:solidFill>
                <a:latin typeface="Rokkitt"/>
                <a:ea typeface="Rokkitt"/>
                <a:cs typeface="Rokkitt"/>
                <a:sym typeface="Rokkitt"/>
              </a:rPr>
              <a:t>4</a:t>
            </a:r>
            <a:r>
              <a:rPr lang="en-US" sz="1550" b="0" i="0" u="none" strike="noStrike" cap="none" baseline="30000">
                <a:solidFill>
                  <a:schemeClr val="lt1"/>
                </a:solidFill>
                <a:latin typeface="Rokkitt"/>
                <a:ea typeface="Rokkitt"/>
                <a:cs typeface="Rokkitt"/>
                <a:sym typeface="Rokkitt"/>
              </a:rPr>
              <a:t>- </a:t>
            </a:r>
            <a:r>
              <a:rPr lang="en-US" sz="1550" b="0" i="0" u="none" strike="noStrike" cap="none">
                <a:solidFill>
                  <a:schemeClr val="lt1"/>
                </a:solidFill>
                <a:latin typeface="Rokkitt"/>
                <a:ea typeface="Rokkitt"/>
                <a:cs typeface="Rokkitt"/>
                <a:sym typeface="Rokkitt"/>
              </a:rPr>
              <a:t>+ 5Fe</a:t>
            </a:r>
            <a:r>
              <a:rPr lang="en-US" sz="1550" b="0" i="0" u="none" strike="noStrike" cap="none" baseline="30000">
                <a:solidFill>
                  <a:schemeClr val="lt1"/>
                </a:solidFill>
                <a:latin typeface="Rokkitt"/>
                <a:ea typeface="Rokkitt"/>
                <a:cs typeface="Rokkitt"/>
                <a:sym typeface="Rokkitt"/>
              </a:rPr>
              <a:t>2+</a:t>
            </a:r>
            <a:r>
              <a:rPr lang="en-US" sz="1550" b="0" i="0" u="none" strike="noStrike" cap="none">
                <a:solidFill>
                  <a:schemeClr val="lt1"/>
                </a:solidFill>
                <a:latin typeface="Rokkitt"/>
                <a:ea typeface="Rokkitt"/>
                <a:cs typeface="Rokkitt"/>
                <a:sym typeface="Rokkitt"/>
              </a:rPr>
              <a:t> + 8H</a:t>
            </a:r>
            <a:r>
              <a:rPr lang="en-US" sz="1550" b="0" i="0" u="none" strike="noStrike" cap="none" baseline="30000">
                <a:solidFill>
                  <a:schemeClr val="lt1"/>
                </a:solidFill>
                <a:latin typeface="Rokkitt"/>
                <a:ea typeface="Rokkitt"/>
                <a:cs typeface="Rokkitt"/>
                <a:sym typeface="Rokkitt"/>
              </a:rPr>
              <a:t>+</a:t>
            </a:r>
            <a:r>
              <a:rPr lang="en-US" sz="1550" b="0" i="0" u="none" strike="noStrike" cap="none">
                <a:solidFill>
                  <a:schemeClr val="lt1"/>
                </a:solidFill>
                <a:latin typeface="Rokkitt"/>
                <a:ea typeface="Rokkitt"/>
                <a:cs typeface="Rokkitt"/>
                <a:sym typeface="Rokkitt"/>
              </a:rPr>
              <a:t> → 5Fe</a:t>
            </a:r>
            <a:r>
              <a:rPr lang="en-US" sz="1550" b="0" i="0" u="none" strike="noStrike" cap="none" baseline="30000">
                <a:solidFill>
                  <a:schemeClr val="lt1"/>
                </a:solidFill>
                <a:latin typeface="Rokkitt"/>
                <a:ea typeface="Rokkitt"/>
                <a:cs typeface="Rokkitt"/>
                <a:sym typeface="Rokkitt"/>
              </a:rPr>
              <a:t>3+</a:t>
            </a:r>
            <a:r>
              <a:rPr lang="en-US" sz="1550" b="0" i="0" u="none" strike="noStrike" cap="none">
                <a:solidFill>
                  <a:schemeClr val="lt1"/>
                </a:solidFill>
                <a:latin typeface="Rokkitt"/>
                <a:ea typeface="Rokkitt"/>
                <a:cs typeface="Rokkitt"/>
                <a:sym typeface="Rokkitt"/>
              </a:rPr>
              <a:t> + Mn</a:t>
            </a:r>
            <a:r>
              <a:rPr lang="en-US" sz="1550" b="0" i="0" u="none" strike="noStrike" cap="none" baseline="30000">
                <a:solidFill>
                  <a:schemeClr val="lt1"/>
                </a:solidFill>
                <a:latin typeface="Rokkitt"/>
                <a:ea typeface="Rokkitt"/>
                <a:cs typeface="Rokkitt"/>
                <a:sym typeface="Rokkitt"/>
              </a:rPr>
              <a:t>2+</a:t>
            </a:r>
            <a:r>
              <a:rPr lang="en-US" sz="1550" b="0" i="0" u="none" strike="noStrike" cap="none">
                <a:solidFill>
                  <a:schemeClr val="lt1"/>
                </a:solidFill>
                <a:latin typeface="Rokkitt"/>
                <a:ea typeface="Rokkitt"/>
                <a:cs typeface="Rokkitt"/>
                <a:sym typeface="Rokkitt"/>
              </a:rPr>
              <a:t> + 4H</a:t>
            </a:r>
            <a:r>
              <a:rPr lang="en-US" sz="1550" b="0" i="0" u="none" strike="noStrike" cap="none" baseline="-25000">
                <a:solidFill>
                  <a:schemeClr val="lt1"/>
                </a:solidFill>
                <a:latin typeface="Rokkitt"/>
                <a:ea typeface="Rokkitt"/>
                <a:cs typeface="Rokkitt"/>
                <a:sym typeface="Rokkitt"/>
              </a:rPr>
              <a:t>2</a:t>
            </a:r>
            <a:r>
              <a:rPr lang="en-US" sz="1550" b="0" i="0" u="none" strike="noStrike" cap="none">
                <a:solidFill>
                  <a:schemeClr val="lt1"/>
                </a:solidFill>
                <a:latin typeface="Rokkitt"/>
                <a:ea typeface="Rokkitt"/>
                <a:cs typeface="Rokkitt"/>
                <a:sym typeface="Rokkitt"/>
              </a:rPr>
              <a:t>O</a:t>
            </a:r>
          </a:p>
          <a:p>
            <a:pPr marL="228600" marR="0" lvl="0" indent="-228600" algn="l" rtl="0">
              <a:lnSpc>
                <a:spcPct val="115000"/>
              </a:lnSpc>
              <a:spcBef>
                <a:spcPts val="700"/>
              </a:spcBef>
              <a:spcAft>
                <a:spcPts val="0"/>
              </a:spcAft>
              <a:buClr>
                <a:schemeClr val="dk1"/>
              </a:buClr>
              <a:buSzPct val="25000"/>
              <a:buFont typeface="Arial"/>
              <a:buNone/>
            </a:pPr>
            <a:r>
              <a:rPr lang="en-US" sz="1550" b="0" i="0" u="none" strike="noStrike" cap="none">
                <a:solidFill>
                  <a:schemeClr val="lt1"/>
                </a:solidFill>
                <a:latin typeface="Rokkitt"/>
                <a:ea typeface="Rokkitt"/>
                <a:cs typeface="Rokkitt"/>
                <a:sym typeface="Rokkitt"/>
              </a:rPr>
              <a:t>In this case, the use of KMnO</a:t>
            </a:r>
            <a:r>
              <a:rPr lang="en-US" sz="1550" b="0" i="0" u="none" strike="noStrike" cap="none" baseline="-25000">
                <a:solidFill>
                  <a:schemeClr val="lt1"/>
                </a:solidFill>
                <a:latin typeface="Rokkitt"/>
                <a:ea typeface="Rokkitt"/>
                <a:cs typeface="Rokkitt"/>
                <a:sym typeface="Rokkitt"/>
              </a:rPr>
              <a:t>4 </a:t>
            </a:r>
            <a:r>
              <a:rPr lang="en-US" sz="1550" b="0" i="0" u="none" strike="noStrike" cap="none">
                <a:solidFill>
                  <a:schemeClr val="lt1"/>
                </a:solidFill>
                <a:latin typeface="Rokkitt"/>
                <a:ea typeface="Rokkitt"/>
                <a:cs typeface="Rokkitt"/>
                <a:sym typeface="Rokkitt"/>
              </a:rPr>
              <a:t>as a titrant is particularly useful, because it can act as its own indicator; this is due to the fact that the KMnO</a:t>
            </a:r>
            <a:r>
              <a:rPr lang="en-US" sz="1550" b="0" i="0" u="none" strike="noStrike" cap="none" baseline="-25000">
                <a:solidFill>
                  <a:schemeClr val="lt1"/>
                </a:solidFill>
                <a:latin typeface="Rokkitt"/>
                <a:ea typeface="Rokkitt"/>
                <a:cs typeface="Rokkitt"/>
                <a:sym typeface="Rokkitt"/>
              </a:rPr>
              <a:t>4</a:t>
            </a:r>
            <a:r>
              <a:rPr lang="en-US" sz="1550" b="0" i="0" u="none" strike="noStrike" cap="none">
                <a:solidFill>
                  <a:schemeClr val="lt1"/>
                </a:solidFill>
                <a:latin typeface="Rokkitt"/>
                <a:ea typeface="Rokkitt"/>
                <a:cs typeface="Rokkitt"/>
                <a:sym typeface="Rokkitt"/>
              </a:rPr>
              <a:t> solution is bright purple, while the Fe</a:t>
            </a:r>
            <a:r>
              <a:rPr lang="en-US" sz="1550" b="0" i="0" u="none" strike="noStrike" cap="none" baseline="30000">
                <a:solidFill>
                  <a:schemeClr val="lt1"/>
                </a:solidFill>
                <a:latin typeface="Rokkitt"/>
                <a:ea typeface="Rokkitt"/>
                <a:cs typeface="Rokkitt"/>
                <a:sym typeface="Rokkitt"/>
              </a:rPr>
              <a:t>2+</a:t>
            </a:r>
            <a:r>
              <a:rPr lang="en-US" sz="1550" b="0" i="0" u="none" strike="noStrike" cap="none">
                <a:solidFill>
                  <a:schemeClr val="lt1"/>
                </a:solidFill>
                <a:latin typeface="Rokkitt"/>
                <a:ea typeface="Rokkitt"/>
                <a:cs typeface="Rokkitt"/>
                <a:sym typeface="Rokkitt"/>
              </a:rPr>
              <a:t> solution is colorless. It is therefore possible to see when the titration has reached its endpoint, because the solution will remain slightly purple from the unreacted KMnO</a:t>
            </a:r>
            <a:r>
              <a:rPr lang="en-US" sz="1550" b="0" i="0" u="none" strike="noStrike" cap="none" baseline="-25000">
                <a:solidFill>
                  <a:schemeClr val="lt1"/>
                </a:solidFill>
                <a:latin typeface="Rokkitt"/>
                <a:ea typeface="Rokkitt"/>
                <a:cs typeface="Rokkitt"/>
                <a:sym typeface="Rokkitt"/>
              </a:rPr>
              <a:t>4</a:t>
            </a:r>
          </a:p>
        </p:txBody>
      </p:sp>
      <p:sp>
        <p:nvSpPr>
          <p:cNvPr id="1106" name="Shape 110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5"/>
              </a:rPr>
              <a:t>Source</a:t>
            </a:r>
          </a:p>
        </p:txBody>
      </p:sp>
      <p:sp>
        <p:nvSpPr>
          <p:cNvPr id="1107" name="Shape 1107"/>
          <p:cNvSpPr txBox="1"/>
          <p:nvPr/>
        </p:nvSpPr>
        <p:spPr>
          <a:xfrm>
            <a:off x="8157538" y="1816852"/>
            <a:ext cx="894959"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6"/>
              </a:rPr>
              <a:t>Video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498474" y="-17080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Evidence of Chemical Change</a:t>
            </a:r>
          </a:p>
        </p:txBody>
      </p:sp>
      <p:sp>
        <p:nvSpPr>
          <p:cNvPr id="1113" name="Shape 1113"/>
          <p:cNvSpPr/>
          <p:nvPr/>
        </p:nvSpPr>
        <p:spPr>
          <a:xfrm>
            <a:off x="210986" y="904513"/>
            <a:ext cx="7558959" cy="3512876"/>
          </a:xfrm>
          <a:prstGeom prst="rect">
            <a:avLst/>
          </a:prstGeom>
          <a:noFill/>
          <a:ln>
            <a:noFill/>
          </a:ln>
        </p:spPr>
        <p:txBody>
          <a:bodyPr lIns="91425" tIns="45700" rIns="91425" bIns="45700" anchor="t" anchorCtr="0">
            <a:noAutofit/>
          </a:bodyPr>
          <a:lstStyle/>
          <a:p>
            <a:pPr marL="0" marR="0" lvl="0" indent="0" algn="l" rtl="0">
              <a:spcBef>
                <a:spcPts val="0"/>
              </a:spcBef>
              <a:buClr>
                <a:srgbClr val="663366"/>
              </a:buClr>
              <a:buFont typeface="Noto Sans Symbols"/>
              <a:buNone/>
            </a:pPr>
            <a:endParaRPr sz="2400" b="0" i="0" u="none" strike="noStrike" cap="none">
              <a:solidFill>
                <a:srgbClr val="666699"/>
              </a:solidFill>
              <a:latin typeface="Rokkitt"/>
              <a:ea typeface="Rokkitt"/>
              <a:cs typeface="Rokkitt"/>
              <a:sym typeface="Rokkitt"/>
            </a:endParaRPr>
          </a:p>
        </p:txBody>
      </p:sp>
      <p:sp>
        <p:nvSpPr>
          <p:cNvPr id="1114" name="Shape 111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115" name="Shape 1115"/>
          <p:cNvSpPr txBox="1"/>
          <p:nvPr/>
        </p:nvSpPr>
        <p:spPr>
          <a:xfrm>
            <a:off x="8156092" y="1579600"/>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116" name="Shape 1116"/>
          <p:cNvSpPr txBox="1"/>
          <p:nvPr/>
        </p:nvSpPr>
        <p:spPr>
          <a:xfrm>
            <a:off x="0" y="5993603"/>
            <a:ext cx="9144000" cy="7745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Rokkitt"/>
              <a:buNone/>
            </a:pPr>
            <a:r>
              <a:rPr lang="en-US" sz="1800">
                <a:solidFill>
                  <a:schemeClr val="dk1"/>
                </a:solidFill>
                <a:latin typeface="Rokkitt"/>
                <a:ea typeface="Rokkitt"/>
                <a:cs typeface="Rokkitt"/>
                <a:sym typeface="Rokkitt"/>
              </a:rPr>
              <a:t>LO 3.10: Evaluate the classification of a process as a physical, chemical, or ambiguous change based on both macroscopic observations and the distinction between rearrangement of covalent interactions and noncovalent interactions.</a:t>
            </a: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Font typeface="Arial"/>
              <a:buNone/>
            </a:pPr>
            <a:endParaRPr sz="1200">
              <a:solidFill>
                <a:schemeClr val="dk1"/>
              </a:solidFill>
              <a:latin typeface="Rokkitt"/>
              <a:ea typeface="Rokkitt"/>
              <a:cs typeface="Rokkitt"/>
              <a:sym typeface="Rokkitt"/>
            </a:endParaRP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															</a:t>
            </a:r>
          </a:p>
        </p:txBody>
      </p:sp>
      <p:sp>
        <p:nvSpPr>
          <p:cNvPr id="1117" name="Shape 1117"/>
          <p:cNvSpPr/>
          <p:nvPr/>
        </p:nvSpPr>
        <p:spPr>
          <a:xfrm>
            <a:off x="8157536" y="1814074"/>
            <a:ext cx="91961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1118" name="Shape 1118"/>
          <p:cNvPicPr preferRelativeResize="0"/>
          <p:nvPr/>
        </p:nvPicPr>
        <p:blipFill rotWithShape="1">
          <a:blip r:embed="rId6">
            <a:alphaModFix/>
          </a:blip>
          <a:srcRect/>
          <a:stretch/>
        </p:blipFill>
        <p:spPr>
          <a:xfrm>
            <a:off x="2078640" y="507306"/>
            <a:ext cx="4733656" cy="1732779"/>
          </a:xfrm>
          <a:prstGeom prst="rect">
            <a:avLst/>
          </a:prstGeom>
          <a:noFill/>
          <a:ln w="38100" cap="flat" cmpd="sng">
            <a:solidFill>
              <a:schemeClr val="accent1"/>
            </a:solidFill>
            <a:prstDash val="solid"/>
            <a:round/>
            <a:headEnd type="none" w="med" len="med"/>
            <a:tailEnd type="none" w="med" len="med"/>
          </a:ln>
        </p:spPr>
      </p:pic>
      <p:sp>
        <p:nvSpPr>
          <p:cNvPr id="1119" name="Shape 1119"/>
          <p:cNvSpPr txBox="1"/>
          <p:nvPr/>
        </p:nvSpPr>
        <p:spPr>
          <a:xfrm>
            <a:off x="102945" y="2386061"/>
            <a:ext cx="8948106" cy="3693318"/>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550" b="1" u="sng">
                <a:solidFill>
                  <a:schemeClr val="lt1"/>
                </a:solidFill>
                <a:latin typeface="Rokkitt"/>
                <a:ea typeface="Rokkitt"/>
                <a:cs typeface="Rokkitt"/>
                <a:sym typeface="Rokkitt"/>
              </a:rPr>
              <a:t>Chemical Changes:</a:t>
            </a:r>
          </a:p>
          <a:p>
            <a:pPr marL="0" marR="0" lvl="0" indent="0" algn="l" rtl="0">
              <a:spcBef>
                <a:spcPts val="0"/>
              </a:spcBef>
              <a:buSzPct val="25000"/>
              <a:buNone/>
            </a:pPr>
            <a:r>
              <a:rPr lang="en-US" sz="1550">
                <a:solidFill>
                  <a:schemeClr val="lt1"/>
                </a:solidFill>
                <a:latin typeface="Rokkitt"/>
                <a:ea typeface="Rokkitt"/>
                <a:cs typeface="Rokkitt"/>
                <a:sym typeface="Rokkitt"/>
              </a:rPr>
              <a:t>Production of a gas:</a:t>
            </a:r>
          </a:p>
          <a:p>
            <a:pPr marL="0" marR="0" lvl="0" indent="0" algn="l" rtl="0">
              <a:spcBef>
                <a:spcPts val="0"/>
              </a:spcBef>
              <a:buSzPct val="25000"/>
              <a:buNone/>
            </a:pPr>
            <a:r>
              <a:rPr lang="en-US" sz="1550">
                <a:solidFill>
                  <a:schemeClr val="lt1"/>
                </a:solidFill>
                <a:latin typeface="Rokkitt"/>
                <a:ea typeface="Rokkitt"/>
                <a:cs typeface="Rokkitt"/>
                <a:sym typeface="Rokkitt"/>
              </a:rPr>
              <a:t>2KClO</a:t>
            </a:r>
            <a:r>
              <a:rPr lang="en-US" sz="1550" baseline="-25000">
                <a:solidFill>
                  <a:schemeClr val="lt1"/>
                </a:solidFill>
                <a:latin typeface="Rokkitt"/>
                <a:ea typeface="Rokkitt"/>
                <a:cs typeface="Rokkitt"/>
                <a:sym typeface="Rokkitt"/>
              </a:rPr>
              <a:t>3</a:t>
            </a:r>
            <a:r>
              <a:rPr lang="en-US" sz="1550">
                <a:solidFill>
                  <a:schemeClr val="lt1"/>
                </a:solidFill>
                <a:latin typeface="Rokkitt"/>
                <a:ea typeface="Rokkitt"/>
                <a:cs typeface="Rokkitt"/>
                <a:sym typeface="Rokkitt"/>
              </a:rPr>
              <a:t> </a:t>
            </a:r>
            <a:r>
              <a:rPr lang="en-US" sz="1550" baseline="-25000">
                <a:solidFill>
                  <a:schemeClr val="lt1"/>
                </a:solidFill>
                <a:latin typeface="Rokkitt"/>
                <a:ea typeface="Rokkitt"/>
                <a:cs typeface="Rokkitt"/>
                <a:sym typeface="Rokkitt"/>
              </a:rPr>
              <a:t>(s) </a:t>
            </a:r>
            <a:r>
              <a:rPr lang="en-US" sz="1550">
                <a:solidFill>
                  <a:schemeClr val="lt1"/>
                </a:solidFill>
                <a:latin typeface="Rokkitt"/>
                <a:ea typeface="Rokkitt"/>
                <a:cs typeface="Rokkitt"/>
                <a:sym typeface="Rokkitt"/>
              </a:rPr>
              <a:t>+ heat → 2KCl </a:t>
            </a:r>
            <a:r>
              <a:rPr lang="en-US" sz="1550" baseline="-25000">
                <a:solidFill>
                  <a:schemeClr val="lt1"/>
                </a:solidFill>
                <a:latin typeface="Rokkitt"/>
                <a:ea typeface="Rokkitt"/>
                <a:cs typeface="Rokkitt"/>
                <a:sym typeface="Rokkitt"/>
              </a:rPr>
              <a:t>(s) </a:t>
            </a:r>
            <a:r>
              <a:rPr lang="en-US" sz="1550">
                <a:solidFill>
                  <a:schemeClr val="lt1"/>
                </a:solidFill>
                <a:latin typeface="Rokkitt"/>
                <a:ea typeface="Rokkitt"/>
                <a:cs typeface="Rokkitt"/>
                <a:sym typeface="Rokkitt"/>
              </a:rPr>
              <a:t>+</a:t>
            </a:r>
            <a:r>
              <a:rPr lang="en-US" sz="1550" baseline="-25000">
                <a:solidFill>
                  <a:schemeClr val="lt1"/>
                </a:solidFill>
                <a:latin typeface="Rokkitt"/>
                <a:ea typeface="Rokkitt"/>
                <a:cs typeface="Rokkitt"/>
                <a:sym typeface="Rokkitt"/>
              </a:rPr>
              <a:t> </a:t>
            </a:r>
            <a:r>
              <a:rPr lang="en-US" sz="1550">
                <a:solidFill>
                  <a:schemeClr val="lt1"/>
                </a:solidFill>
                <a:latin typeface="Rokkitt"/>
                <a:ea typeface="Rokkitt"/>
                <a:cs typeface="Rokkitt"/>
                <a:sym typeface="Rokkitt"/>
              </a:rPr>
              <a:t> 3O</a:t>
            </a:r>
            <a:r>
              <a:rPr lang="en-US" sz="1550" baseline="-25000">
                <a:solidFill>
                  <a:schemeClr val="lt1"/>
                </a:solidFill>
                <a:latin typeface="Rokkitt"/>
                <a:ea typeface="Rokkitt"/>
                <a:cs typeface="Rokkitt"/>
                <a:sym typeface="Rokkitt"/>
              </a:rPr>
              <a:t>2 (g)</a:t>
            </a:r>
          </a:p>
          <a:p>
            <a:pPr marL="0" marR="0" lvl="0" indent="0" algn="l" rtl="0">
              <a:spcBef>
                <a:spcPts val="0"/>
              </a:spcBef>
              <a:buNone/>
            </a:pPr>
            <a:endParaRPr sz="1550" baseline="-25000">
              <a:solidFill>
                <a:schemeClr val="lt1"/>
              </a:solidFill>
              <a:latin typeface="Rokkitt"/>
              <a:ea typeface="Rokkitt"/>
              <a:cs typeface="Rokkitt"/>
              <a:sym typeface="Rokkitt"/>
            </a:endParaRPr>
          </a:p>
          <a:p>
            <a:pPr marL="0" marR="0" lvl="0" indent="0" algn="l" rtl="0">
              <a:spcBef>
                <a:spcPts val="0"/>
              </a:spcBef>
              <a:buSzPct val="25000"/>
              <a:buNone/>
            </a:pPr>
            <a:r>
              <a:rPr lang="en-US" sz="1550">
                <a:solidFill>
                  <a:schemeClr val="lt1"/>
                </a:solidFill>
                <a:latin typeface="Rokkitt"/>
                <a:ea typeface="Rokkitt"/>
                <a:cs typeface="Rokkitt"/>
                <a:sym typeface="Rokkitt"/>
              </a:rPr>
              <a:t>Formation of a precipitate:</a:t>
            </a:r>
          </a:p>
          <a:p>
            <a:pPr marL="0" marR="0" lvl="0" indent="0" algn="l" rtl="0">
              <a:spcBef>
                <a:spcPts val="0"/>
              </a:spcBef>
              <a:buSzPct val="25000"/>
              <a:buNone/>
            </a:pPr>
            <a:r>
              <a:rPr lang="en-US" sz="1550">
                <a:solidFill>
                  <a:schemeClr val="lt1"/>
                </a:solidFill>
                <a:latin typeface="Rokkitt"/>
                <a:ea typeface="Rokkitt"/>
                <a:cs typeface="Rokkitt"/>
                <a:sym typeface="Rokkitt"/>
              </a:rPr>
              <a:t>AgNO</a:t>
            </a:r>
            <a:r>
              <a:rPr lang="en-US" sz="1550" baseline="-25000">
                <a:solidFill>
                  <a:schemeClr val="lt1"/>
                </a:solidFill>
                <a:latin typeface="Rokkitt"/>
                <a:ea typeface="Rokkitt"/>
                <a:cs typeface="Rokkitt"/>
                <a:sym typeface="Rokkitt"/>
              </a:rPr>
              <a:t>3</a:t>
            </a:r>
            <a:r>
              <a:rPr lang="en-US" sz="1550">
                <a:solidFill>
                  <a:schemeClr val="lt1"/>
                </a:solidFill>
                <a:latin typeface="Rokkitt"/>
                <a:ea typeface="Rokkitt"/>
                <a:cs typeface="Rokkitt"/>
                <a:sym typeface="Rokkitt"/>
              </a:rPr>
              <a:t>)</a:t>
            </a:r>
            <a:r>
              <a:rPr lang="en-US" sz="1550" baseline="-25000">
                <a:solidFill>
                  <a:schemeClr val="lt1"/>
                </a:solidFill>
                <a:latin typeface="Rokkitt"/>
                <a:ea typeface="Rokkitt"/>
                <a:cs typeface="Rokkitt"/>
                <a:sym typeface="Rokkitt"/>
              </a:rPr>
              <a:t> (aq)</a:t>
            </a:r>
            <a:r>
              <a:rPr lang="en-US" sz="1550">
                <a:solidFill>
                  <a:schemeClr val="lt1"/>
                </a:solidFill>
                <a:latin typeface="Rokkitt"/>
                <a:ea typeface="Rokkitt"/>
                <a:cs typeface="Rokkitt"/>
                <a:sym typeface="Rokkitt"/>
              </a:rPr>
              <a:t> + KCl </a:t>
            </a:r>
            <a:r>
              <a:rPr lang="en-US" sz="1550" baseline="-25000">
                <a:solidFill>
                  <a:schemeClr val="lt1"/>
                </a:solidFill>
                <a:latin typeface="Rokkitt"/>
                <a:ea typeface="Rokkitt"/>
                <a:cs typeface="Rokkitt"/>
                <a:sym typeface="Rokkitt"/>
              </a:rPr>
              <a:t>(aq)</a:t>
            </a:r>
            <a:r>
              <a:rPr lang="en-US" sz="1550">
                <a:solidFill>
                  <a:schemeClr val="lt1"/>
                </a:solidFill>
                <a:latin typeface="Rokkitt"/>
                <a:ea typeface="Rokkitt"/>
                <a:cs typeface="Rokkitt"/>
                <a:sym typeface="Rokkitt"/>
              </a:rPr>
              <a:t> → AgCl </a:t>
            </a:r>
            <a:r>
              <a:rPr lang="en-US" sz="1550" baseline="-25000">
                <a:solidFill>
                  <a:schemeClr val="lt1"/>
                </a:solidFill>
                <a:latin typeface="Rokkitt"/>
                <a:ea typeface="Rokkitt"/>
                <a:cs typeface="Rokkitt"/>
                <a:sym typeface="Rokkitt"/>
              </a:rPr>
              <a:t>(s)</a:t>
            </a:r>
            <a:r>
              <a:rPr lang="en-US" sz="1550">
                <a:solidFill>
                  <a:schemeClr val="lt1"/>
                </a:solidFill>
                <a:latin typeface="Rokkitt"/>
                <a:ea typeface="Rokkitt"/>
                <a:cs typeface="Rokkitt"/>
                <a:sym typeface="Rokkitt"/>
              </a:rPr>
              <a:t>+ 2KNO</a:t>
            </a:r>
            <a:r>
              <a:rPr lang="en-US" sz="1550" baseline="-25000">
                <a:solidFill>
                  <a:schemeClr val="lt1"/>
                </a:solidFill>
                <a:latin typeface="Rokkitt"/>
                <a:ea typeface="Rokkitt"/>
                <a:cs typeface="Rokkitt"/>
                <a:sym typeface="Rokkitt"/>
              </a:rPr>
              <a:t>3 (aq)</a:t>
            </a:r>
          </a:p>
          <a:p>
            <a:pPr marL="0" marR="0" lvl="0" indent="0" algn="l" rtl="0">
              <a:spcBef>
                <a:spcPts val="0"/>
              </a:spcBef>
              <a:buNone/>
            </a:pPr>
            <a:endParaRPr sz="1550" baseline="-25000">
              <a:solidFill>
                <a:schemeClr val="lt1"/>
              </a:solidFill>
              <a:latin typeface="Rokkitt"/>
              <a:ea typeface="Rokkitt"/>
              <a:cs typeface="Rokkitt"/>
              <a:sym typeface="Rokkitt"/>
            </a:endParaRPr>
          </a:p>
          <a:p>
            <a:pPr marL="0" marR="0" lvl="0" indent="0" algn="l" rtl="0">
              <a:spcBef>
                <a:spcPts val="0"/>
              </a:spcBef>
              <a:buSzPct val="25000"/>
              <a:buNone/>
            </a:pPr>
            <a:r>
              <a:rPr lang="en-US" sz="1550">
                <a:solidFill>
                  <a:schemeClr val="lt1"/>
                </a:solidFill>
                <a:latin typeface="Rokkitt"/>
                <a:ea typeface="Rokkitt"/>
                <a:cs typeface="Rokkitt"/>
                <a:sym typeface="Rokkitt"/>
              </a:rPr>
              <a:t>Change in color:</a:t>
            </a:r>
          </a:p>
          <a:p>
            <a:pPr marL="0" marR="0" lvl="0" indent="0" algn="l" rtl="0">
              <a:spcBef>
                <a:spcPts val="0"/>
              </a:spcBef>
              <a:buSzPct val="25000"/>
              <a:buNone/>
            </a:pPr>
            <a:r>
              <a:rPr lang="en-US" sz="1550">
                <a:solidFill>
                  <a:schemeClr val="lt1"/>
                </a:solidFill>
                <a:latin typeface="Rokkitt"/>
                <a:ea typeface="Rokkitt"/>
                <a:cs typeface="Rokkitt"/>
                <a:sym typeface="Rokkitt"/>
              </a:rPr>
              <a:t>Two white solids react to produce a mixture of a yellow and a white solid when shaken forcefully!</a:t>
            </a:r>
          </a:p>
          <a:p>
            <a:pPr marL="0" marR="0" lvl="0" indent="0" algn="l" rtl="0">
              <a:spcBef>
                <a:spcPts val="0"/>
              </a:spcBef>
              <a:buSzPct val="25000"/>
              <a:buNone/>
            </a:pPr>
            <a:r>
              <a:rPr lang="en-US" sz="1550">
                <a:solidFill>
                  <a:schemeClr val="lt1"/>
                </a:solidFill>
                <a:latin typeface="Rokkitt"/>
                <a:ea typeface="Rokkitt"/>
                <a:cs typeface="Rokkitt"/>
                <a:sym typeface="Rokkitt"/>
              </a:rPr>
              <a:t>Pb(NO</a:t>
            </a:r>
            <a:r>
              <a:rPr lang="en-US" sz="1550" baseline="-25000">
                <a:solidFill>
                  <a:schemeClr val="lt1"/>
                </a:solidFill>
                <a:latin typeface="Rokkitt"/>
                <a:ea typeface="Rokkitt"/>
                <a:cs typeface="Rokkitt"/>
                <a:sym typeface="Rokkitt"/>
              </a:rPr>
              <a:t>3</a:t>
            </a:r>
            <a:r>
              <a:rPr lang="en-US" sz="1550">
                <a:solidFill>
                  <a:schemeClr val="lt1"/>
                </a:solidFill>
                <a:latin typeface="Rokkitt"/>
                <a:ea typeface="Rokkitt"/>
                <a:cs typeface="Rokkitt"/>
                <a:sym typeface="Rokkitt"/>
              </a:rPr>
              <a:t>)</a:t>
            </a:r>
            <a:r>
              <a:rPr lang="en-US" sz="1550" baseline="-25000">
                <a:solidFill>
                  <a:schemeClr val="lt1"/>
                </a:solidFill>
                <a:latin typeface="Rokkitt"/>
                <a:ea typeface="Rokkitt"/>
                <a:cs typeface="Rokkitt"/>
                <a:sym typeface="Rokkitt"/>
              </a:rPr>
              <a:t>2 (s)</a:t>
            </a:r>
            <a:r>
              <a:rPr lang="en-US" sz="1550">
                <a:solidFill>
                  <a:schemeClr val="lt1"/>
                </a:solidFill>
                <a:latin typeface="Rokkitt"/>
                <a:ea typeface="Rokkitt"/>
                <a:cs typeface="Rokkitt"/>
                <a:sym typeface="Rokkitt"/>
              </a:rPr>
              <a:t> + 2KI </a:t>
            </a:r>
            <a:r>
              <a:rPr lang="en-US" sz="1550" baseline="-25000">
                <a:solidFill>
                  <a:schemeClr val="lt1"/>
                </a:solidFill>
                <a:latin typeface="Rokkitt"/>
                <a:ea typeface="Rokkitt"/>
                <a:cs typeface="Rokkitt"/>
                <a:sym typeface="Rokkitt"/>
              </a:rPr>
              <a:t>(s)</a:t>
            </a:r>
            <a:r>
              <a:rPr lang="en-US" sz="1550">
                <a:solidFill>
                  <a:schemeClr val="lt1"/>
                </a:solidFill>
                <a:latin typeface="Rokkitt"/>
                <a:ea typeface="Rokkitt"/>
                <a:cs typeface="Rokkitt"/>
                <a:sym typeface="Rokkitt"/>
              </a:rPr>
              <a:t> → PbI</a:t>
            </a:r>
            <a:r>
              <a:rPr lang="en-US" sz="1550" baseline="-25000">
                <a:solidFill>
                  <a:schemeClr val="lt1"/>
                </a:solidFill>
                <a:latin typeface="Rokkitt"/>
                <a:ea typeface="Rokkitt"/>
                <a:cs typeface="Rokkitt"/>
                <a:sym typeface="Rokkitt"/>
              </a:rPr>
              <a:t>2</a:t>
            </a:r>
            <a:r>
              <a:rPr lang="en-US" sz="1550">
                <a:solidFill>
                  <a:schemeClr val="lt1"/>
                </a:solidFill>
                <a:latin typeface="Rokkitt"/>
                <a:ea typeface="Rokkitt"/>
                <a:cs typeface="Rokkitt"/>
                <a:sym typeface="Rokkitt"/>
              </a:rPr>
              <a:t> </a:t>
            </a:r>
            <a:r>
              <a:rPr lang="en-US" sz="1550" baseline="-25000">
                <a:solidFill>
                  <a:schemeClr val="lt1"/>
                </a:solidFill>
                <a:latin typeface="Rokkitt"/>
                <a:ea typeface="Rokkitt"/>
                <a:cs typeface="Rokkitt"/>
                <a:sym typeface="Rokkitt"/>
              </a:rPr>
              <a:t>(s)</a:t>
            </a:r>
            <a:r>
              <a:rPr lang="en-US" sz="1550">
                <a:solidFill>
                  <a:schemeClr val="lt1"/>
                </a:solidFill>
                <a:latin typeface="Rokkitt"/>
                <a:ea typeface="Rokkitt"/>
                <a:cs typeface="Rokkitt"/>
                <a:sym typeface="Rokkitt"/>
              </a:rPr>
              <a:t>+ 2KNO</a:t>
            </a:r>
            <a:r>
              <a:rPr lang="en-US" sz="1550" baseline="-25000">
                <a:solidFill>
                  <a:schemeClr val="lt1"/>
                </a:solidFill>
                <a:latin typeface="Rokkitt"/>
                <a:ea typeface="Rokkitt"/>
                <a:cs typeface="Rokkitt"/>
                <a:sym typeface="Rokkitt"/>
              </a:rPr>
              <a:t>3 (s)</a:t>
            </a:r>
          </a:p>
          <a:p>
            <a:pPr marL="0" marR="0" lvl="0" indent="0" algn="l" rtl="0">
              <a:spcBef>
                <a:spcPts val="0"/>
              </a:spcBef>
              <a:buNone/>
            </a:pPr>
            <a:endParaRPr sz="1550" baseline="-25000">
              <a:solidFill>
                <a:schemeClr val="lt1"/>
              </a:solidFill>
              <a:latin typeface="Rokkitt"/>
              <a:ea typeface="Rokkitt"/>
              <a:cs typeface="Rokkitt"/>
              <a:sym typeface="Rokkitt"/>
            </a:endParaRPr>
          </a:p>
          <a:p>
            <a:pPr marL="0" marR="0" lvl="0" indent="0" algn="l" rtl="0">
              <a:spcBef>
                <a:spcPts val="0"/>
              </a:spcBef>
              <a:buSzPct val="25000"/>
              <a:buNone/>
            </a:pPr>
            <a:r>
              <a:rPr lang="en-US" sz="1550">
                <a:solidFill>
                  <a:schemeClr val="lt1"/>
                </a:solidFill>
                <a:latin typeface="Rokkitt"/>
                <a:ea typeface="Rokkitt"/>
                <a:cs typeface="Rokkitt"/>
                <a:sym typeface="Rokkitt"/>
              </a:rPr>
              <a:t>Production of heat*:</a:t>
            </a:r>
          </a:p>
          <a:p>
            <a:pPr marL="0" marR="0" lvl="0" indent="0" algn="l" rtl="0">
              <a:spcBef>
                <a:spcPts val="0"/>
              </a:spcBef>
              <a:buSzPct val="25000"/>
              <a:buNone/>
            </a:pPr>
            <a:r>
              <a:rPr lang="en-US" sz="1550">
                <a:solidFill>
                  <a:schemeClr val="lt1"/>
                </a:solidFill>
                <a:latin typeface="Rokkitt"/>
                <a:ea typeface="Rokkitt"/>
                <a:cs typeface="Rokkitt"/>
                <a:sym typeface="Rokkitt"/>
              </a:rPr>
              <a:t>2 Mg </a:t>
            </a:r>
            <a:r>
              <a:rPr lang="en-US" sz="1550" baseline="-25000">
                <a:solidFill>
                  <a:schemeClr val="lt1"/>
                </a:solidFill>
                <a:latin typeface="Rokkitt"/>
                <a:ea typeface="Rokkitt"/>
                <a:cs typeface="Rokkitt"/>
                <a:sym typeface="Rokkitt"/>
              </a:rPr>
              <a:t>(s)</a:t>
            </a:r>
            <a:r>
              <a:rPr lang="en-US" sz="1550">
                <a:solidFill>
                  <a:schemeClr val="lt1"/>
                </a:solidFill>
                <a:latin typeface="Rokkitt"/>
                <a:ea typeface="Rokkitt"/>
                <a:cs typeface="Rokkitt"/>
                <a:sym typeface="Rokkitt"/>
              </a:rPr>
              <a:t> + O</a:t>
            </a:r>
            <a:r>
              <a:rPr lang="en-US" sz="1550" baseline="-25000">
                <a:solidFill>
                  <a:schemeClr val="lt1"/>
                </a:solidFill>
                <a:latin typeface="Rokkitt"/>
                <a:ea typeface="Rokkitt"/>
                <a:cs typeface="Rokkitt"/>
                <a:sym typeface="Rokkitt"/>
              </a:rPr>
              <a:t>2 (s)</a:t>
            </a:r>
            <a:r>
              <a:rPr lang="en-US" sz="1550">
                <a:solidFill>
                  <a:schemeClr val="lt1"/>
                </a:solidFill>
                <a:latin typeface="Rokkitt"/>
                <a:ea typeface="Rokkitt"/>
                <a:cs typeface="Rokkitt"/>
                <a:sym typeface="Rokkitt"/>
              </a:rPr>
              <a:t> → 2MgO </a:t>
            </a:r>
            <a:r>
              <a:rPr lang="en-US" sz="1550" baseline="-25000">
                <a:solidFill>
                  <a:schemeClr val="lt1"/>
                </a:solidFill>
                <a:latin typeface="Rokkitt"/>
                <a:ea typeface="Rokkitt"/>
                <a:cs typeface="Rokkitt"/>
                <a:sym typeface="Rokkitt"/>
              </a:rPr>
              <a:t>(s) </a:t>
            </a:r>
            <a:r>
              <a:rPr lang="en-US" sz="1550">
                <a:solidFill>
                  <a:schemeClr val="lt1"/>
                </a:solidFill>
                <a:latin typeface="Rokkitt"/>
                <a:ea typeface="Rokkitt"/>
                <a:cs typeface="Rokkitt"/>
                <a:sym typeface="Rokkitt"/>
              </a:rPr>
              <a:t>+ heat</a:t>
            </a:r>
          </a:p>
          <a:p>
            <a:pPr marL="0" marR="0" lvl="0" indent="0" algn="l" rtl="0">
              <a:spcBef>
                <a:spcPts val="0"/>
              </a:spcBef>
              <a:buSzPct val="25000"/>
              <a:buNone/>
            </a:pPr>
            <a:r>
              <a:rPr lang="en-US" sz="1550">
                <a:solidFill>
                  <a:schemeClr val="lt1"/>
                </a:solidFill>
                <a:latin typeface="Rokkitt"/>
                <a:ea typeface="Rokkitt"/>
                <a:cs typeface="Rokkitt"/>
                <a:sym typeface="Rokkitt"/>
              </a:rPr>
              <a:t>*can also include the absorption of heat </a:t>
            </a:r>
          </a:p>
          <a:p>
            <a:pPr marL="0" marR="0" lvl="0" indent="0" algn="l" rtl="0">
              <a:spcBef>
                <a:spcPts val="0"/>
              </a:spcBef>
              <a:buNone/>
            </a:pPr>
            <a:endParaRPr sz="1550">
              <a:solidFill>
                <a:schemeClr val="lt1"/>
              </a:solidFill>
              <a:latin typeface="Rokkitt"/>
              <a:ea typeface="Rokkitt"/>
              <a:cs typeface="Rokkitt"/>
              <a:sym typeface="Rokkitt"/>
            </a:endParaRPr>
          </a:p>
          <a:p>
            <a:pPr marL="0" marR="0" lvl="0" indent="0" algn="l" rtl="0">
              <a:spcBef>
                <a:spcPts val="0"/>
              </a:spcBef>
              <a:buSzPct val="25000"/>
              <a:buNone/>
            </a:pPr>
            <a:r>
              <a:rPr lang="en-US" sz="1550" b="1" u="sng">
                <a:solidFill>
                  <a:schemeClr val="lt1"/>
                </a:solidFill>
                <a:latin typeface="Rokkitt"/>
                <a:ea typeface="Rokkitt"/>
                <a:cs typeface="Rokkitt"/>
                <a:sym typeface="Rokkitt"/>
              </a:rPr>
              <a:t>Physical Changes: </a:t>
            </a:r>
          </a:p>
          <a:p>
            <a:pPr marL="0" marR="0" lvl="0" indent="0" algn="l" rtl="0">
              <a:spcBef>
                <a:spcPts val="0"/>
              </a:spcBef>
              <a:buSzPct val="25000"/>
              <a:buNone/>
            </a:pPr>
            <a:r>
              <a:rPr lang="en-US" sz="1550">
                <a:solidFill>
                  <a:schemeClr val="lt1"/>
                </a:solidFill>
                <a:latin typeface="Rokkitt"/>
                <a:ea typeface="Rokkitt"/>
                <a:cs typeface="Rokkitt"/>
                <a:sym typeface="Rokkitt"/>
              </a:rPr>
              <a:t>may produce similar visible evidence (i.e. boiling water creates “bubbles,” but bonds are not broken and reformed. No new substances are made.</a:t>
            </a:r>
          </a:p>
          <a:p>
            <a:pPr marL="0" marR="0" lvl="0" indent="0" algn="l" rtl="0">
              <a:spcBef>
                <a:spcPts val="0"/>
              </a:spcBef>
              <a:buNone/>
            </a:pPr>
            <a:endParaRPr sz="1550">
              <a:solidFill>
                <a:schemeClr val="lt1"/>
              </a:solidFill>
              <a:latin typeface="Rokkitt"/>
              <a:ea typeface="Rokkitt"/>
              <a:cs typeface="Rokkitt"/>
              <a:sym typeface="Rokkitt"/>
            </a:endParaRPr>
          </a:p>
          <a:p>
            <a:pPr marL="0" marR="0" lvl="0" indent="0" algn="l" rtl="0">
              <a:spcBef>
                <a:spcPts val="0"/>
              </a:spcBef>
              <a:buNone/>
            </a:pPr>
            <a:endParaRPr sz="155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a:p>
            <a:pPr marL="0" marR="0" lvl="0" indent="0" algn="l" rtl="0">
              <a:spcBef>
                <a:spcPts val="0"/>
              </a:spcBef>
              <a:buNone/>
            </a:pPr>
            <a:endParaRPr sz="1800" baseline="-25000">
              <a:solidFill>
                <a:schemeClr val="lt1"/>
              </a:solidFill>
              <a:latin typeface="Rokkitt"/>
              <a:ea typeface="Rokkitt"/>
              <a:cs typeface="Rokkitt"/>
              <a:sym typeface="Rokkitt"/>
            </a:endParaRPr>
          </a:p>
        </p:txBody>
      </p:sp>
      <p:sp>
        <p:nvSpPr>
          <p:cNvPr id="1120" name="Shape 1120"/>
          <p:cNvSpPr txBox="1"/>
          <p:nvPr/>
        </p:nvSpPr>
        <p:spPr>
          <a:xfrm>
            <a:off x="8164382" y="2058465"/>
            <a:ext cx="82441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7"/>
              </a:rPr>
              <a:t>Video</a:t>
            </a:r>
          </a:p>
        </p:txBody>
      </p:sp>
      <p:sp>
        <p:nvSpPr>
          <p:cNvPr id="1121" name="Shape 1121"/>
          <p:cNvSpPr/>
          <p:nvPr/>
        </p:nvSpPr>
        <p:spPr>
          <a:xfrm>
            <a:off x="1252509" y="711472"/>
            <a:ext cx="4711457" cy="4101253"/>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Note: it is a common misconception that boiling water makes O</a:t>
            </a:r>
            <a:r>
              <a:rPr lang="en-US" sz="1800" baseline="-25000">
                <a:solidFill>
                  <a:schemeClr val="lt1"/>
                </a:solidFill>
                <a:latin typeface="Rokkitt"/>
                <a:ea typeface="Rokkitt"/>
                <a:cs typeface="Rokkitt"/>
                <a:sym typeface="Rokkitt"/>
              </a:rPr>
              <a:t>2</a:t>
            </a:r>
            <a:r>
              <a:rPr lang="en-US" sz="1800">
                <a:solidFill>
                  <a:schemeClr val="lt1"/>
                </a:solidFill>
                <a:latin typeface="Rokkitt"/>
                <a:ea typeface="Rokkitt"/>
                <a:cs typeface="Rokkitt"/>
                <a:sym typeface="Rokkitt"/>
              </a:rPr>
              <a:t> and H</a:t>
            </a:r>
            <a:r>
              <a:rPr lang="en-US" sz="1800" baseline="-25000">
                <a:solidFill>
                  <a:schemeClr val="lt1"/>
                </a:solidFill>
                <a:latin typeface="Rokkitt"/>
                <a:ea typeface="Rokkitt"/>
                <a:cs typeface="Rokkitt"/>
                <a:sym typeface="Rokkitt"/>
              </a:rPr>
              <a:t>2</a:t>
            </a:r>
            <a:r>
              <a:rPr lang="en-US" sz="1800">
                <a:solidFill>
                  <a:schemeClr val="lt1"/>
                </a:solidFill>
                <a:latin typeface="Rokkitt"/>
                <a:ea typeface="Rokkitt"/>
                <a:cs typeface="Rokkitt"/>
                <a:sym typeface="Rokkitt"/>
              </a:rPr>
              <a:t> gas. Notice that the water molecule stays intact as the water boils. Covalent bonds are not broken with this physical change- only intermolecular attractions (hydrogen bonds) between water molecules.</a:t>
            </a:r>
          </a:p>
        </p:txBody>
      </p:sp>
      <p:pic>
        <p:nvPicPr>
          <p:cNvPr id="1122" name="Shape 1122" descr="boilingwater.gif"/>
          <p:cNvPicPr preferRelativeResize="0"/>
          <p:nvPr/>
        </p:nvPicPr>
        <p:blipFill rotWithShape="1">
          <a:blip r:embed="rId8">
            <a:alphaModFix/>
          </a:blip>
          <a:srcRect/>
          <a:stretch/>
        </p:blipFill>
        <p:spPr>
          <a:xfrm>
            <a:off x="5043176" y="3784169"/>
            <a:ext cx="3442306" cy="2113132"/>
          </a:xfrm>
          <a:prstGeom prst="rect">
            <a:avLst/>
          </a:prstGeom>
          <a:noFill/>
          <a:ln w="38100" cap="flat" cmpd="sng">
            <a:solidFill>
              <a:schemeClr val="accent1"/>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1">
                                            <p:txEl>
                                              <p:pRg st="0" end="0"/>
                                            </p:txEl>
                                          </p:spTgt>
                                        </p:tgtEl>
                                        <p:attrNameLst>
                                          <p:attrName>style.visibility</p:attrName>
                                        </p:attrNameLst>
                                      </p:cBhvr>
                                      <p:to>
                                        <p:strVal val="visible"/>
                                      </p:to>
                                    </p:set>
                                    <p:anim calcmode="lin" valueType="num">
                                      <p:cBhvr additive="base">
                                        <p:cTn id="7" dur="500"/>
                                        <p:tgtEl>
                                          <p:spTgt spid="11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Energy Changes</a:t>
            </a:r>
          </a:p>
        </p:txBody>
      </p:sp>
      <p:sp>
        <p:nvSpPr>
          <p:cNvPr id="1128" name="Shape 112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129" name="Shape 1129"/>
          <p:cNvSpPr txBox="1"/>
          <p:nvPr/>
        </p:nvSpPr>
        <p:spPr>
          <a:xfrm>
            <a:off x="0" y="6304001"/>
            <a:ext cx="9144000" cy="5539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000000"/>
                </a:solidFill>
                <a:latin typeface="Rokkitt"/>
                <a:ea typeface="Rokkitt"/>
                <a:cs typeface="Rokkitt"/>
                <a:sym typeface="Rokkitt"/>
              </a:rPr>
              <a:t>LO 3.11: 	</a:t>
            </a:r>
            <a:r>
              <a:rPr lang="en-US" sz="1200">
                <a:solidFill>
                  <a:schemeClr val="dk1"/>
                </a:solidFill>
                <a:latin typeface="Rokkitt"/>
                <a:ea typeface="Rokkitt"/>
                <a:cs typeface="Rokkitt"/>
                <a:sym typeface="Rokkitt"/>
              </a:rPr>
              <a:t>The student is able to interpret observations regarding macroscopic energy changes associated with a reaction or process to generate a relevant symbolic and/or graphical representation of the energy changes.</a:t>
            </a:r>
            <a:r>
              <a:rPr lang="en-US" sz="1800">
                <a:solidFill>
                  <a:srgbClr val="000000"/>
                </a:solidFill>
                <a:latin typeface="Rokkitt"/>
                <a:ea typeface="Rokkitt"/>
                <a:cs typeface="Rokkitt"/>
                <a:sym typeface="Rokkitt"/>
              </a:rPr>
              <a:t>					</a:t>
            </a:r>
          </a:p>
        </p:txBody>
      </p:sp>
      <p:sp>
        <p:nvSpPr>
          <p:cNvPr id="1130" name="Shape 113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131" name="Shape 1131"/>
          <p:cNvSpPr/>
          <p:nvPr/>
        </p:nvSpPr>
        <p:spPr>
          <a:xfrm>
            <a:off x="249571" y="934701"/>
            <a:ext cx="7077351" cy="206210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1600">
                <a:solidFill>
                  <a:schemeClr val="dk1"/>
                </a:solidFill>
                <a:latin typeface="Rokkitt"/>
                <a:ea typeface="Rokkitt"/>
                <a:cs typeface="Rokkitt"/>
                <a:sym typeface="Rokkitt"/>
              </a:rPr>
              <a:t>Chemical reactions involve the formation of new products </a:t>
            </a:r>
          </a:p>
          <a:p>
            <a:pPr marL="285750" marR="0" lvl="0" indent="-285750" algn="l" rtl="0">
              <a:spcBef>
                <a:spcPts val="0"/>
              </a:spcBef>
              <a:buClr>
                <a:schemeClr val="dk1"/>
              </a:buClr>
              <a:buSzPct val="100000"/>
              <a:buFont typeface="Noto Sans Symbols"/>
              <a:buChar char="▪"/>
            </a:pPr>
            <a:r>
              <a:rPr lang="en-US" sz="1600">
                <a:solidFill>
                  <a:schemeClr val="dk1"/>
                </a:solidFill>
                <a:latin typeface="Rokkitt"/>
                <a:ea typeface="Rokkitt"/>
                <a:cs typeface="Rokkitt"/>
                <a:sym typeface="Rokkitt"/>
              </a:rPr>
              <a:t>Bonds between atoms or ions in the reactants must be BROKEN (the enthalpy of the system is increasing  … ENDOTHERMIC process)</a:t>
            </a:r>
          </a:p>
          <a:p>
            <a:pPr marL="285750" marR="0" lvl="0" indent="-285750" algn="l" rtl="0">
              <a:spcBef>
                <a:spcPts val="0"/>
              </a:spcBef>
              <a:buClr>
                <a:schemeClr val="dk1"/>
              </a:buClr>
              <a:buSzPct val="100000"/>
              <a:buFont typeface="Noto Sans Symbols"/>
              <a:buChar char="▪"/>
            </a:pPr>
            <a:r>
              <a:rPr lang="en-US" sz="1600">
                <a:solidFill>
                  <a:schemeClr val="dk1"/>
                </a:solidFill>
                <a:latin typeface="Rokkitt"/>
                <a:ea typeface="Rokkitt"/>
                <a:cs typeface="Rokkitt"/>
                <a:sym typeface="Rokkitt"/>
              </a:rPr>
              <a:t>Bonds are then FORMED between atoms or ions to make the producsts of the reaction. (the enthalpy of hte system is decreasing...EXOTHERMIC process) </a:t>
            </a:r>
          </a:p>
          <a:p>
            <a:pPr marL="3200400" marR="0" lvl="7" indent="0" algn="l" rtl="0">
              <a:spcBef>
                <a:spcPts val="0"/>
              </a:spcBef>
              <a:buNone/>
            </a:pPr>
            <a:endParaRPr sz="1600" b="0" i="0" u="none" strike="noStrike" cap="none">
              <a:solidFill>
                <a:schemeClr val="dk1"/>
              </a:solidFill>
              <a:latin typeface="Rokkitt"/>
              <a:ea typeface="Rokkitt"/>
              <a:cs typeface="Rokkitt"/>
              <a:sym typeface="Rokkitt"/>
            </a:endParaRPr>
          </a:p>
          <a:p>
            <a:pPr marL="285750" marR="0" lvl="0" indent="-285750" algn="l" rtl="0">
              <a:spcBef>
                <a:spcPts val="0"/>
              </a:spcBef>
              <a:buClr>
                <a:schemeClr val="dk1"/>
              </a:buClr>
              <a:buFont typeface="Noto Sans Symbols"/>
              <a:buNone/>
            </a:pPr>
            <a:endParaRPr sz="1600">
              <a:solidFill>
                <a:schemeClr val="dk1"/>
              </a:solidFill>
              <a:latin typeface="Rokkitt"/>
              <a:ea typeface="Rokkitt"/>
              <a:cs typeface="Rokkitt"/>
              <a:sym typeface="Rokkitt"/>
            </a:endParaRPr>
          </a:p>
        </p:txBody>
      </p:sp>
      <p:sp>
        <p:nvSpPr>
          <p:cNvPr id="1132" name="Shape 1132"/>
          <p:cNvSpPr txBox="1"/>
          <p:nvPr/>
        </p:nvSpPr>
        <p:spPr>
          <a:xfrm>
            <a:off x="8157538" y="2186185"/>
            <a:ext cx="8364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1133" name="Shape 1133"/>
          <p:cNvPicPr preferRelativeResize="0"/>
          <p:nvPr/>
        </p:nvPicPr>
        <p:blipFill rotWithShape="1">
          <a:blip r:embed="rId6">
            <a:alphaModFix/>
          </a:blip>
          <a:srcRect/>
          <a:stretch/>
        </p:blipFill>
        <p:spPr>
          <a:xfrm>
            <a:off x="982779" y="2702626"/>
            <a:ext cx="6002215" cy="3578018"/>
          </a:xfrm>
          <a:prstGeom prst="rect">
            <a:avLst/>
          </a:prstGeom>
          <a:noFill/>
          <a:ln w="38100" cap="flat" cmpd="sng">
            <a:solidFill>
              <a:schemeClr val="accent1"/>
            </a:solidFill>
            <a:prstDash val="solid"/>
            <a:round/>
            <a:headEnd type="none" w="med" len="med"/>
            <a:tailEnd type="none" w="med" len="me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Shape 1138"/>
          <p:cNvSpPr txBox="1">
            <a:spLocks noGrp="1"/>
          </p:cNvSpPr>
          <p:nvPr>
            <p:ph type="title"/>
          </p:nvPr>
        </p:nvSpPr>
        <p:spPr>
          <a:xfrm>
            <a:off x="-40104" y="1086288"/>
            <a:ext cx="2094999"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Galvanic Cell Potential</a:t>
            </a:r>
          </a:p>
        </p:txBody>
      </p:sp>
      <p:sp>
        <p:nvSpPr>
          <p:cNvPr id="1139" name="Shape 113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140" name="Shape 114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141" name="Shape 1141"/>
          <p:cNvSpPr txBox="1"/>
          <p:nvPr/>
        </p:nvSpPr>
        <p:spPr>
          <a:xfrm>
            <a:off x="0" y="6181723"/>
            <a:ext cx="9144000" cy="617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Rokkitt"/>
              <a:buNone/>
            </a:pPr>
            <a:r>
              <a:rPr lang="en-US" sz="1800">
                <a:solidFill>
                  <a:schemeClr val="dk1"/>
                </a:solidFill>
                <a:latin typeface="Rokkitt"/>
                <a:ea typeface="Rokkitt"/>
                <a:cs typeface="Rokkitt"/>
                <a:sym typeface="Rokkitt"/>
              </a:rPr>
              <a:t>LO 3.12: Make qualitative or quantitative predictions about galvanic or electrolytic reactions based on half-cell reactions and potentials and/or Faraday’s laws.</a:t>
            </a: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kkitt"/>
                <a:ea typeface="Rokkitt"/>
                <a:cs typeface="Rokkitt"/>
                <a:sym typeface="Rokkitt"/>
              </a:rPr>
              <a:t>		</a:t>
            </a:r>
          </a:p>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															</a:t>
            </a:r>
          </a:p>
        </p:txBody>
      </p:sp>
      <p:pic>
        <p:nvPicPr>
          <p:cNvPr id="1142" name="Shape 1142" descr="Screen Shot 2016-04-08 at 6.09.11 PM.png"/>
          <p:cNvPicPr preferRelativeResize="0"/>
          <p:nvPr/>
        </p:nvPicPr>
        <p:blipFill rotWithShape="1">
          <a:blip r:embed="rId5">
            <a:alphaModFix/>
          </a:blip>
          <a:srcRect/>
          <a:stretch/>
        </p:blipFill>
        <p:spPr>
          <a:xfrm>
            <a:off x="2041528" y="87634"/>
            <a:ext cx="6002582" cy="6123438"/>
          </a:xfrm>
          <a:prstGeom prst="rect">
            <a:avLst/>
          </a:prstGeom>
          <a:noFill/>
          <a:ln w="38100" cap="flat" cmpd="sng">
            <a:solidFill>
              <a:schemeClr val="accent1"/>
            </a:solidFill>
            <a:prstDash val="solid"/>
            <a:round/>
            <a:headEnd type="none" w="med" len="med"/>
            <a:tailEnd type="none" w="med" len="med"/>
          </a:ln>
        </p:spPr>
      </p:pic>
      <p:sp>
        <p:nvSpPr>
          <p:cNvPr id="1143" name="Shape 1143"/>
          <p:cNvSpPr/>
          <p:nvPr/>
        </p:nvSpPr>
        <p:spPr>
          <a:xfrm>
            <a:off x="2045378" y="4477816"/>
            <a:ext cx="5976593"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
        <p:nvSpPr>
          <p:cNvPr id="1144" name="Shape 1144"/>
          <p:cNvSpPr txBox="1"/>
          <p:nvPr/>
        </p:nvSpPr>
        <p:spPr>
          <a:xfrm>
            <a:off x="8157538" y="2186185"/>
            <a:ext cx="82441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43"/>
                                        </p:tgtEl>
                                      </p:cBhvr>
                                    </p:animEffect>
                                    <p:set>
                                      <p:cBhvr>
                                        <p:cTn id="7" dur="1" fill="hold">
                                          <p:stCondLst>
                                            <p:cond delay="2000"/>
                                          </p:stCondLst>
                                        </p:cTn>
                                        <p:tgtEl>
                                          <p:spTgt spid="1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Shape 1149"/>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Redox Reactions and Half Cells</a:t>
            </a:r>
          </a:p>
        </p:txBody>
      </p:sp>
      <p:sp>
        <p:nvSpPr>
          <p:cNvPr id="1150" name="Shape 115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151" name="Shape 1151"/>
          <p:cNvSpPr txBox="1"/>
          <p:nvPr/>
        </p:nvSpPr>
        <p:spPr>
          <a:xfrm>
            <a:off x="0" y="625642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Rokkitt"/>
                <a:ea typeface="Rokkitt"/>
                <a:cs typeface="Rokkitt"/>
                <a:sym typeface="Rokkitt"/>
              </a:rPr>
              <a:t>LO 3.13: </a:t>
            </a:r>
            <a:r>
              <a:rPr lang="en-US" sz="1800">
                <a:solidFill>
                  <a:schemeClr val="dk1"/>
                </a:solidFill>
                <a:latin typeface="Rokkitt"/>
                <a:ea typeface="Rokkitt"/>
                <a:cs typeface="Rokkitt"/>
                <a:sym typeface="Rokkitt"/>
              </a:rPr>
              <a:t>The student can analyze data regarding galvanic or electrolytic cells to identify properties of the underlying redox reactions</a:t>
            </a:r>
            <a:r>
              <a:rPr lang="en-US" sz="1800">
                <a:solidFill>
                  <a:srgbClr val="000000"/>
                </a:solidFill>
                <a:latin typeface="Rokkitt"/>
                <a:ea typeface="Rokkitt"/>
                <a:cs typeface="Rokkitt"/>
                <a:sym typeface="Rokkitt"/>
              </a:rPr>
              <a:t> 																	</a:t>
            </a:r>
          </a:p>
        </p:txBody>
      </p:sp>
      <p:sp>
        <p:nvSpPr>
          <p:cNvPr id="1152" name="Shape 115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153" name="Shape 1153" descr="Screen Shot 2016-04-08 at 6.08.34 PM.png"/>
          <p:cNvPicPr preferRelativeResize="0"/>
          <p:nvPr/>
        </p:nvPicPr>
        <p:blipFill rotWithShape="1">
          <a:blip r:embed="rId5">
            <a:alphaModFix/>
          </a:blip>
          <a:srcRect b="22911"/>
          <a:stretch/>
        </p:blipFill>
        <p:spPr>
          <a:xfrm>
            <a:off x="832979" y="979725"/>
            <a:ext cx="7133078" cy="5028277"/>
          </a:xfrm>
          <a:prstGeom prst="rect">
            <a:avLst/>
          </a:prstGeom>
          <a:noFill/>
          <a:ln w="38100" cap="flat" cmpd="sng">
            <a:solidFill>
              <a:schemeClr val="accent1"/>
            </a:solidFill>
            <a:prstDash val="solid"/>
            <a:round/>
            <a:headEnd type="none" w="med" len="med"/>
            <a:tailEnd type="none" w="med" len="med"/>
          </a:ln>
        </p:spPr>
      </p:pic>
      <p:pic>
        <p:nvPicPr>
          <p:cNvPr id="1154" name="Shape 1154" descr="Screen Shot 2016-04-08 at 6.08.34 PM.png"/>
          <p:cNvPicPr preferRelativeResize="0"/>
          <p:nvPr/>
        </p:nvPicPr>
        <p:blipFill rotWithShape="1">
          <a:blip r:embed="rId5">
            <a:alphaModFix/>
          </a:blip>
          <a:srcRect t="80993"/>
          <a:stretch/>
        </p:blipFill>
        <p:spPr>
          <a:xfrm>
            <a:off x="286765" y="3520985"/>
            <a:ext cx="8671201" cy="150712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1155" name="Shape 1155"/>
          <p:cNvSpPr txBox="1"/>
          <p:nvPr/>
        </p:nvSpPr>
        <p:spPr>
          <a:xfrm>
            <a:off x="8133553" y="2159949"/>
            <a:ext cx="82441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6"/>
              </a:rPr>
              <a:t>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fade">
                                      <p:cBhvr>
                                        <p:cTn id="7"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Shape 1161"/>
          <p:cNvSpPr txBox="1">
            <a:spLocks noGrp="1"/>
          </p:cNvSpPr>
          <p:nvPr>
            <p:ph type="title"/>
          </p:nvPr>
        </p:nvSpPr>
        <p:spPr>
          <a:xfrm>
            <a:off x="1296767" y="3204408"/>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Big Idea #4</a:t>
            </a:r>
          </a:p>
        </p:txBody>
      </p:sp>
      <p:sp>
        <p:nvSpPr>
          <p:cNvPr id="1162" name="Shape 1162"/>
          <p:cNvSpPr txBox="1">
            <a:spLocks noGrp="1"/>
          </p:cNvSpPr>
          <p:nvPr>
            <p:ph type="body" idx="1"/>
          </p:nvPr>
        </p:nvSpPr>
        <p:spPr>
          <a:xfrm>
            <a:off x="1706253" y="4619955"/>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Kinetics</a:t>
            </a:r>
          </a:p>
        </p:txBody>
      </p:sp>
      <p:pic>
        <p:nvPicPr>
          <p:cNvPr id="1163" name="Shape 1163"/>
          <p:cNvPicPr preferRelativeResize="0"/>
          <p:nvPr/>
        </p:nvPicPr>
        <p:blipFill rotWithShape="1">
          <a:blip r:embed="rId3">
            <a:alphaModFix/>
          </a:blip>
          <a:srcRect t="11913" b="433"/>
          <a:stretch/>
        </p:blipFill>
        <p:spPr>
          <a:xfrm>
            <a:off x="1394528" y="635947"/>
            <a:ext cx="7858328" cy="292005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Shape 116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Factors Affecting Reaction Rate</a:t>
            </a:r>
          </a:p>
        </p:txBody>
      </p:sp>
      <p:sp>
        <p:nvSpPr>
          <p:cNvPr id="1169" name="Shape 1169"/>
          <p:cNvSpPr txBox="1">
            <a:spLocks noGrp="1"/>
          </p:cNvSpPr>
          <p:nvPr>
            <p:ph type="body" idx="1"/>
          </p:nvPr>
        </p:nvSpPr>
        <p:spPr>
          <a:xfrm>
            <a:off x="123297" y="3146825"/>
            <a:ext cx="3476970" cy="1575176"/>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1600" b="0" i="1" u="none" strike="noStrike" cap="none">
                <a:solidFill>
                  <a:schemeClr val="accent3"/>
                </a:solidFill>
                <a:latin typeface="Rokkitt"/>
                <a:ea typeface="Rokkitt"/>
                <a:cs typeface="Rokkitt"/>
                <a:sym typeface="Rokkitt"/>
              </a:rPr>
              <a:t>Collision theory states that reactants must collide in the correct orientation and with enough energy for the molecules to react; changing the number of collisions will affect the reaction rate</a:t>
            </a:r>
          </a:p>
        </p:txBody>
      </p:sp>
      <p:sp>
        <p:nvSpPr>
          <p:cNvPr id="1170" name="Shape 1170"/>
          <p:cNvSpPr txBox="1">
            <a:spLocks noGrp="1"/>
          </p:cNvSpPr>
          <p:nvPr>
            <p:ph type="body" idx="2"/>
          </p:nvPr>
        </p:nvSpPr>
        <p:spPr>
          <a:xfrm>
            <a:off x="3476969" y="1010975"/>
            <a:ext cx="5425059" cy="528361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Factors that Affect Reaction Rate</a:t>
            </a:r>
          </a:p>
          <a:p>
            <a:pPr marL="457200" marR="0" lvl="1" indent="-228600" algn="l" rtl="0">
              <a:spcBef>
                <a:spcPts val="600"/>
              </a:spcBef>
              <a:spcAft>
                <a:spcPts val="0"/>
              </a:spcAft>
              <a:buClr>
                <a:srgbClr val="B86EB8"/>
              </a:buClr>
              <a:buSzPct val="75000"/>
              <a:buFont typeface="Noto Sans Symbols"/>
              <a:buChar char="■"/>
            </a:pPr>
            <a:r>
              <a:rPr lang="en-US" sz="1800" b="1" i="0" u="none" strike="noStrike" cap="none">
                <a:solidFill>
                  <a:srgbClr val="595959"/>
                </a:solidFill>
                <a:latin typeface="Rokkitt"/>
                <a:ea typeface="Rokkitt"/>
                <a:cs typeface="Rokkitt"/>
                <a:sym typeface="Rokkitt"/>
              </a:rPr>
              <a:t>State of reactants</a:t>
            </a:r>
          </a:p>
          <a:p>
            <a:pPr marL="685800" marR="0" lvl="2"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Rate increases as state changes from       solid → gas as increased molecular movement allows for more opportunity for collision</a:t>
            </a:r>
          </a:p>
          <a:p>
            <a:pPr marL="685800" marR="0" lvl="2"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Greater surface area of solids will increase rate as more reactant is exposed and able participate in collisions</a:t>
            </a:r>
          </a:p>
          <a:p>
            <a:pPr marL="457200" marR="0" lvl="1" indent="-228600" algn="l" rtl="0">
              <a:spcBef>
                <a:spcPts val="600"/>
              </a:spcBef>
              <a:spcAft>
                <a:spcPts val="0"/>
              </a:spcAft>
              <a:buClr>
                <a:srgbClr val="B86EB8"/>
              </a:buClr>
              <a:buSzPct val="75000"/>
              <a:buFont typeface="Noto Sans Symbols"/>
              <a:buChar char="■"/>
            </a:pPr>
            <a:r>
              <a:rPr lang="en-US" sz="1800" b="1" i="0" u="none" strike="noStrike" cap="none">
                <a:solidFill>
                  <a:srgbClr val="595959"/>
                </a:solidFill>
                <a:latin typeface="Rokkitt"/>
                <a:ea typeface="Rokkitt"/>
                <a:cs typeface="Rokkitt"/>
                <a:sym typeface="Rokkitt"/>
              </a:rPr>
              <a:t>Temperature</a:t>
            </a:r>
            <a:r>
              <a:rPr lang="en-US" sz="1800" b="0" i="0" u="none" strike="noStrike" cap="none">
                <a:solidFill>
                  <a:srgbClr val="595959"/>
                </a:solidFill>
                <a:latin typeface="Rokkitt"/>
                <a:ea typeface="Rokkitt"/>
                <a:cs typeface="Rokkitt"/>
                <a:sym typeface="Rokkitt"/>
              </a:rPr>
              <a:t> - more kinetic energy leads to more successful collisions between molecules </a:t>
            </a:r>
          </a:p>
          <a:p>
            <a:pPr marL="457200" marR="0" lvl="1" indent="-228600" algn="l" rtl="0">
              <a:spcBef>
                <a:spcPts val="600"/>
              </a:spcBef>
              <a:spcAft>
                <a:spcPts val="0"/>
              </a:spcAft>
              <a:buClr>
                <a:srgbClr val="B86EB8"/>
              </a:buClr>
              <a:buSzPct val="75000"/>
              <a:buFont typeface="Noto Sans Symbols"/>
              <a:buChar char="■"/>
            </a:pPr>
            <a:r>
              <a:rPr lang="en-US" sz="1800" b="1" i="0" u="none" strike="noStrike" cap="none">
                <a:solidFill>
                  <a:srgbClr val="595959"/>
                </a:solidFill>
                <a:latin typeface="Rokkitt"/>
                <a:ea typeface="Rokkitt"/>
                <a:cs typeface="Rokkitt"/>
                <a:sym typeface="Rokkitt"/>
              </a:rPr>
              <a:t>Concentration</a:t>
            </a:r>
            <a:r>
              <a:rPr lang="en-US" sz="1800" b="0" i="0" u="none" strike="noStrike" cap="none">
                <a:solidFill>
                  <a:srgbClr val="595959"/>
                </a:solidFill>
                <a:latin typeface="Rokkitt"/>
                <a:ea typeface="Rokkitt"/>
                <a:cs typeface="Rokkitt"/>
                <a:sym typeface="Rokkitt"/>
              </a:rPr>
              <a:t> – more reactants → more collisions</a:t>
            </a:r>
          </a:p>
          <a:p>
            <a:pPr marL="457200" marR="0" lvl="1" indent="-228600" algn="l" rtl="0">
              <a:spcBef>
                <a:spcPts val="600"/>
              </a:spcBef>
              <a:buClr>
                <a:srgbClr val="B86EB8"/>
              </a:buClr>
              <a:buSzPct val="75000"/>
              <a:buFont typeface="Noto Sans Symbols"/>
              <a:buChar char="■"/>
            </a:pPr>
            <a:r>
              <a:rPr lang="en-US" sz="1800" b="1" i="0" u="none" strike="noStrike" cap="none">
                <a:solidFill>
                  <a:srgbClr val="595959"/>
                </a:solidFill>
                <a:latin typeface="Rokkitt"/>
                <a:ea typeface="Rokkitt"/>
                <a:cs typeface="Rokkitt"/>
                <a:sym typeface="Rokkitt"/>
              </a:rPr>
              <a:t>Use of a catalyst </a:t>
            </a:r>
            <a:r>
              <a:rPr lang="en-US" sz="1800" b="0" i="0" u="none" strike="noStrike" cap="none">
                <a:solidFill>
                  <a:srgbClr val="595959"/>
                </a:solidFill>
                <a:latin typeface="Rokkitt"/>
                <a:ea typeface="Rokkitt"/>
                <a:cs typeface="Rokkitt"/>
                <a:sym typeface="Rokkitt"/>
              </a:rPr>
              <a:t>– affect the mechanism of reaction leading to faster rate </a:t>
            </a:r>
          </a:p>
        </p:txBody>
      </p:sp>
      <p:sp>
        <p:nvSpPr>
          <p:cNvPr id="1171" name="Shape 117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172" name="Shape 1172"/>
          <p:cNvSpPr txBox="1"/>
          <p:nvPr/>
        </p:nvSpPr>
        <p:spPr>
          <a:xfrm>
            <a:off x="0" y="5953335"/>
            <a:ext cx="9144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4.1: 	The student is able to design and/or interpret the results of an experiment regarding the factors (i.e., temperature, concentration, surface area) that may influence the rate of a reaction. </a:t>
            </a:r>
          </a:p>
          <a:p>
            <a:pPr marL="0" marR="0" lvl="0" indent="0" algn="l" rtl="0">
              <a:spcBef>
                <a:spcPts val="0"/>
              </a:spcBef>
              <a:buSzPct val="25000"/>
              <a:buNone/>
            </a:pPr>
            <a:r>
              <a:rPr lang="en-US" sz="1800">
                <a:solidFill>
                  <a:schemeClr val="dk1"/>
                </a:solidFill>
                <a:latin typeface="Rokkitt"/>
                <a:ea typeface="Rokkitt"/>
                <a:cs typeface="Rokkitt"/>
                <a:sym typeface="Rokkitt"/>
              </a:rPr>
              <a:t>																</a:t>
            </a:r>
          </a:p>
        </p:txBody>
      </p:sp>
      <p:sp>
        <p:nvSpPr>
          <p:cNvPr id="1173" name="Shape 117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174" name="Shape 117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175" name="Shape 1175"/>
          <p:cNvPicPr preferRelativeResize="0"/>
          <p:nvPr/>
        </p:nvPicPr>
        <p:blipFill rotWithShape="1">
          <a:blip r:embed="rId5">
            <a:alphaModFix/>
          </a:blip>
          <a:srcRect/>
          <a:stretch/>
        </p:blipFill>
        <p:spPr>
          <a:xfrm>
            <a:off x="283584" y="838370"/>
            <a:ext cx="3036137" cy="2180314"/>
          </a:xfrm>
          <a:prstGeom prst="rect">
            <a:avLst/>
          </a:prstGeom>
          <a:noFill/>
          <a:ln>
            <a:noFill/>
          </a:ln>
        </p:spPr>
      </p:pic>
      <p:sp>
        <p:nvSpPr>
          <p:cNvPr id="1176" name="Shape 1176"/>
          <p:cNvSpPr/>
          <p:nvPr/>
        </p:nvSpPr>
        <p:spPr>
          <a:xfrm>
            <a:off x="123297" y="4894385"/>
            <a:ext cx="3575605"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Rate is the change in concentration over time </a:t>
            </a:r>
          </a:p>
          <a:p>
            <a:pPr marL="0" marR="0" lvl="0" indent="0" algn="l" rtl="0">
              <a:spcBef>
                <a:spcPts val="0"/>
              </a:spcBef>
              <a:buSzPct val="25000"/>
              <a:buNone/>
            </a:pPr>
            <a:r>
              <a:rPr lang="en-US" sz="1800">
                <a:solidFill>
                  <a:schemeClr val="dk1"/>
                </a:solidFill>
                <a:latin typeface="Rokkitt"/>
                <a:ea typeface="Rokkitt"/>
                <a:cs typeface="Rokkitt"/>
                <a:sym typeface="Rokkitt"/>
              </a:rPr>
              <a:t>            </a:t>
            </a:r>
            <a:r>
              <a:rPr lang="en-US" sz="1800" b="1">
                <a:solidFill>
                  <a:schemeClr val="dk1"/>
                </a:solidFill>
                <a:latin typeface="Rokkitt"/>
                <a:ea typeface="Rokkitt"/>
                <a:cs typeface="Rokkitt"/>
                <a:sym typeface="Rokkitt"/>
              </a:rPr>
              <a:t>Δ[A] / 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Shape 1181"/>
          <p:cNvPicPr preferRelativeResize="0"/>
          <p:nvPr/>
        </p:nvPicPr>
        <p:blipFill rotWithShape="1">
          <a:blip r:embed="rId3">
            <a:alphaModFix/>
          </a:blip>
          <a:srcRect/>
          <a:stretch/>
        </p:blipFill>
        <p:spPr>
          <a:xfrm>
            <a:off x="700083" y="4779467"/>
            <a:ext cx="5218113" cy="1482926"/>
          </a:xfrm>
          <a:prstGeom prst="rect">
            <a:avLst/>
          </a:prstGeom>
          <a:noFill/>
          <a:ln>
            <a:noFill/>
          </a:ln>
        </p:spPr>
      </p:pic>
      <p:sp>
        <p:nvSpPr>
          <p:cNvPr id="1182" name="Shape 1182"/>
          <p:cNvSpPr txBox="1">
            <a:spLocks noGrp="1"/>
          </p:cNvSpPr>
          <p:nvPr>
            <p:ph type="body" idx="1"/>
          </p:nvPr>
        </p:nvSpPr>
        <p:spPr>
          <a:xfrm>
            <a:off x="0" y="850700"/>
            <a:ext cx="9052496" cy="3823328"/>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Rate law for a reaction has the form:   rate = </a:t>
            </a:r>
            <a:r>
              <a:rPr lang="en-US" sz="1400" b="0" i="1" u="none" strike="noStrike" cap="none">
                <a:solidFill>
                  <a:srgbClr val="595959"/>
                </a:solidFill>
                <a:latin typeface="Rokkitt"/>
                <a:ea typeface="Rokkitt"/>
                <a:cs typeface="Rokkitt"/>
                <a:sym typeface="Rokkitt"/>
              </a:rPr>
              <a:t>k</a:t>
            </a:r>
            <a:r>
              <a:rPr lang="en-US" sz="1400" b="0" i="0" u="none" strike="noStrike" cap="none">
                <a:solidFill>
                  <a:srgbClr val="595959"/>
                </a:solidFill>
                <a:latin typeface="Rokkitt"/>
                <a:ea typeface="Rokkitt"/>
                <a:cs typeface="Rokkitt"/>
                <a:sym typeface="Rokkitt"/>
              </a:rPr>
              <a:t> [A]</a:t>
            </a:r>
            <a:r>
              <a:rPr lang="en-US" sz="1400" b="0" i="0" u="none" strike="noStrike" cap="none" baseline="30000">
                <a:solidFill>
                  <a:srgbClr val="595959"/>
                </a:solidFill>
                <a:latin typeface="Rokkitt"/>
                <a:ea typeface="Rokkitt"/>
                <a:cs typeface="Rokkitt"/>
                <a:sym typeface="Rokkitt"/>
              </a:rPr>
              <a:t>m</a:t>
            </a:r>
            <a:r>
              <a:rPr lang="en-US" sz="1400" b="0" i="0" u="none" strike="noStrike" cap="none">
                <a:solidFill>
                  <a:srgbClr val="595959"/>
                </a:solidFill>
                <a:latin typeface="Rokkitt"/>
                <a:ea typeface="Rokkitt"/>
                <a:cs typeface="Rokkitt"/>
                <a:sym typeface="Rokkitt"/>
              </a:rPr>
              <a:t>[B]</a:t>
            </a:r>
            <a:r>
              <a:rPr lang="en-US" sz="1400" b="0" i="0" u="none" strike="noStrike" cap="none" baseline="30000">
                <a:solidFill>
                  <a:srgbClr val="595959"/>
                </a:solidFill>
                <a:latin typeface="Rokkitt"/>
                <a:ea typeface="Rokkitt"/>
                <a:cs typeface="Rokkitt"/>
                <a:sym typeface="Rokkitt"/>
              </a:rPr>
              <a:t>n</a:t>
            </a:r>
            <a:r>
              <a:rPr lang="en-US" sz="1400" b="0" i="0" u="none" strike="noStrike" cap="none">
                <a:solidFill>
                  <a:srgbClr val="595959"/>
                </a:solidFill>
                <a:latin typeface="Rokkitt"/>
                <a:ea typeface="Rokkitt"/>
                <a:cs typeface="Rokkitt"/>
                <a:sym typeface="Rokkitt"/>
              </a:rPr>
              <a:t>…  (only reactants are part of the rate law)</a:t>
            </a:r>
          </a:p>
          <a:p>
            <a:pPr marL="457200" marR="0" lvl="1" indent="-228600" algn="l" rtl="0">
              <a:spcBef>
                <a:spcPts val="600"/>
              </a:spcBef>
              <a:spcAft>
                <a:spcPts val="0"/>
              </a:spcAft>
              <a:buClr>
                <a:srgbClr val="B86EB8"/>
              </a:buClr>
              <a:buSzPct val="75000"/>
              <a:buFont typeface="Noto Sans Symbols"/>
              <a:buChar char="■"/>
            </a:pPr>
            <a:r>
              <a:rPr lang="en-US" sz="1400" b="0" i="1" u="none" strike="noStrike" cap="none">
                <a:solidFill>
                  <a:srgbClr val="595959"/>
                </a:solidFill>
                <a:latin typeface="Rokkitt"/>
                <a:ea typeface="Rokkitt"/>
                <a:cs typeface="Rokkitt"/>
                <a:sym typeface="Rokkitt"/>
              </a:rPr>
              <a:t>Exponents (m, n, etc. ) are determined from examining data, not coefficients: </a:t>
            </a:r>
          </a:p>
          <a:p>
            <a:pPr marL="228600" marR="0" lvl="1" indent="0" algn="l" rtl="0">
              <a:spcBef>
                <a:spcPts val="600"/>
              </a:spcBef>
              <a:spcAft>
                <a:spcPts val="0"/>
              </a:spcAft>
              <a:buClr>
                <a:srgbClr val="B86EB8"/>
              </a:buClr>
              <a:buSzPct val="25000"/>
              <a:buFont typeface="Noto Sans Symbols"/>
              <a:buNone/>
            </a:pPr>
            <a:r>
              <a:rPr lang="en-US" sz="1400" b="0" i="1" u="none" strike="noStrike" cap="none">
                <a:solidFill>
                  <a:srgbClr val="595959"/>
                </a:solidFill>
                <a:latin typeface="Rokkitt"/>
                <a:ea typeface="Rokkitt"/>
                <a:cs typeface="Rokkitt"/>
                <a:sym typeface="Rokkitt"/>
              </a:rPr>
              <a:t>				 for</a:t>
            </a:r>
            <a:r>
              <a:rPr lang="en-US" sz="1400" b="1" i="1" u="none" strike="noStrike" cap="none">
                <a:solidFill>
                  <a:srgbClr val="595959"/>
                </a:solidFill>
                <a:latin typeface="Rokkitt"/>
                <a:ea typeface="Rokkitt"/>
                <a:cs typeface="Rokkitt"/>
                <a:sym typeface="Rokkitt"/>
              </a:rPr>
              <a:t>  </a:t>
            </a:r>
            <a:r>
              <a:rPr lang="en-US" sz="1600" b="1" i="1" u="none" strike="noStrike" cap="none">
                <a:solidFill>
                  <a:srgbClr val="595959"/>
                </a:solidFill>
                <a:latin typeface="Rokkitt"/>
                <a:ea typeface="Rokkitt"/>
                <a:cs typeface="Rokkitt"/>
                <a:sym typeface="Rokkitt"/>
              </a:rPr>
              <a:t>A + B → C</a:t>
            </a: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kkitt"/>
              <a:ea typeface="Rokkitt"/>
              <a:cs typeface="Rokkitt"/>
              <a:sym typeface="Rokkitt"/>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kkitt"/>
              <a:ea typeface="Rokkitt"/>
              <a:cs typeface="Rokkitt"/>
              <a:sym typeface="Rokkitt"/>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kkitt"/>
              <a:ea typeface="Rokkitt"/>
              <a:cs typeface="Rokkitt"/>
              <a:sym typeface="Rokkitt"/>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kkitt"/>
              <a:ea typeface="Rokkitt"/>
              <a:cs typeface="Rokkitt"/>
              <a:sym typeface="Rokkitt"/>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kkitt"/>
              <a:ea typeface="Rokkitt"/>
              <a:cs typeface="Rokkitt"/>
              <a:sym typeface="Rokkitt"/>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kkitt"/>
              <a:ea typeface="Rokkitt"/>
              <a:cs typeface="Rokkitt"/>
              <a:sym typeface="Rokkitt"/>
            </a:endParaRPr>
          </a:p>
          <a:p>
            <a:pPr marL="2057400" marR="0" lvl="8" indent="-228600" algn="l" rtl="0">
              <a:spcBef>
                <a:spcPts val="280"/>
              </a:spcBef>
              <a:spcAft>
                <a:spcPts val="0"/>
              </a:spcAft>
              <a:buClr>
                <a:schemeClr val="accent1"/>
              </a:buClr>
              <a:buSzPct val="75000"/>
              <a:buFont typeface="Noto Sans Symbols"/>
              <a:buChar char="■"/>
            </a:pPr>
            <a:r>
              <a:rPr lang="en-US" sz="1400" b="0" i="1" u="none" strike="noStrike" cap="none">
                <a:solidFill>
                  <a:srgbClr val="595959"/>
                </a:solidFill>
                <a:latin typeface="Rokkitt"/>
                <a:ea typeface="Rokkitt"/>
                <a:cs typeface="Rokkitt"/>
                <a:sym typeface="Rokkitt"/>
              </a:rPr>
              <a:t>The overall rate expression for the reaction is </a:t>
            </a:r>
            <a:r>
              <a:rPr lang="en-US" sz="1400" b="1" i="1" u="none" strike="noStrike" cap="none">
                <a:solidFill>
                  <a:srgbClr val="595959"/>
                </a:solidFill>
                <a:latin typeface="Rokkitt"/>
                <a:ea typeface="Rokkitt"/>
                <a:cs typeface="Rokkitt"/>
                <a:sym typeface="Rokkitt"/>
              </a:rPr>
              <a:t>rate = k [B]</a:t>
            </a:r>
          </a:p>
          <a:p>
            <a:pPr marL="457200" marR="0" lvl="1" indent="-228600" algn="l" rtl="0">
              <a:spcBef>
                <a:spcPts val="600"/>
              </a:spcBef>
              <a:buClr>
                <a:srgbClr val="B86EB8"/>
              </a:buClr>
              <a:buSzPct val="75000"/>
              <a:buFont typeface="Noto Sans Symbols"/>
              <a:buChar char="■"/>
            </a:pPr>
            <a:r>
              <a:rPr lang="en-US" sz="1400" b="0" i="1" u="none" strike="noStrike" cap="none">
                <a:solidFill>
                  <a:srgbClr val="595959"/>
                </a:solidFill>
                <a:latin typeface="Rokkitt"/>
                <a:ea typeface="Rokkitt"/>
                <a:cs typeface="Rokkitt"/>
                <a:sym typeface="Rokkitt"/>
              </a:rPr>
              <a:t>k</a:t>
            </a:r>
            <a:r>
              <a:rPr lang="en-US" sz="1400" b="0" i="0" u="none" strike="noStrike" cap="none">
                <a:solidFill>
                  <a:srgbClr val="595959"/>
                </a:solidFill>
                <a:latin typeface="Rokkitt"/>
                <a:ea typeface="Rokkitt"/>
                <a:cs typeface="Rokkitt"/>
                <a:sym typeface="Rokkitt"/>
              </a:rPr>
              <a:t> is the rate constant and is determined experimentally by plugging in data into the rate expression</a:t>
            </a:r>
          </a:p>
        </p:txBody>
      </p:sp>
      <p:sp>
        <p:nvSpPr>
          <p:cNvPr id="1183" name="Shape 1183"/>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Determining Rate Order</a:t>
            </a:r>
          </a:p>
        </p:txBody>
      </p:sp>
      <p:sp>
        <p:nvSpPr>
          <p:cNvPr id="1184" name="Shape 118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185" name="Shape 1185"/>
          <p:cNvSpPr txBox="1"/>
          <p:nvPr/>
        </p:nvSpPr>
        <p:spPr>
          <a:xfrm>
            <a:off x="0" y="6176089"/>
            <a:ext cx="9144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4.2: The student is able to analyze concentration vs. time data to determine the rate law for a zeroth-, first-, or second-order reaction.</a:t>
            </a:r>
            <a:br>
              <a:rPr lang="en-US" sz="1600">
                <a:solidFill>
                  <a:schemeClr val="dk1"/>
                </a:solidFill>
                <a:latin typeface="Rokkitt"/>
                <a:ea typeface="Rokkitt"/>
                <a:cs typeface="Rokkitt"/>
                <a:sym typeface="Rokkitt"/>
              </a:rPr>
            </a:br>
            <a:endParaRPr lang="en-US" sz="16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 																	</a:t>
            </a:r>
          </a:p>
        </p:txBody>
      </p:sp>
      <p:sp>
        <p:nvSpPr>
          <p:cNvPr id="1186" name="Shape 1186"/>
          <p:cNvSpPr txBox="1"/>
          <p:nvPr/>
        </p:nvSpPr>
        <p:spPr>
          <a:xfrm>
            <a:off x="-325601" y="4133135"/>
            <a:ext cx="7434797" cy="133575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buSzPct val="25000"/>
              <a:buNone/>
            </a:pPr>
            <a:r>
              <a:rPr lang="en-US" sz="1400" b="1">
                <a:solidFill>
                  <a:schemeClr val="dk1"/>
                </a:solidFill>
                <a:latin typeface="Rokkitt"/>
                <a:ea typeface="Rokkitt"/>
                <a:cs typeface="Rokkitt"/>
                <a:sym typeface="Rokkitt"/>
              </a:rPr>
              <a:t>Plot to create a straight line graph:</a:t>
            </a:r>
          </a:p>
          <a:p>
            <a:pPr marL="0" marR="0" lvl="0" indent="0" algn="l" rtl="0">
              <a:lnSpc>
                <a:spcPct val="110000"/>
              </a:lnSpc>
              <a:spcBef>
                <a:spcPts val="0"/>
              </a:spcBef>
              <a:buSzPct val="25000"/>
              <a:buNone/>
            </a:pPr>
            <a:r>
              <a:rPr lang="en-US" sz="1400">
                <a:solidFill>
                  <a:schemeClr val="dk1"/>
                </a:solidFill>
                <a:latin typeface="Rokkitt"/>
                <a:ea typeface="Rokkitt"/>
                <a:cs typeface="Rokkitt"/>
                <a:sym typeface="Rokkitt"/>
              </a:rPr>
              <a:t>		      Zeroth</a:t>
            </a:r>
            <a:r>
              <a:rPr lang="en-US" sz="1400" baseline="30000">
                <a:solidFill>
                  <a:schemeClr val="dk1"/>
                </a:solidFill>
                <a:latin typeface="Rokkitt"/>
                <a:ea typeface="Rokkitt"/>
                <a:cs typeface="Rokkitt"/>
                <a:sym typeface="Rokkitt"/>
              </a:rPr>
              <a:t> </a:t>
            </a:r>
            <a:r>
              <a:rPr lang="en-US" sz="1400">
                <a:solidFill>
                  <a:schemeClr val="dk1"/>
                </a:solidFill>
                <a:latin typeface="Rokkitt"/>
                <a:ea typeface="Rokkitt"/>
                <a:cs typeface="Rokkitt"/>
                <a:sym typeface="Rokkitt"/>
              </a:rPr>
              <a:t>Order	        	           First Order		 Second Order</a:t>
            </a:r>
          </a:p>
          <a:p>
            <a:pPr marL="0" marR="0" lvl="0" indent="0" algn="l" rtl="0">
              <a:spcBef>
                <a:spcPts val="0"/>
              </a:spcBef>
              <a:buSzPct val="25000"/>
              <a:buNone/>
            </a:pPr>
            <a:r>
              <a:rPr lang="en-US" sz="1400" i="1">
                <a:solidFill>
                  <a:schemeClr val="dk1"/>
                </a:solidFill>
                <a:latin typeface="Rokkitt"/>
                <a:ea typeface="Rokkitt"/>
                <a:cs typeface="Rokkitt"/>
                <a:sym typeface="Rokkitt"/>
              </a:rPr>
              <a:t>		        [A] / Time			ln[A] / Time                       1/[A] / time</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	</a:t>
            </a:r>
          </a:p>
        </p:txBody>
      </p:sp>
      <p:graphicFrame>
        <p:nvGraphicFramePr>
          <p:cNvPr id="1187" name="Shape 1187"/>
          <p:cNvGraphicFramePr/>
          <p:nvPr/>
        </p:nvGraphicFramePr>
        <p:xfrm>
          <a:off x="2534884" y="1854413"/>
          <a:ext cx="3000000" cy="3000000"/>
        </p:xfrm>
        <a:graphic>
          <a:graphicData uri="http://schemas.openxmlformats.org/drawingml/2006/table">
            <a:tbl>
              <a:tblPr firstRow="1" bandRow="1">
                <a:noFill/>
                <a:tableStyleId>{1A6FC3C2-D3A7-49DA-A32B-A970C30729E0}</a:tableStyleId>
              </a:tblPr>
              <a:tblGrid>
                <a:gridCol w="687625"/>
                <a:gridCol w="957250"/>
                <a:gridCol w="998700"/>
                <a:gridCol w="1046000"/>
              </a:tblGrid>
              <a:tr h="322700">
                <a:tc>
                  <a:txBody>
                    <a:bodyPr/>
                    <a:lstStyle/>
                    <a:p>
                      <a:pPr marL="0" marR="0" lvl="0" indent="0" algn="ctr" rtl="0">
                        <a:spcBef>
                          <a:spcPts val="0"/>
                        </a:spcBef>
                        <a:buSzPct val="25000"/>
                        <a:buNone/>
                      </a:pPr>
                      <a:r>
                        <a:rPr lang="en-US" sz="1400" b="0"/>
                        <a:t>Trial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b="0"/>
                        <a:t>Initial [A] (mol/L)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Rokkitt"/>
                        <a:buNone/>
                      </a:pPr>
                      <a:r>
                        <a:rPr lang="en-US" sz="1400" b="0"/>
                        <a:t>Initial [B] (mol/L)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b="0"/>
                        <a:t>Initial Rate </a:t>
                      </a:r>
                    </a:p>
                    <a:p>
                      <a:pPr marL="0" marR="0" lvl="0" indent="0" algn="ctr" rtl="0">
                        <a:spcBef>
                          <a:spcPts val="0"/>
                        </a:spcBef>
                        <a:buSzPct val="25000"/>
                        <a:buNone/>
                      </a:pPr>
                      <a:r>
                        <a:rPr lang="en-US" sz="1400" b="0"/>
                        <a:t>(mol/(L</a:t>
                      </a:r>
                      <a:r>
                        <a:rPr lang="en-US" sz="1400" b="0">
                          <a:latin typeface="Noto Sans Symbols"/>
                          <a:ea typeface="Noto Sans Symbols"/>
                          <a:cs typeface="Noto Sans Symbols"/>
                          <a:sym typeface="Noto Sans Symbols"/>
                        </a:rPr>
                        <a:t>•</a:t>
                      </a:r>
                      <a:r>
                        <a:rPr lang="en-US" sz="1400" b="0"/>
                        <a:t>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22700">
                <a:tc>
                  <a:txBody>
                    <a:bodyPr/>
                    <a:lstStyle/>
                    <a:p>
                      <a:pPr marL="0" marR="0" lvl="0" indent="0" algn="ctr" rtl="0">
                        <a:spcBef>
                          <a:spcPts val="0"/>
                        </a:spcBef>
                        <a:buSzPct val="25000"/>
                        <a:buNone/>
                      </a:pPr>
                      <a:r>
                        <a:rPr lang="en-US" sz="1400"/>
                        <a:t>1</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0.100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0.100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0.002</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22700">
                <a:tc>
                  <a:txBody>
                    <a:bodyPr/>
                    <a:lstStyle/>
                    <a:p>
                      <a:pPr marL="0" marR="0" lvl="0" indent="0" algn="ctr" rtl="0">
                        <a:spcBef>
                          <a:spcPts val="0"/>
                        </a:spcBef>
                        <a:buSzPct val="25000"/>
                        <a:buNone/>
                      </a:pPr>
                      <a:r>
                        <a:rPr lang="en-US" sz="1400"/>
                        <a:t>2</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0.200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0.100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0.002</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22700">
                <a:tc>
                  <a:txBody>
                    <a:bodyPr/>
                    <a:lstStyle/>
                    <a:p>
                      <a:pPr marL="0" marR="0" lvl="0" indent="0" algn="ctr" rtl="0">
                        <a:spcBef>
                          <a:spcPts val="0"/>
                        </a:spcBef>
                        <a:buSzPct val="25000"/>
                        <a:buNone/>
                      </a:pPr>
                      <a:r>
                        <a:rPr lang="en-US" sz="1400"/>
                        <a:t>3</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0.200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0.200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0.004</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1188" name="Shape 1188"/>
          <p:cNvSpPr/>
          <p:nvPr/>
        </p:nvSpPr>
        <p:spPr>
          <a:xfrm>
            <a:off x="0" y="1431992"/>
            <a:ext cx="2280988" cy="2003872"/>
          </a:xfrm>
          <a:prstGeom prst="cloudCallout">
            <a:avLst>
              <a:gd name="adj1" fmla="val 62051"/>
              <a:gd name="adj2" fmla="val 10285"/>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rgbClr val="D8D8D8"/>
                </a:solidFill>
                <a:latin typeface="Rokkitt"/>
                <a:ea typeface="Rokkitt"/>
                <a:cs typeface="Rokkitt"/>
                <a:sym typeface="Rokkitt"/>
              </a:rPr>
              <a:t>When [A] is doubled, the rate do not change, so the reaction is zero order with respect to A</a:t>
            </a:r>
          </a:p>
        </p:txBody>
      </p:sp>
      <p:sp>
        <p:nvSpPr>
          <p:cNvPr id="1189" name="Shape 1189"/>
          <p:cNvSpPr/>
          <p:nvPr/>
        </p:nvSpPr>
        <p:spPr>
          <a:xfrm>
            <a:off x="6379425" y="1693524"/>
            <a:ext cx="2280990" cy="1824689"/>
          </a:xfrm>
          <a:prstGeom prst="cloudCallout">
            <a:avLst>
              <a:gd name="adj1" fmla="val -55787"/>
              <a:gd name="adj2" fmla="val 21771"/>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rgbClr val="D8D8D8"/>
                </a:solidFill>
                <a:latin typeface="Rokkitt"/>
                <a:ea typeface="Rokkitt"/>
                <a:cs typeface="Rokkitt"/>
                <a:sym typeface="Rokkitt"/>
              </a:rPr>
              <a:t>When [B] is doubled, the rate doubles, so the reaction is first order with respect to B</a:t>
            </a:r>
          </a:p>
        </p:txBody>
      </p:sp>
      <p:sp>
        <p:nvSpPr>
          <p:cNvPr id="1190" name="Shape 119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191" name="Shape 1191"/>
          <p:cNvSpPr/>
          <p:nvPr/>
        </p:nvSpPr>
        <p:spPr>
          <a:xfrm>
            <a:off x="6473082" y="4413778"/>
            <a:ext cx="2187333" cy="1664412"/>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chemeClr val="lt1"/>
                </a:solidFill>
                <a:latin typeface="Rokkitt"/>
                <a:ea typeface="Rokkitt"/>
                <a:cs typeface="Rokkitt"/>
                <a:sym typeface="Rokkitt"/>
              </a:rPr>
              <a:t>The first and second order integrated rate laws can be found on the Kinetics section of the AP Equations Sheet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196" name="Shape 1196"/>
          <p:cNvPicPr preferRelativeResize="0"/>
          <p:nvPr/>
        </p:nvPicPr>
        <p:blipFill rotWithShape="1">
          <a:blip r:embed="rId3">
            <a:alphaModFix/>
          </a:blip>
          <a:srcRect/>
          <a:stretch/>
        </p:blipFill>
        <p:spPr>
          <a:xfrm>
            <a:off x="394551" y="1059361"/>
            <a:ext cx="2347156" cy="3398682"/>
          </a:xfrm>
          <a:prstGeom prst="rect">
            <a:avLst/>
          </a:prstGeom>
          <a:noFill/>
          <a:ln>
            <a:noFill/>
          </a:ln>
        </p:spPr>
      </p:pic>
      <p:sp>
        <p:nvSpPr>
          <p:cNvPr id="1197" name="Shape 119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Half-life (First Order)</a:t>
            </a:r>
          </a:p>
        </p:txBody>
      </p:sp>
      <p:sp>
        <p:nvSpPr>
          <p:cNvPr id="1198" name="Shape 1198"/>
          <p:cNvSpPr txBox="1">
            <a:spLocks noGrp="1"/>
          </p:cNvSpPr>
          <p:nvPr>
            <p:ph type="body" idx="1"/>
          </p:nvPr>
        </p:nvSpPr>
        <p:spPr>
          <a:xfrm>
            <a:off x="2646160" y="801383"/>
            <a:ext cx="5451419" cy="3035037"/>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Time needed for the concentration of reactant to reach half its initial value</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Time to reach half concentration is dependent on k, not initial concentration</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Half life remains constant in a first order reaction</a:t>
            </a:r>
          </a:p>
          <a:p>
            <a:pPr marL="228600" marR="0" lvl="0" indent="-228600" algn="l" rtl="0">
              <a:spcBef>
                <a:spcPts val="2000"/>
              </a:spcBef>
              <a:buClr>
                <a:schemeClr val="accent1"/>
              </a:buClr>
              <a:buSzPct val="75000"/>
              <a:buFont typeface="Noto Sans Symbols"/>
              <a:buChar char="■"/>
            </a:pPr>
            <a:r>
              <a:rPr lang="en-US" sz="1800" b="1" i="0" u="none" strike="noStrike" cap="none">
                <a:solidFill>
                  <a:srgbClr val="595959"/>
                </a:solidFill>
                <a:latin typeface="Rokkitt"/>
                <a:ea typeface="Rokkitt"/>
                <a:cs typeface="Rokkitt"/>
                <a:sym typeface="Rokkitt"/>
              </a:rPr>
              <a:t>Example: </a:t>
            </a:r>
            <a:r>
              <a:rPr lang="en-US" sz="1800" b="0" i="0" u="none" strike="noStrike" cap="none">
                <a:solidFill>
                  <a:srgbClr val="595959"/>
                </a:solidFill>
                <a:latin typeface="Rokkitt"/>
                <a:ea typeface="Rokkitt"/>
                <a:cs typeface="Rokkitt"/>
                <a:sym typeface="Rokkitt"/>
              </a:rPr>
              <a:t>when t</a:t>
            </a:r>
            <a:r>
              <a:rPr lang="en-US" sz="1800" b="0" i="0" u="none" strike="noStrike" cap="none" baseline="-25000">
                <a:solidFill>
                  <a:srgbClr val="595959"/>
                </a:solidFill>
                <a:latin typeface="Rokkitt"/>
                <a:ea typeface="Rokkitt"/>
                <a:cs typeface="Rokkitt"/>
                <a:sym typeface="Rokkitt"/>
              </a:rPr>
              <a:t>1/2</a:t>
            </a:r>
            <a:r>
              <a:rPr lang="en-US" sz="1800" b="0" i="0" u="none" strike="noStrike" cap="none">
                <a:solidFill>
                  <a:srgbClr val="595959"/>
                </a:solidFill>
                <a:latin typeface="Rokkitt"/>
                <a:ea typeface="Rokkitt"/>
                <a:cs typeface="Rokkitt"/>
                <a:sym typeface="Rokkitt"/>
              </a:rPr>
              <a:t>= 30 sec, the concentration is halved each 30 seconds</a:t>
            </a:r>
          </a:p>
        </p:txBody>
      </p:sp>
      <p:sp>
        <p:nvSpPr>
          <p:cNvPr id="1199" name="Shape 119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200" name="Shape 1200"/>
          <p:cNvSpPr txBox="1"/>
          <p:nvPr/>
        </p:nvSpPr>
        <p:spPr>
          <a:xfrm>
            <a:off x="-24571" y="6183630"/>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500">
                <a:solidFill>
                  <a:schemeClr val="dk1"/>
                </a:solidFill>
                <a:latin typeface="Rokkitt"/>
                <a:ea typeface="Rokkitt"/>
                <a:cs typeface="Rokkitt"/>
                <a:sym typeface="Rokkitt"/>
              </a:rPr>
              <a:t>LO 4.3: The student is able to connect the half-life of a reaction to the rate constant of a first-order reaction and justify the use of this relation in terms of the reaction being a first-order reaction. </a:t>
            </a:r>
          </a:p>
          <a:p>
            <a:pPr marL="0" marR="0" lvl="0" indent="0" algn="l" rtl="0">
              <a:spcBef>
                <a:spcPts val="0"/>
              </a:spcBef>
              <a:buSzPct val="25000"/>
              <a:buNone/>
            </a:pPr>
            <a:r>
              <a:rPr lang="en-US" sz="1800">
                <a:solidFill>
                  <a:schemeClr val="dk1"/>
                </a:solidFill>
                <a:latin typeface="Rokkitt"/>
                <a:ea typeface="Rokkitt"/>
                <a:cs typeface="Rokkitt"/>
                <a:sym typeface="Rokkitt"/>
              </a:rPr>
              <a:t> 																	</a:t>
            </a:r>
          </a:p>
        </p:txBody>
      </p:sp>
      <p:sp>
        <p:nvSpPr>
          <p:cNvPr id="1201" name="Shape 120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202" name="Shape 1202"/>
          <p:cNvSpPr/>
          <p:nvPr/>
        </p:nvSpPr>
        <p:spPr>
          <a:xfrm>
            <a:off x="7070385" y="3599007"/>
            <a:ext cx="1872020" cy="1694559"/>
          </a:xfrm>
          <a:prstGeom prst="rect">
            <a:avLst/>
          </a:prstGeom>
          <a:solidFill>
            <a:schemeClr val="lt1"/>
          </a:soli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03" name="Shape 1203"/>
          <p:cNvSpPr/>
          <p:nvPr/>
        </p:nvSpPr>
        <p:spPr>
          <a:xfrm>
            <a:off x="8117649" y="3859776"/>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04" name="Shape 1204"/>
          <p:cNvSpPr/>
          <p:nvPr/>
        </p:nvSpPr>
        <p:spPr>
          <a:xfrm>
            <a:off x="8574849" y="4679976"/>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05" name="Shape 1205"/>
          <p:cNvSpPr/>
          <p:nvPr/>
        </p:nvSpPr>
        <p:spPr>
          <a:xfrm>
            <a:off x="7438514" y="4458042"/>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06" name="Shape 1206"/>
          <p:cNvSpPr/>
          <p:nvPr/>
        </p:nvSpPr>
        <p:spPr>
          <a:xfrm>
            <a:off x="2438403" y="3599096"/>
            <a:ext cx="1872020" cy="1694559"/>
          </a:xfrm>
          <a:prstGeom prst="rect">
            <a:avLst/>
          </a:prstGeom>
          <a:solidFill>
            <a:schemeClr val="lt1"/>
          </a:soli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07" name="Shape 1207"/>
          <p:cNvSpPr/>
          <p:nvPr/>
        </p:nvSpPr>
        <p:spPr>
          <a:xfrm>
            <a:off x="2854565" y="4308612"/>
            <a:ext cx="115246" cy="119819"/>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08" name="Shape 1208"/>
          <p:cNvSpPr/>
          <p:nvPr/>
        </p:nvSpPr>
        <p:spPr>
          <a:xfrm>
            <a:off x="3374414" y="38576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09" name="Shape 1209"/>
          <p:cNvSpPr/>
          <p:nvPr/>
        </p:nvSpPr>
        <p:spPr>
          <a:xfrm>
            <a:off x="2509333" y="4642951"/>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0" name="Shape 1210"/>
          <p:cNvSpPr/>
          <p:nvPr/>
        </p:nvSpPr>
        <p:spPr>
          <a:xfrm>
            <a:off x="2889114" y="38576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1" name="Shape 1211"/>
          <p:cNvSpPr/>
          <p:nvPr/>
        </p:nvSpPr>
        <p:spPr>
          <a:xfrm>
            <a:off x="3085386" y="46778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2" name="Shape 1212"/>
          <p:cNvSpPr/>
          <p:nvPr/>
        </p:nvSpPr>
        <p:spPr>
          <a:xfrm>
            <a:off x="3533698" y="4368623"/>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3" name="Shape 1213"/>
          <p:cNvSpPr/>
          <p:nvPr/>
        </p:nvSpPr>
        <p:spPr>
          <a:xfrm>
            <a:off x="3464164" y="5108032"/>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4" name="Shape 1214"/>
          <p:cNvSpPr/>
          <p:nvPr/>
        </p:nvSpPr>
        <p:spPr>
          <a:xfrm>
            <a:off x="3912041" y="4716928"/>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5" name="Shape 1215"/>
          <p:cNvSpPr/>
          <p:nvPr/>
        </p:nvSpPr>
        <p:spPr>
          <a:xfrm>
            <a:off x="3842942" y="5130623"/>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6" name="Shape 1216"/>
          <p:cNvSpPr/>
          <p:nvPr/>
        </p:nvSpPr>
        <p:spPr>
          <a:xfrm>
            <a:off x="4059996" y="4294644"/>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7" name="Shape 1217"/>
          <p:cNvSpPr/>
          <p:nvPr/>
        </p:nvSpPr>
        <p:spPr>
          <a:xfrm>
            <a:off x="2854565" y="5052201"/>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8" name="Shape 1218"/>
          <p:cNvSpPr/>
          <p:nvPr/>
        </p:nvSpPr>
        <p:spPr>
          <a:xfrm>
            <a:off x="3849391" y="3697385"/>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19" name="Shape 1219"/>
          <p:cNvSpPr/>
          <p:nvPr/>
        </p:nvSpPr>
        <p:spPr>
          <a:xfrm>
            <a:off x="4784530" y="3593350"/>
            <a:ext cx="1872020" cy="1694559"/>
          </a:xfrm>
          <a:prstGeom prst="rect">
            <a:avLst/>
          </a:prstGeom>
          <a:solidFill>
            <a:schemeClr val="lt1"/>
          </a:soli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20" name="Shape 1220"/>
          <p:cNvSpPr/>
          <p:nvPr/>
        </p:nvSpPr>
        <p:spPr>
          <a:xfrm>
            <a:off x="4948250" y="46046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21" name="Shape 1221"/>
          <p:cNvSpPr/>
          <p:nvPr/>
        </p:nvSpPr>
        <p:spPr>
          <a:xfrm>
            <a:off x="5328030" y="3819383"/>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22" name="Shape 1222"/>
          <p:cNvSpPr/>
          <p:nvPr/>
        </p:nvSpPr>
        <p:spPr>
          <a:xfrm>
            <a:off x="5972614" y="4330339"/>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23" name="Shape 1223"/>
          <p:cNvSpPr/>
          <p:nvPr/>
        </p:nvSpPr>
        <p:spPr>
          <a:xfrm>
            <a:off x="6281858" y="5092339"/>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24" name="Shape 1224"/>
          <p:cNvSpPr/>
          <p:nvPr/>
        </p:nvSpPr>
        <p:spPr>
          <a:xfrm>
            <a:off x="5293480" y="501391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25" name="Shape 1225"/>
          <p:cNvSpPr/>
          <p:nvPr/>
        </p:nvSpPr>
        <p:spPr>
          <a:xfrm>
            <a:off x="6217517" y="3795885"/>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
        <p:nvSpPr>
          <p:cNvPr id="1226" name="Shape 1226"/>
          <p:cNvSpPr txBox="1"/>
          <p:nvPr/>
        </p:nvSpPr>
        <p:spPr>
          <a:xfrm>
            <a:off x="2438403" y="5415916"/>
            <a:ext cx="6823838"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Initial Conditions               After 30 seconds	           After 60 seconds</a:t>
            </a:r>
          </a:p>
          <a:p>
            <a:pPr marL="0" marR="0" lvl="0" indent="0" algn="l" rtl="0">
              <a:spcBef>
                <a:spcPts val="0"/>
              </a:spcBef>
              <a:buSzPct val="25000"/>
              <a:buNone/>
            </a:pPr>
            <a:r>
              <a:rPr lang="en-US" sz="1600" i="1">
                <a:solidFill>
                  <a:schemeClr val="dk1"/>
                </a:solidFill>
                <a:latin typeface="Rokkitt"/>
                <a:ea typeface="Rokkitt"/>
                <a:cs typeface="Rokkitt"/>
                <a:sym typeface="Rokkitt"/>
              </a:rPr>
              <a:t> (12 molecules)		     (6 molecules)	              (3 molecules)</a:t>
            </a:r>
            <a:r>
              <a:rPr lang="en-US" sz="1600">
                <a:solidFill>
                  <a:schemeClr val="dk1"/>
                </a:solidFill>
                <a:latin typeface="Rokkitt"/>
                <a:ea typeface="Rokkitt"/>
                <a:cs typeface="Rokkitt"/>
                <a:sym typeface="Rokkitt"/>
              </a:rPr>
              <a:t>	</a:t>
            </a:r>
          </a:p>
        </p:txBody>
      </p:sp>
      <p:sp>
        <p:nvSpPr>
          <p:cNvPr id="1227" name="Shape 1227"/>
          <p:cNvSpPr/>
          <p:nvPr/>
        </p:nvSpPr>
        <p:spPr>
          <a:xfrm>
            <a:off x="394551" y="4738455"/>
            <a:ext cx="1911100" cy="1425633"/>
          </a:xfrm>
          <a:prstGeom prst="wedgeRoundRectCallout">
            <a:avLst>
              <a:gd name="adj1" fmla="val 21102"/>
              <a:gd name="adj2" fmla="val -35287"/>
              <a:gd name="adj3"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chemeClr val="lt1"/>
                </a:solidFill>
                <a:latin typeface="Rokkitt"/>
                <a:ea typeface="Rokkitt"/>
                <a:cs typeface="Rokkitt"/>
                <a:sym typeface="Rokkitt"/>
              </a:rPr>
              <a:t>The first order half life equation is derived from the first order integrated rate law</a:t>
            </a:r>
          </a:p>
        </p:txBody>
      </p:sp>
      <p:sp>
        <p:nvSpPr>
          <p:cNvPr id="1228" name="Shape 1228"/>
          <p:cNvSpPr/>
          <p:nvPr/>
        </p:nvSpPr>
        <p:spPr>
          <a:xfrm rot="-10634729">
            <a:off x="17509" y="1042246"/>
            <a:ext cx="592922" cy="4961783"/>
          </a:xfrm>
          <a:prstGeom prst="curvedLeftArrow">
            <a:avLst>
              <a:gd name="adj1" fmla="val 35098"/>
              <a:gd name="adj2" fmla="val 109021"/>
              <a:gd name="adj3" fmla="val 49583"/>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kkitt"/>
              <a:ea typeface="Rokkitt"/>
              <a:cs typeface="Rokkitt"/>
              <a:sym typeface="Rokkitt"/>
            </a:endParaRPr>
          </a:p>
        </p:txBody>
      </p:sp>
      <p:sp>
        <p:nvSpPr>
          <p:cNvPr id="1229" name="Shape 1229"/>
          <p:cNvSpPr/>
          <p:nvPr/>
        </p:nvSpPr>
        <p:spPr>
          <a:xfrm>
            <a:off x="1097341" y="3818832"/>
            <a:ext cx="1035692" cy="609599"/>
          </a:xfrm>
          <a:prstGeom prst="rect">
            <a:avLst/>
          </a:prstGeom>
          <a:no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kkitt"/>
              <a:ea typeface="Rokkitt"/>
              <a:cs typeface="Rokkitt"/>
              <a:sym typeface="Rokkit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Mole Calculations</a:t>
            </a:r>
          </a:p>
        </p:txBody>
      </p:sp>
      <p:sp>
        <p:nvSpPr>
          <p:cNvPr id="291" name="Shape 291"/>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92" name="Shape 292"/>
          <p:cNvSpPr txBox="1">
            <a:spLocks noGrp="1"/>
          </p:cNvSpPr>
          <p:nvPr>
            <p:ph type="body" idx="2"/>
          </p:nvPr>
        </p:nvSpPr>
        <p:spPr>
          <a:xfrm>
            <a:off x="210064" y="968854"/>
            <a:ext cx="6586150"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1 mole = 6.02 x 10</a:t>
            </a:r>
            <a:r>
              <a:rPr lang="en-US" sz="1800" b="0" i="0" u="none" strike="noStrike" cap="none" baseline="30000">
                <a:solidFill>
                  <a:srgbClr val="595959"/>
                </a:solidFill>
                <a:latin typeface="Rokkitt"/>
                <a:ea typeface="Rokkitt"/>
                <a:cs typeface="Rokkitt"/>
                <a:sym typeface="Rokkitt"/>
              </a:rPr>
              <a:t>23</a:t>
            </a:r>
            <a:r>
              <a:rPr lang="en-US" sz="1800" b="0" i="0" u="none" strike="noStrike" cap="none">
                <a:solidFill>
                  <a:srgbClr val="595959"/>
                </a:solidFill>
                <a:latin typeface="Rokkitt"/>
                <a:ea typeface="Rokkitt"/>
                <a:cs typeface="Rokkitt"/>
                <a:sym typeface="Rokkitt"/>
              </a:rPr>
              <a:t> representative particles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1 mole = molar mass of a substance</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1 mole = 22.4 L of a gas at STP</a:t>
            </a: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93" name="Shape 293"/>
          <p:cNvSpPr txBox="1"/>
          <p:nvPr/>
        </p:nvSpPr>
        <p:spPr>
          <a:xfrm>
            <a:off x="70525" y="6008076"/>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LO 1.4:  The student is able to connect the number of particles, moles, mass and volume of substances to one another, both qualitatively and quantitatively. 	</a:t>
            </a:r>
          </a:p>
        </p:txBody>
      </p:sp>
      <p:sp>
        <p:nvSpPr>
          <p:cNvPr id="294" name="Shape 294"/>
          <p:cNvSpPr txBox="1"/>
          <p:nvPr/>
        </p:nvSpPr>
        <p:spPr>
          <a:xfrm>
            <a:off x="8090621" y="-7597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kkitt"/>
              <a:buNone/>
            </a:pPr>
            <a:r>
              <a:rPr lang="en-US" sz="1800" u="sng">
                <a:solidFill>
                  <a:schemeClr val="hlink"/>
                </a:solidFill>
                <a:latin typeface="Rokkitt"/>
                <a:ea typeface="Rokkitt"/>
                <a:cs typeface="Rokkitt"/>
                <a:sym typeface="Rokkitt"/>
                <a:hlinkClick r:id="rId3"/>
              </a:rPr>
              <a:t>Source</a:t>
            </a:r>
          </a:p>
        </p:txBody>
      </p:sp>
      <p:sp>
        <p:nvSpPr>
          <p:cNvPr id="295" name="Shape 295"/>
          <p:cNvSpPr txBox="1"/>
          <p:nvPr/>
        </p:nvSpPr>
        <p:spPr>
          <a:xfrm>
            <a:off x="8148565"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296" name="Shape 296"/>
          <p:cNvPicPr preferRelativeResize="0"/>
          <p:nvPr/>
        </p:nvPicPr>
        <p:blipFill rotWithShape="1">
          <a:blip r:embed="rId5">
            <a:alphaModFix/>
          </a:blip>
          <a:srcRect/>
          <a:stretch/>
        </p:blipFill>
        <p:spPr>
          <a:xfrm>
            <a:off x="1194744" y="2148689"/>
            <a:ext cx="6499654" cy="3428154"/>
          </a:xfrm>
          <a:prstGeom prst="rect">
            <a:avLst/>
          </a:prstGeom>
          <a:noFill/>
          <a:ln>
            <a:noFill/>
          </a:ln>
        </p:spPr>
      </p:pic>
      <p:pic>
        <p:nvPicPr>
          <p:cNvPr id="297" name="Shape 297"/>
          <p:cNvPicPr preferRelativeResize="0"/>
          <p:nvPr/>
        </p:nvPicPr>
        <p:blipFill rotWithShape="1">
          <a:blip r:embed="rId6">
            <a:alphaModFix/>
          </a:blip>
          <a:srcRect/>
          <a:stretch/>
        </p:blipFill>
        <p:spPr>
          <a:xfrm>
            <a:off x="344611" y="1055974"/>
            <a:ext cx="8763000" cy="40513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298" name="Shape 298"/>
          <p:cNvSpPr/>
          <p:nvPr/>
        </p:nvSpPr>
        <p:spPr>
          <a:xfrm>
            <a:off x="343929" y="3376667"/>
            <a:ext cx="8763000" cy="174066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500"/>
                                        <p:tgtEl>
                                          <p:spTgt spid="2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98"/>
                                        </p:tgtEl>
                                      </p:cBhvr>
                                    </p:animEffect>
                                    <p:set>
                                      <p:cBhvr>
                                        <p:cTn id="15" dur="1" fill="hold">
                                          <p:stCondLst>
                                            <p:cond delay="2000"/>
                                          </p:stCondLst>
                                        </p:cTn>
                                        <p:tgtEl>
                                          <p:spTgt spid="2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Shape 1235"/>
          <p:cNvSpPr txBox="1">
            <a:spLocks noGrp="1"/>
          </p:cNvSpPr>
          <p:nvPr>
            <p:ph type="title"/>
          </p:nvPr>
        </p:nvSpPr>
        <p:spPr>
          <a:xfrm>
            <a:off x="498474" y="31667"/>
            <a:ext cx="7556312" cy="54969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2800" b="0" i="0" u="none" strike="noStrike" cap="none">
                <a:solidFill>
                  <a:schemeClr val="accent1"/>
                </a:solidFill>
                <a:latin typeface="Rokkitt"/>
                <a:ea typeface="Rokkitt"/>
                <a:cs typeface="Rokkitt"/>
                <a:sym typeface="Rokkitt"/>
              </a:rPr>
              <a:t>Collision Theory and Reaction Mechanisms</a:t>
            </a:r>
          </a:p>
        </p:txBody>
      </p:sp>
      <p:sp>
        <p:nvSpPr>
          <p:cNvPr id="1236" name="Shape 1236"/>
          <p:cNvSpPr txBox="1">
            <a:spLocks noGrp="1"/>
          </p:cNvSpPr>
          <p:nvPr>
            <p:ph type="body" idx="1"/>
          </p:nvPr>
        </p:nvSpPr>
        <p:spPr>
          <a:xfrm>
            <a:off x="149419" y="519104"/>
            <a:ext cx="8753321" cy="533759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In a successful collision</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Molecules have enough energy to overcome </a:t>
            </a:r>
            <a:r>
              <a:rPr lang="en-US" sz="1800" b="0" i="1" u="none" strike="noStrike" cap="none">
                <a:solidFill>
                  <a:srgbClr val="595959"/>
                </a:solidFill>
                <a:latin typeface="Rokkitt"/>
                <a:ea typeface="Rokkitt"/>
                <a:cs typeface="Rokkitt"/>
                <a:sym typeface="Rokkitt"/>
              </a:rPr>
              <a:t>E</a:t>
            </a:r>
            <a:r>
              <a:rPr lang="en-US" sz="1800" b="0" i="1" u="none" strike="noStrike" cap="none" baseline="-25000">
                <a:solidFill>
                  <a:srgbClr val="595959"/>
                </a:solidFill>
                <a:latin typeface="Rokkitt"/>
                <a:ea typeface="Rokkitt"/>
                <a:cs typeface="Rokkitt"/>
                <a:sym typeface="Rokkitt"/>
              </a:rPr>
              <a:t>a.</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Molecules collide with proper orientation to break the bonds.</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In a Mechanism</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The rate law of any elementary reaction can be written from its stoichiometry.</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The rate law of the slow step is the rate law of the overall reaction.</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The larger the rate constant, the larger the percentage of molecules having successful collisions.</a:t>
            </a:r>
          </a:p>
        </p:txBody>
      </p:sp>
      <p:sp>
        <p:nvSpPr>
          <p:cNvPr id="1237" name="Shape 123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238" name="Shape 1238"/>
          <p:cNvSpPr txBox="1"/>
          <p:nvPr/>
        </p:nvSpPr>
        <p:spPr>
          <a:xfrm>
            <a:off x="0" y="6211585"/>
            <a:ext cx="9144000" cy="8925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4.4: Connect the rate law for an elementary reaction to the frequency/success of molecular collisions, including connecting the frequency and success to the order and rate constant.</a:t>
            </a:r>
            <a:r>
              <a:rPr lang="en-US" sz="1800">
                <a:solidFill>
                  <a:schemeClr val="dk1"/>
                </a:solidFill>
                <a:latin typeface="Rokkitt"/>
                <a:ea typeface="Rokkitt"/>
                <a:cs typeface="Rokkitt"/>
                <a:sym typeface="Rokkitt"/>
              </a:rPr>
              <a:t>																	</a:t>
            </a:r>
          </a:p>
        </p:txBody>
      </p:sp>
      <p:sp>
        <p:nvSpPr>
          <p:cNvPr id="1239" name="Shape 123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240" name="Shape 124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241" name="Shape 1241"/>
          <p:cNvPicPr preferRelativeResize="0"/>
          <p:nvPr/>
        </p:nvPicPr>
        <p:blipFill rotWithShape="1">
          <a:blip r:embed="rId5">
            <a:alphaModFix/>
          </a:blip>
          <a:srcRect/>
          <a:stretch/>
        </p:blipFill>
        <p:spPr>
          <a:xfrm>
            <a:off x="1753732" y="4171457"/>
            <a:ext cx="6207972" cy="2145966"/>
          </a:xfrm>
          <a:prstGeom prst="rect">
            <a:avLst/>
          </a:prstGeom>
          <a:noFill/>
          <a:ln w="9525" cap="flat" cmpd="sng">
            <a:solidFill>
              <a:schemeClr val="accent1"/>
            </a:solidFill>
            <a:prstDash val="solid"/>
            <a:round/>
            <a:headEnd type="none" w="med" len="med"/>
            <a:tailEnd type="none" w="med" len="med"/>
          </a:ln>
        </p:spPr>
      </p:pic>
      <p:sp>
        <p:nvSpPr>
          <p:cNvPr id="1242" name="Shape 1242"/>
          <p:cNvSpPr/>
          <p:nvPr/>
        </p:nvSpPr>
        <p:spPr>
          <a:xfrm>
            <a:off x="1170433" y="5860823"/>
            <a:ext cx="7520648" cy="826041"/>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here after you identify the rate determining step AND have written the rate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42"/>
                                        </p:tgtEl>
                                      </p:cBhvr>
                                    </p:animEffect>
                                    <p:set>
                                      <p:cBhvr>
                                        <p:cTn id="7" dur="1" fill="hold">
                                          <p:stCondLst>
                                            <p:cond delay="2000"/>
                                          </p:stCondLst>
                                        </p:cTn>
                                        <p:tgtEl>
                                          <p:spTgt spid="1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Shape 1248"/>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Successful and Unsuccessful Molecular Collisions</a:t>
            </a:r>
          </a:p>
        </p:txBody>
      </p:sp>
      <p:sp>
        <p:nvSpPr>
          <p:cNvPr id="1249" name="Shape 124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250" name="Shape 1250"/>
          <p:cNvSpPr txBox="1"/>
          <p:nvPr/>
        </p:nvSpPr>
        <p:spPr>
          <a:xfrm>
            <a:off x="21994" y="5929469"/>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4.5: The student is able to explain the difference between collisions that convert reactants to products and those that do not in terms of energy distributions and molecular orientation.																	</a:t>
            </a:r>
          </a:p>
        </p:txBody>
      </p:sp>
      <p:sp>
        <p:nvSpPr>
          <p:cNvPr id="1251" name="Shape 125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252" name="Shape 1252" descr="http://ibchem.com/IB/ibfiles/states/sta_img/MB2.gif"/>
          <p:cNvPicPr preferRelativeResize="0"/>
          <p:nvPr/>
        </p:nvPicPr>
        <p:blipFill rotWithShape="1">
          <a:blip r:embed="rId5">
            <a:alphaModFix/>
          </a:blip>
          <a:srcRect/>
          <a:stretch/>
        </p:blipFill>
        <p:spPr>
          <a:xfrm>
            <a:off x="405946" y="1896608"/>
            <a:ext cx="4762499" cy="3238500"/>
          </a:xfrm>
          <a:prstGeom prst="rect">
            <a:avLst/>
          </a:prstGeom>
          <a:noFill/>
          <a:ln>
            <a:noFill/>
          </a:ln>
        </p:spPr>
      </p:pic>
      <p:sp>
        <p:nvSpPr>
          <p:cNvPr id="1253" name="Shape 1253"/>
          <p:cNvSpPr txBox="1"/>
          <p:nvPr/>
        </p:nvSpPr>
        <p:spPr>
          <a:xfrm>
            <a:off x="1654628" y="2090057"/>
            <a:ext cx="533399" cy="3693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A</a:t>
            </a:r>
          </a:p>
        </p:txBody>
      </p:sp>
      <p:sp>
        <p:nvSpPr>
          <p:cNvPr id="1254" name="Shape 1254"/>
          <p:cNvSpPr txBox="1"/>
          <p:nvPr/>
        </p:nvSpPr>
        <p:spPr>
          <a:xfrm>
            <a:off x="1921328" y="2865226"/>
            <a:ext cx="533399" cy="3693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B</a:t>
            </a:r>
          </a:p>
        </p:txBody>
      </p:sp>
      <p:sp>
        <p:nvSpPr>
          <p:cNvPr id="1255" name="Shape 1255"/>
          <p:cNvSpPr txBox="1"/>
          <p:nvPr/>
        </p:nvSpPr>
        <p:spPr>
          <a:xfrm>
            <a:off x="2340428" y="3202292"/>
            <a:ext cx="533399" cy="3693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C</a:t>
            </a:r>
          </a:p>
        </p:txBody>
      </p:sp>
      <p:sp>
        <p:nvSpPr>
          <p:cNvPr id="1256" name="Shape 1256"/>
          <p:cNvSpPr txBox="1"/>
          <p:nvPr/>
        </p:nvSpPr>
        <p:spPr>
          <a:xfrm>
            <a:off x="2982684" y="3524819"/>
            <a:ext cx="729343" cy="3693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D</a:t>
            </a:r>
          </a:p>
        </p:txBody>
      </p:sp>
      <p:sp>
        <p:nvSpPr>
          <p:cNvPr id="1257" name="Shape 1257"/>
          <p:cNvSpPr txBox="1"/>
          <p:nvPr/>
        </p:nvSpPr>
        <p:spPr>
          <a:xfrm>
            <a:off x="163285" y="5135108"/>
            <a:ext cx="870857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Question: Which curve indicates the particles most likely to produce collisions that result in a chemical change? Justify your selection.</a:t>
            </a:r>
          </a:p>
        </p:txBody>
      </p:sp>
      <p:sp>
        <p:nvSpPr>
          <p:cNvPr id="1258" name="Shape 1258"/>
          <p:cNvSpPr txBox="1"/>
          <p:nvPr/>
        </p:nvSpPr>
        <p:spPr>
          <a:xfrm>
            <a:off x="5421085" y="2411481"/>
            <a:ext cx="3189514"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Curve D because a larger number of its particles have higher kinetic energies, and so are more likely to overcome the activation energy barrier when they collide.</a:t>
            </a:r>
          </a:p>
        </p:txBody>
      </p:sp>
      <p:sp>
        <p:nvSpPr>
          <p:cNvPr id="1259" name="Shape 1259"/>
          <p:cNvSpPr/>
          <p:nvPr/>
        </p:nvSpPr>
        <p:spPr>
          <a:xfrm>
            <a:off x="5241269" y="2451825"/>
            <a:ext cx="3656070" cy="199097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here after you have chosen the correct curve and justified your answer.</a:t>
            </a:r>
          </a:p>
        </p:txBody>
      </p:sp>
      <p:sp>
        <p:nvSpPr>
          <p:cNvPr id="1260" name="Shape 1260"/>
          <p:cNvSpPr txBox="1"/>
          <p:nvPr/>
        </p:nvSpPr>
        <p:spPr>
          <a:xfrm>
            <a:off x="239710" y="1308220"/>
            <a:ext cx="572566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Assume that all of these curves show the distribution of molecular speeds for the same substance.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259"/>
                                        </p:tgtEl>
                                      </p:cBhvr>
                                    </p:animEffect>
                                    <p:set>
                                      <p:cBhvr>
                                        <p:cTn id="7" dur="1" fill="hold">
                                          <p:stCondLst>
                                            <p:cond delay="2000"/>
                                          </p:stCondLst>
                                        </p:cTn>
                                        <p:tgtEl>
                                          <p:spTgt spid="12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Shape 126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Temperature and Reaction Rate</a:t>
            </a:r>
          </a:p>
        </p:txBody>
      </p:sp>
      <p:sp>
        <p:nvSpPr>
          <p:cNvPr id="1267" name="Shape 126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268" name="Shape 1268"/>
          <p:cNvSpPr txBox="1"/>
          <p:nvPr/>
        </p:nvSpPr>
        <p:spPr>
          <a:xfrm>
            <a:off x="21994" y="5688208"/>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4.6: The student is able to use representations of the energy profile for an elementary reaction (from the reactants, through the transition state, to the products) to make qualitative predictions regarding the relative temperature dependence of the reaction rate.																</a:t>
            </a:r>
          </a:p>
        </p:txBody>
      </p:sp>
      <p:sp>
        <p:nvSpPr>
          <p:cNvPr id="1269" name="Shape 126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270" name="Shape 1270"/>
          <p:cNvSpPr txBox="1"/>
          <p:nvPr/>
        </p:nvSpPr>
        <p:spPr>
          <a:xfrm>
            <a:off x="163285" y="3277787"/>
            <a:ext cx="3722912"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In order for both Reaction A and Reaction B to proceed in the forward direction at the same rate, which reaction would need to be at the higher temperature? Justify your choice.</a:t>
            </a:r>
          </a:p>
        </p:txBody>
      </p:sp>
      <p:sp>
        <p:nvSpPr>
          <p:cNvPr id="1271" name="Shape 1271"/>
          <p:cNvSpPr txBox="1"/>
          <p:nvPr/>
        </p:nvSpPr>
        <p:spPr>
          <a:xfrm>
            <a:off x="4593994" y="3277787"/>
            <a:ext cx="4343175" cy="230832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rgbClr val="FF0000"/>
                </a:solidFill>
                <a:latin typeface="Rokkitt"/>
                <a:ea typeface="Rokkitt"/>
                <a:cs typeface="Rokkitt"/>
                <a:sym typeface="Rokkitt"/>
              </a:rPr>
              <a:t>The greater the activation energy, the slower the reaction. Since Reaction A has a greater activation energy, it should be slower than Reaction B at the same temperature. To bring its rate up to that of Reaction B would require increasing its temperature. Important note: It does not matter at all, in answering this question, that Reaction A is endothermic and Reaction B is exothermic.</a:t>
            </a:r>
          </a:p>
        </p:txBody>
      </p:sp>
      <p:pic>
        <p:nvPicPr>
          <p:cNvPr id="1272" name="Shape 1272"/>
          <p:cNvPicPr preferRelativeResize="0"/>
          <p:nvPr/>
        </p:nvPicPr>
        <p:blipFill rotWithShape="1">
          <a:blip r:embed="rId5">
            <a:alphaModFix/>
          </a:blip>
          <a:srcRect/>
          <a:stretch/>
        </p:blipFill>
        <p:spPr>
          <a:xfrm>
            <a:off x="1457229" y="961970"/>
            <a:ext cx="5638800" cy="2050472"/>
          </a:xfrm>
          <a:prstGeom prst="rect">
            <a:avLst/>
          </a:prstGeom>
          <a:noFill/>
          <a:ln>
            <a:noFill/>
          </a:ln>
        </p:spPr>
      </p:pic>
      <p:sp>
        <p:nvSpPr>
          <p:cNvPr id="1273" name="Shape 1273"/>
          <p:cNvSpPr txBox="1"/>
          <p:nvPr/>
        </p:nvSpPr>
        <p:spPr>
          <a:xfrm>
            <a:off x="2362200" y="2806358"/>
            <a:ext cx="132119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Reaction A</a:t>
            </a:r>
          </a:p>
        </p:txBody>
      </p:sp>
      <p:sp>
        <p:nvSpPr>
          <p:cNvPr id="1274" name="Shape 1274"/>
          <p:cNvSpPr txBox="1"/>
          <p:nvPr/>
        </p:nvSpPr>
        <p:spPr>
          <a:xfrm>
            <a:off x="5148942" y="2806358"/>
            <a:ext cx="129394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Reaction B</a:t>
            </a:r>
          </a:p>
        </p:txBody>
      </p:sp>
      <p:sp>
        <p:nvSpPr>
          <p:cNvPr id="1275" name="Shape 1275"/>
          <p:cNvSpPr/>
          <p:nvPr/>
        </p:nvSpPr>
        <p:spPr>
          <a:xfrm>
            <a:off x="4501467" y="3149416"/>
            <a:ext cx="4435703" cy="243669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here to see answer and justification.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275"/>
                                        </p:tgtEl>
                                      </p:cBhvr>
                                    </p:animEffect>
                                    <p:set>
                                      <p:cBhvr>
                                        <p:cTn id="7" dur="1" fill="hold">
                                          <p:stCondLst>
                                            <p:cond delay="2000"/>
                                          </p:stCondLst>
                                        </p:cTn>
                                        <p:tgtEl>
                                          <p:spTgt spid="1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Shape 1280"/>
          <p:cNvSpPr txBox="1">
            <a:spLocks noGrp="1"/>
          </p:cNvSpPr>
          <p:nvPr>
            <p:ph type="title"/>
          </p:nvPr>
        </p:nvSpPr>
        <p:spPr>
          <a:xfrm>
            <a:off x="479806" y="12800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Reaction Mechanisms</a:t>
            </a:r>
          </a:p>
        </p:txBody>
      </p:sp>
      <p:sp>
        <p:nvSpPr>
          <p:cNvPr id="1281" name="Shape 1281"/>
          <p:cNvSpPr/>
          <p:nvPr/>
        </p:nvSpPr>
        <p:spPr>
          <a:xfrm>
            <a:off x="73891" y="4722812"/>
            <a:ext cx="8941801" cy="1323439"/>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lt1"/>
                </a:solidFill>
                <a:latin typeface="Rokkitt"/>
                <a:ea typeface="Rokkitt"/>
                <a:cs typeface="Rokkitt"/>
                <a:sym typeface="Rokkitt"/>
              </a:rPr>
              <a:t>Answer:  Both are consistent.  In both mechanisms, the molecularity of the slow, rate determining step is consistent with the rate law.  Furthermore, the sum of the elementary steps for both mechanisms gives the overall balanced equation for the reaction. </a:t>
            </a:r>
          </a:p>
          <a:p>
            <a:pPr marL="0" marR="0" lvl="0" indent="0" algn="l" rtl="0">
              <a:spcBef>
                <a:spcPts val="0"/>
              </a:spcBef>
              <a:buSzPct val="25000"/>
              <a:buNone/>
            </a:pPr>
            <a:r>
              <a:rPr lang="en-US" sz="1600">
                <a:solidFill>
                  <a:schemeClr val="lt1"/>
                </a:solidFill>
                <a:latin typeface="Rokkitt"/>
                <a:ea typeface="Rokkitt"/>
                <a:cs typeface="Rokkitt"/>
                <a:sym typeface="Rokkitt"/>
              </a:rPr>
              <a:t> </a:t>
            </a:r>
          </a:p>
          <a:p>
            <a:pPr marL="0" marR="0" lvl="0" indent="0" algn="l" rtl="0">
              <a:spcBef>
                <a:spcPts val="0"/>
              </a:spcBef>
              <a:buSzPct val="25000"/>
              <a:buNone/>
            </a:pPr>
            <a:r>
              <a:rPr lang="en-US" sz="1600">
                <a:solidFill>
                  <a:schemeClr val="lt1"/>
                </a:solidFill>
                <a:latin typeface="Rokkitt"/>
                <a:ea typeface="Rokkitt"/>
                <a:cs typeface="Rokkitt"/>
                <a:sym typeface="Rokkitt"/>
              </a:rPr>
              <a:t>Intermediates in mechanism 1:  X, XY</a:t>
            </a:r>
            <a:r>
              <a:rPr lang="en-US" sz="1000">
                <a:solidFill>
                  <a:schemeClr val="lt1"/>
                </a:solidFill>
                <a:latin typeface="Rokkitt"/>
                <a:ea typeface="Rokkitt"/>
                <a:cs typeface="Rokkitt"/>
                <a:sym typeface="Rokkitt"/>
              </a:rPr>
              <a:t>2</a:t>
            </a:r>
            <a:r>
              <a:rPr lang="en-US" sz="1600">
                <a:solidFill>
                  <a:schemeClr val="lt1"/>
                </a:solidFill>
                <a:latin typeface="Rokkitt"/>
                <a:ea typeface="Rokkitt"/>
                <a:cs typeface="Rokkitt"/>
                <a:sym typeface="Rokkitt"/>
              </a:rPr>
              <a:t>.   Intermediates in mechanism 2:  X, XY, Y, X</a:t>
            </a:r>
            <a:r>
              <a:rPr lang="en-US" sz="1000">
                <a:solidFill>
                  <a:schemeClr val="lt1"/>
                </a:solidFill>
                <a:latin typeface="Rokkitt"/>
                <a:ea typeface="Rokkitt"/>
                <a:cs typeface="Rokkitt"/>
                <a:sym typeface="Rokkitt"/>
              </a:rPr>
              <a:t>2</a:t>
            </a:r>
            <a:r>
              <a:rPr lang="en-US" sz="1600">
                <a:solidFill>
                  <a:schemeClr val="lt1"/>
                </a:solidFill>
                <a:latin typeface="Rokkitt"/>
                <a:ea typeface="Rokkitt"/>
                <a:cs typeface="Rokkitt"/>
                <a:sym typeface="Rokkitt"/>
              </a:rPr>
              <a:t>Y</a:t>
            </a:r>
          </a:p>
        </p:txBody>
      </p:sp>
      <p:sp>
        <p:nvSpPr>
          <p:cNvPr id="1282" name="Shape 1282"/>
          <p:cNvSpPr txBox="1"/>
          <p:nvPr/>
        </p:nvSpPr>
        <p:spPr>
          <a:xfrm>
            <a:off x="0" y="6096058"/>
            <a:ext cx="9144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a:t>
            </a:r>
            <a:r>
              <a:rPr lang="en-US" sz="1600" b="1">
                <a:solidFill>
                  <a:schemeClr val="dk1"/>
                </a:solidFill>
                <a:latin typeface="Rokkitt"/>
                <a:ea typeface="Rokkitt"/>
                <a:cs typeface="Rokkitt"/>
                <a:sym typeface="Rokkitt"/>
              </a:rPr>
              <a:t> </a:t>
            </a:r>
            <a:r>
              <a:rPr lang="en-US" sz="1600">
                <a:solidFill>
                  <a:schemeClr val="dk1"/>
                </a:solidFill>
                <a:latin typeface="Rokkitt"/>
                <a:ea typeface="Rokkitt"/>
                <a:cs typeface="Rokkitt"/>
                <a:sym typeface="Rokkitt"/>
              </a:rPr>
              <a:t>4.7: Evaluate alternative explanations, as expressed by reaction mechanisms, to determine which are consistent with data regarding the overall rate of a reaction, and data that can be used to infer the presence of a reaction intermediate.</a:t>
            </a:r>
          </a:p>
          <a:p>
            <a:pPr marL="0" marR="0" lvl="0" indent="0" algn="l" rtl="0">
              <a:spcBef>
                <a:spcPts val="0"/>
              </a:spcBef>
              <a:buSzPct val="25000"/>
              <a:buNone/>
            </a:pPr>
            <a:r>
              <a:rPr lang="en-US" sz="1800">
                <a:solidFill>
                  <a:schemeClr val="dk1"/>
                </a:solidFill>
                <a:latin typeface="Rokkitt"/>
                <a:ea typeface="Rokkitt"/>
                <a:cs typeface="Rokkitt"/>
                <a:sym typeface="Rokkitt"/>
              </a:rPr>
              <a:t> 																	</a:t>
            </a:r>
          </a:p>
        </p:txBody>
      </p:sp>
      <p:sp>
        <p:nvSpPr>
          <p:cNvPr id="1283" name="Shape 1283"/>
          <p:cNvSpPr/>
          <p:nvPr/>
        </p:nvSpPr>
        <p:spPr>
          <a:xfrm>
            <a:off x="73891" y="890334"/>
            <a:ext cx="8201891" cy="40934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	</a:t>
            </a:r>
            <a:r>
              <a:rPr lang="en-US" sz="1600" b="1">
                <a:solidFill>
                  <a:schemeClr val="dk1"/>
                </a:solidFill>
                <a:latin typeface="Rokkitt"/>
                <a:ea typeface="Rokkitt"/>
                <a:cs typeface="Rokkitt"/>
                <a:sym typeface="Rokkitt"/>
              </a:rPr>
              <a:t>X</a:t>
            </a:r>
            <a:r>
              <a:rPr lang="en-US" sz="1600" b="1" baseline="-25000">
                <a:solidFill>
                  <a:schemeClr val="dk1"/>
                </a:solidFill>
                <a:latin typeface="Rokkitt"/>
                <a:ea typeface="Rokkitt"/>
                <a:cs typeface="Rokkitt"/>
                <a:sym typeface="Rokkitt"/>
              </a:rPr>
              <a:t>2</a:t>
            </a:r>
            <a:r>
              <a:rPr lang="en-US" sz="1600" b="1">
                <a:solidFill>
                  <a:schemeClr val="dk1"/>
                </a:solidFill>
                <a:latin typeface="Rokkitt"/>
                <a:ea typeface="Rokkitt"/>
                <a:cs typeface="Rokkitt"/>
                <a:sym typeface="Rokkitt"/>
              </a:rPr>
              <a:t>  +  Y</a:t>
            </a:r>
            <a:r>
              <a:rPr lang="en-US" sz="1600" b="1" baseline="-25000">
                <a:solidFill>
                  <a:schemeClr val="dk1"/>
                </a:solidFill>
                <a:latin typeface="Rokkitt"/>
                <a:ea typeface="Rokkitt"/>
                <a:cs typeface="Rokkitt"/>
                <a:sym typeface="Rokkitt"/>
              </a:rPr>
              <a:t>2</a:t>
            </a:r>
            <a:r>
              <a:rPr lang="en-US" sz="1600" b="1">
                <a:solidFill>
                  <a:schemeClr val="dk1"/>
                </a:solidFill>
                <a:latin typeface="Rokkitt"/>
                <a:ea typeface="Rokkitt"/>
                <a:cs typeface="Rokkitt"/>
                <a:sym typeface="Rokkitt"/>
              </a:rPr>
              <a:t>  →  X</a:t>
            </a:r>
            <a:r>
              <a:rPr lang="en-US" sz="1600" b="1" baseline="-25000">
                <a:solidFill>
                  <a:schemeClr val="dk1"/>
                </a:solidFill>
                <a:latin typeface="Rokkitt"/>
                <a:ea typeface="Rokkitt"/>
                <a:cs typeface="Rokkitt"/>
                <a:sym typeface="Rokkitt"/>
              </a:rPr>
              <a:t>2</a:t>
            </a:r>
            <a:r>
              <a:rPr lang="en-US" sz="1600" b="1">
                <a:solidFill>
                  <a:schemeClr val="dk1"/>
                </a:solidFill>
                <a:latin typeface="Rokkitt"/>
                <a:ea typeface="Rokkitt"/>
                <a:cs typeface="Rokkitt"/>
                <a:sym typeface="Rokkitt"/>
              </a:rPr>
              <a:t>Y</a:t>
            </a:r>
            <a:r>
              <a:rPr lang="en-US" sz="1600" b="1" baseline="-25000">
                <a:solidFill>
                  <a:schemeClr val="dk1"/>
                </a:solidFill>
                <a:latin typeface="Rokkitt"/>
                <a:ea typeface="Rokkitt"/>
                <a:cs typeface="Rokkitt"/>
                <a:sym typeface="Rokkitt"/>
              </a:rPr>
              <a:t>2</a:t>
            </a:r>
            <a:r>
              <a:rPr lang="en-US" sz="1600" b="1">
                <a:solidFill>
                  <a:schemeClr val="dk1"/>
                </a:solidFill>
                <a:latin typeface="Rokkitt"/>
                <a:ea typeface="Rokkitt"/>
                <a:cs typeface="Rokkitt"/>
                <a:sym typeface="Rokkitt"/>
              </a:rPr>
              <a:t>		rate = k[X</a:t>
            </a:r>
            <a:r>
              <a:rPr lang="en-US" sz="1600" b="1" baseline="-25000">
                <a:solidFill>
                  <a:schemeClr val="dk1"/>
                </a:solidFill>
                <a:latin typeface="Rokkitt"/>
                <a:ea typeface="Rokkitt"/>
                <a:cs typeface="Rokkitt"/>
                <a:sym typeface="Rokkitt"/>
              </a:rPr>
              <a:t>2</a:t>
            </a:r>
            <a:r>
              <a:rPr lang="en-US" sz="1600" b="1">
                <a:solidFill>
                  <a:schemeClr val="dk1"/>
                </a:solidFill>
                <a:latin typeface="Rokkitt"/>
                <a:ea typeface="Rokkitt"/>
                <a:cs typeface="Rokkitt"/>
                <a:sym typeface="Rokkitt"/>
              </a:rPr>
              <a:t>]</a:t>
            </a:r>
          </a:p>
          <a:p>
            <a:pPr marL="0" marR="0" lvl="0" indent="0" algn="l" rtl="0">
              <a:spcBef>
                <a:spcPts val="0"/>
              </a:spcBef>
              <a:buSzPct val="25000"/>
              <a:buNone/>
            </a:pPr>
            <a:r>
              <a:rPr lang="en-US" sz="1600">
                <a:solidFill>
                  <a:schemeClr val="dk1"/>
                </a:solidFill>
                <a:latin typeface="Rokkitt"/>
                <a:ea typeface="Rokkitt"/>
                <a:cs typeface="Rokkitt"/>
                <a:sym typeface="Rokkitt"/>
              </a:rPr>
              <a:t> </a:t>
            </a:r>
          </a:p>
          <a:p>
            <a:pPr marL="0" marR="0" lvl="0" indent="0" algn="l" rtl="0">
              <a:spcBef>
                <a:spcPts val="0"/>
              </a:spcBef>
              <a:buSzPct val="25000"/>
              <a:buNone/>
            </a:pPr>
            <a:r>
              <a:rPr lang="en-US" sz="1600">
                <a:solidFill>
                  <a:schemeClr val="dk1"/>
                </a:solidFill>
                <a:latin typeface="Rokkitt"/>
                <a:ea typeface="Rokkitt"/>
                <a:cs typeface="Rokkitt"/>
                <a:sym typeface="Rokkitt"/>
              </a:rPr>
              <a:t>A reaction and its experimentally determined rate law are represented above.  A chemist proposes two different possible mechanisms for the reaction, which are given below.</a:t>
            </a:r>
          </a:p>
          <a:p>
            <a:pPr marL="0" marR="0" lvl="0" indent="0" algn="l" rtl="0">
              <a:spcBef>
                <a:spcPts val="0"/>
              </a:spcBef>
              <a:buSzPct val="25000"/>
              <a:buNone/>
            </a:pPr>
            <a:r>
              <a:rPr lang="en-US" sz="1600">
                <a:solidFill>
                  <a:schemeClr val="dk1"/>
                </a:solidFill>
                <a:latin typeface="Rokkitt"/>
                <a:ea typeface="Rokkitt"/>
                <a:cs typeface="Rokkitt"/>
                <a:sym typeface="Rokkitt"/>
              </a:rPr>
              <a:t> </a:t>
            </a:r>
          </a:p>
          <a:p>
            <a:pPr marL="0" marR="0" lvl="0" indent="0" algn="l" rtl="0">
              <a:spcBef>
                <a:spcPts val="0"/>
              </a:spcBef>
              <a:buSzPct val="25000"/>
              <a:buNone/>
            </a:pPr>
            <a:r>
              <a:rPr lang="en-US" sz="1600">
                <a:solidFill>
                  <a:schemeClr val="dk1"/>
                </a:solidFill>
                <a:latin typeface="Rokkitt"/>
                <a:ea typeface="Rokkitt"/>
                <a:cs typeface="Rokkitt"/>
                <a:sym typeface="Rokkitt"/>
              </a:rPr>
              <a:t>			</a:t>
            </a:r>
            <a:r>
              <a:rPr lang="en-US" sz="1600" u="sng">
                <a:solidFill>
                  <a:schemeClr val="dk1"/>
                </a:solidFill>
                <a:latin typeface="Rokkitt"/>
                <a:ea typeface="Rokkitt"/>
                <a:cs typeface="Rokkitt"/>
                <a:sym typeface="Rokkitt"/>
              </a:rPr>
              <a:t>Mechanism 1</a:t>
            </a:r>
            <a:r>
              <a:rPr lang="en-US" sz="1600">
                <a:solidFill>
                  <a:schemeClr val="dk1"/>
                </a:solidFill>
                <a:latin typeface="Rokkitt"/>
                <a:ea typeface="Rokkitt"/>
                <a:cs typeface="Rokkitt"/>
                <a:sym typeface="Rokkitt"/>
              </a:rPr>
              <a:t>					</a:t>
            </a:r>
            <a:r>
              <a:rPr lang="en-US" sz="1600" u="sng">
                <a:solidFill>
                  <a:schemeClr val="dk1"/>
                </a:solidFill>
                <a:latin typeface="Rokkitt"/>
                <a:ea typeface="Rokkitt"/>
                <a:cs typeface="Rokkitt"/>
                <a:sym typeface="Rokkitt"/>
              </a:rPr>
              <a:t>Mechanism 2</a:t>
            </a:r>
          </a:p>
          <a:p>
            <a:pPr marL="0" marR="0" lvl="0" indent="0" algn="l" rtl="0">
              <a:spcBef>
                <a:spcPts val="0"/>
              </a:spcBef>
              <a:buSzPct val="25000"/>
              <a:buNone/>
            </a:pPr>
            <a:r>
              <a:rPr lang="en-US" sz="1600">
                <a:solidFill>
                  <a:schemeClr val="dk1"/>
                </a:solidFill>
                <a:latin typeface="Rokkitt"/>
                <a:ea typeface="Rokkitt"/>
                <a:cs typeface="Rokkitt"/>
                <a:sym typeface="Rokkitt"/>
              </a:rPr>
              <a:t> </a:t>
            </a:r>
          </a:p>
          <a:p>
            <a:pPr marL="0" marR="0" lvl="0" indent="0" algn="l" rtl="0">
              <a:spcBef>
                <a:spcPts val="0"/>
              </a:spcBef>
              <a:buSzPct val="25000"/>
              <a:buNone/>
            </a:pPr>
            <a:r>
              <a:rPr lang="en-US" sz="1600">
                <a:solidFill>
                  <a:schemeClr val="dk1"/>
                </a:solidFill>
                <a:latin typeface="Rokkitt"/>
                <a:ea typeface="Rokkitt"/>
                <a:cs typeface="Rokkitt"/>
                <a:sym typeface="Rokkitt"/>
              </a:rPr>
              <a:t>		   X</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  2X		(slow)		            X</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  2X			(slow)</a:t>
            </a:r>
          </a:p>
          <a:p>
            <a:pPr marL="0" marR="0" lvl="0" indent="0" algn="l" rtl="0">
              <a:spcBef>
                <a:spcPts val="0"/>
              </a:spcBef>
              <a:buSzPct val="25000"/>
              <a:buNone/>
            </a:pPr>
            <a:r>
              <a:rPr lang="en-US" sz="1600">
                <a:solidFill>
                  <a:schemeClr val="dk1"/>
                </a:solidFill>
                <a:latin typeface="Rokkitt"/>
                <a:ea typeface="Rokkitt"/>
                <a:cs typeface="Rokkitt"/>
                <a:sym typeface="Rokkitt"/>
              </a:rPr>
              <a:t>	  X  +  Y</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  XY</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(fast)		   X  +  Y</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  XY  +  Y		(fast)</a:t>
            </a:r>
          </a:p>
          <a:p>
            <a:pPr marL="0" marR="0" lvl="0" indent="0" algn="l" rtl="0">
              <a:spcBef>
                <a:spcPts val="0"/>
              </a:spcBef>
              <a:buSzPct val="25000"/>
              <a:buNone/>
            </a:pPr>
            <a:r>
              <a:rPr lang="en-US" sz="1600">
                <a:solidFill>
                  <a:schemeClr val="dk1"/>
                </a:solidFill>
                <a:latin typeface="Rokkitt"/>
                <a:ea typeface="Rokkitt"/>
                <a:cs typeface="Rokkitt"/>
                <a:sym typeface="Rokkitt"/>
              </a:rPr>
              <a:t>       X  +  XY</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  X</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Y</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(fast)		  X  +  XY  →  X</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Y			(fast)</a:t>
            </a:r>
          </a:p>
          <a:p>
            <a:pPr marL="0" marR="0" lvl="0" indent="0" algn="l" rtl="0">
              <a:spcBef>
                <a:spcPts val="0"/>
              </a:spcBef>
              <a:buSzPct val="25000"/>
              <a:buNone/>
            </a:pPr>
            <a:r>
              <a:rPr lang="en-US" sz="1600">
                <a:solidFill>
                  <a:schemeClr val="dk1"/>
                </a:solidFill>
                <a:latin typeface="Rokkitt"/>
                <a:ea typeface="Rokkitt"/>
                <a:cs typeface="Rokkitt"/>
                <a:sym typeface="Rokkitt"/>
              </a:rPr>
              <a:t>								 	 X</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Y  +  Y  →  X</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Y</a:t>
            </a:r>
            <a:r>
              <a:rPr lang="en-US" sz="1600" baseline="-250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			(fast)</a:t>
            </a:r>
          </a:p>
          <a:p>
            <a:pPr marL="0" marR="0" lvl="0" indent="0" algn="l" rtl="0">
              <a:spcBef>
                <a:spcPts val="0"/>
              </a:spcBef>
              <a:buSzPct val="25000"/>
              <a:buNone/>
            </a:pPr>
            <a:r>
              <a:rPr lang="en-US" sz="1600">
                <a:solidFill>
                  <a:schemeClr val="dk1"/>
                </a:solidFill>
                <a:latin typeface="Rokkitt"/>
                <a:ea typeface="Rokkitt"/>
                <a:cs typeface="Rokkitt"/>
                <a:sym typeface="Rokkitt"/>
              </a:rPr>
              <a:t>	</a:t>
            </a:r>
          </a:p>
          <a:p>
            <a:pPr marL="0" marR="0" lvl="0" indent="0" algn="l" rtl="0">
              <a:spcBef>
                <a:spcPts val="0"/>
              </a:spcBef>
              <a:buSzPct val="25000"/>
              <a:buNone/>
            </a:pPr>
            <a:r>
              <a:rPr lang="en-US" sz="1600">
                <a:solidFill>
                  <a:schemeClr val="dk1"/>
                </a:solidFill>
                <a:latin typeface="Rokkitt"/>
                <a:ea typeface="Rokkitt"/>
                <a:cs typeface="Rokkitt"/>
                <a:sym typeface="Rokkitt"/>
              </a:rPr>
              <a:t>Based on the information above, which of the mechanisms is/are consistent with the rate law?  List the intermediates in each mechanism:</a:t>
            </a:r>
          </a:p>
          <a:p>
            <a:pPr marL="0" marR="0" lvl="0" indent="0" algn="l" rtl="0">
              <a:spcBef>
                <a:spcPts val="0"/>
              </a:spcBef>
              <a:buNone/>
            </a:pPr>
            <a:endParaRPr sz="1800">
              <a:solidFill>
                <a:schemeClr val="dk1"/>
              </a:solidFill>
              <a:latin typeface="Rokkitt"/>
              <a:ea typeface="Rokkitt"/>
              <a:cs typeface="Rokkitt"/>
              <a:sym typeface="Rokkitt"/>
            </a:endParaRPr>
          </a:p>
        </p:txBody>
      </p:sp>
      <p:sp>
        <p:nvSpPr>
          <p:cNvPr id="1284" name="Shape 1284"/>
          <p:cNvSpPr txBox="1"/>
          <p:nvPr/>
        </p:nvSpPr>
        <p:spPr>
          <a:xfrm>
            <a:off x="8036118" y="-5665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invalidUrl="http://apchemistrynmsi.wikispaces.com/file/view/12 Kinetics.pdf/522333370/12 Kinetics.pdf"/>
              </a:rPr>
              <a:t>Source</a:t>
            </a:r>
          </a:p>
        </p:txBody>
      </p:sp>
      <p:sp>
        <p:nvSpPr>
          <p:cNvPr id="1285" name="Shape 1285"/>
          <p:cNvSpPr txBox="1"/>
          <p:nvPr/>
        </p:nvSpPr>
        <p:spPr>
          <a:xfrm>
            <a:off x="8120735"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Shape 1290"/>
          <p:cNvSpPr txBox="1">
            <a:spLocks noGrp="1"/>
          </p:cNvSpPr>
          <p:nvPr>
            <p:ph type="title"/>
          </p:nvPr>
        </p:nvSpPr>
        <p:spPr>
          <a:xfrm>
            <a:off x="627783" y="317838"/>
            <a:ext cx="6881381" cy="7812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Reaction Mechanisms</a:t>
            </a:r>
          </a:p>
        </p:txBody>
      </p:sp>
      <p:sp>
        <p:nvSpPr>
          <p:cNvPr id="1291" name="Shape 1291"/>
          <p:cNvSpPr/>
          <p:nvPr/>
        </p:nvSpPr>
        <p:spPr>
          <a:xfrm>
            <a:off x="355600" y="1265382"/>
            <a:ext cx="7578435" cy="45243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The rate law for a reaction is found to be Rate = k[A]</a:t>
            </a:r>
            <a:r>
              <a:rPr lang="en-US" sz="1800" baseline="30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[B].  What is the intermediate?  Which of the following mechanisms gives this rate law?</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	I.  	A  +  B  </a:t>
            </a:r>
            <a:r>
              <a:rPr lang="en-US" sz="1800" b="1">
                <a:solidFill>
                  <a:schemeClr val="dk1"/>
                </a:solidFill>
                <a:latin typeface="Rokkitt"/>
                <a:ea typeface="Rokkitt"/>
                <a:cs typeface="Rokkitt"/>
                <a:sym typeface="Rokkitt"/>
              </a:rPr>
              <a:t>⇄ </a:t>
            </a:r>
            <a:r>
              <a:rPr lang="en-US" sz="1800">
                <a:solidFill>
                  <a:schemeClr val="dk1"/>
                </a:solidFill>
                <a:latin typeface="Rokkitt"/>
                <a:ea typeface="Rokkitt"/>
                <a:cs typeface="Rokkitt"/>
                <a:sym typeface="Rokkitt"/>
              </a:rPr>
              <a:t> E  (fast)</a:t>
            </a:r>
          </a:p>
          <a:p>
            <a:pPr marL="0" marR="0" lvl="0" indent="0" algn="l" rtl="0">
              <a:spcBef>
                <a:spcPts val="0"/>
              </a:spcBef>
              <a:buSzPct val="25000"/>
              <a:buNone/>
            </a:pPr>
            <a:r>
              <a:rPr lang="en-US" sz="1800">
                <a:solidFill>
                  <a:schemeClr val="dk1"/>
                </a:solidFill>
                <a:latin typeface="Rokkitt"/>
                <a:ea typeface="Rokkitt"/>
                <a:cs typeface="Rokkitt"/>
                <a:sym typeface="Rokkitt"/>
              </a:rPr>
              <a:t>		E  +  B  → C  +  D  (slow)</a:t>
            </a: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a:solidFill>
                  <a:schemeClr val="dk1"/>
                </a:solidFill>
                <a:latin typeface="Rokkitt"/>
                <a:ea typeface="Rokkitt"/>
                <a:cs typeface="Rokkitt"/>
                <a:sym typeface="Rokkitt"/>
              </a:rPr>
              <a:t>	II.	A  +  B  </a:t>
            </a:r>
            <a:r>
              <a:rPr lang="en-US" sz="1800" b="1">
                <a:solidFill>
                  <a:schemeClr val="dk1"/>
                </a:solidFill>
                <a:latin typeface="Rokkitt"/>
                <a:ea typeface="Rokkitt"/>
                <a:cs typeface="Rokkitt"/>
                <a:sym typeface="Rokkitt"/>
              </a:rPr>
              <a:t>⇄ </a:t>
            </a:r>
            <a:r>
              <a:rPr lang="en-US" sz="1800">
                <a:solidFill>
                  <a:schemeClr val="dk1"/>
                </a:solidFill>
                <a:latin typeface="Rokkitt"/>
                <a:ea typeface="Rokkitt"/>
                <a:cs typeface="Rokkitt"/>
                <a:sym typeface="Rokkitt"/>
              </a:rPr>
              <a:t> E  (fast)</a:t>
            </a:r>
          </a:p>
          <a:p>
            <a:pPr marL="0" marR="0" lvl="0" indent="0" algn="l" rtl="0">
              <a:spcBef>
                <a:spcPts val="0"/>
              </a:spcBef>
              <a:buSzPct val="25000"/>
              <a:buNone/>
            </a:pPr>
            <a:r>
              <a:rPr lang="en-US" sz="1800">
                <a:solidFill>
                  <a:schemeClr val="dk1"/>
                </a:solidFill>
                <a:latin typeface="Rokkitt"/>
                <a:ea typeface="Rokkitt"/>
                <a:cs typeface="Rokkitt"/>
                <a:sym typeface="Rokkitt"/>
              </a:rPr>
              <a:t>		E  +  A  → C  +  D  (slow)</a:t>
            </a: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a:solidFill>
                  <a:schemeClr val="dk1"/>
                </a:solidFill>
                <a:latin typeface="Rokkitt"/>
                <a:ea typeface="Rokkitt"/>
                <a:cs typeface="Rokkitt"/>
                <a:sym typeface="Rokkitt"/>
              </a:rPr>
              <a:t>	III.	A  +  A  →  E (slow)</a:t>
            </a:r>
          </a:p>
          <a:p>
            <a:pPr marL="0" marR="0" lvl="0" indent="0" algn="l" rtl="0">
              <a:spcBef>
                <a:spcPts val="0"/>
              </a:spcBef>
              <a:buSzPct val="25000"/>
              <a:buNone/>
            </a:pPr>
            <a:r>
              <a:rPr lang="en-US" sz="1800">
                <a:solidFill>
                  <a:schemeClr val="dk1"/>
                </a:solidFill>
                <a:latin typeface="Rokkitt"/>
                <a:ea typeface="Rokkitt"/>
                <a:cs typeface="Rokkitt"/>
                <a:sym typeface="Rokkitt"/>
              </a:rPr>
              <a:t>		E  +  B  → C  +  D  (fast)</a:t>
            </a:r>
          </a:p>
          <a:p>
            <a:pPr marL="0" marR="0" lvl="0" indent="0" algn="l" rtl="0">
              <a:spcBef>
                <a:spcPts val="0"/>
              </a:spcBef>
              <a:buSzPct val="25000"/>
              <a:buNone/>
            </a:pPr>
            <a:r>
              <a:rPr lang="en-US" sz="1800">
                <a:solidFill>
                  <a:schemeClr val="dk1"/>
                </a:solidFill>
                <a:latin typeface="Rokkitt"/>
                <a:ea typeface="Rokkitt"/>
                <a:cs typeface="Rokkitt"/>
                <a:sym typeface="Rokkitt"/>
              </a:rPr>
              <a:t>  </a:t>
            </a:r>
          </a:p>
          <a:p>
            <a:pPr marL="0" marR="0" lvl="0" indent="0" algn="l" rtl="0">
              <a:spcBef>
                <a:spcPts val="0"/>
              </a:spcBef>
              <a:buSzPct val="25000"/>
              <a:buNone/>
            </a:pPr>
            <a:r>
              <a:rPr lang="en-US" sz="1800">
                <a:solidFill>
                  <a:schemeClr val="dk1"/>
                </a:solidFill>
                <a:latin typeface="Rokkitt"/>
                <a:ea typeface="Rokkitt"/>
                <a:cs typeface="Rokkitt"/>
                <a:sym typeface="Rokkitt"/>
              </a:rPr>
              <a:t>A.  I</a:t>
            </a:r>
          </a:p>
          <a:p>
            <a:pPr marL="0" marR="0" lvl="0" indent="0" algn="l" rtl="0">
              <a:spcBef>
                <a:spcPts val="0"/>
              </a:spcBef>
              <a:buSzPct val="25000"/>
              <a:buNone/>
            </a:pPr>
            <a:r>
              <a:rPr lang="en-US" sz="1800">
                <a:solidFill>
                  <a:schemeClr val="dk1"/>
                </a:solidFill>
                <a:latin typeface="Rokkitt"/>
                <a:ea typeface="Rokkitt"/>
                <a:cs typeface="Rokkitt"/>
                <a:sym typeface="Rokkitt"/>
              </a:rPr>
              <a:t>B.  II</a:t>
            </a:r>
          </a:p>
          <a:p>
            <a:pPr marL="0" marR="0" lvl="0" indent="0" algn="l" rtl="0">
              <a:spcBef>
                <a:spcPts val="0"/>
              </a:spcBef>
              <a:buSzPct val="25000"/>
              <a:buNone/>
            </a:pPr>
            <a:r>
              <a:rPr lang="en-US" sz="1800">
                <a:solidFill>
                  <a:schemeClr val="dk1"/>
                </a:solidFill>
                <a:latin typeface="Rokkitt"/>
                <a:ea typeface="Rokkitt"/>
                <a:cs typeface="Rokkitt"/>
                <a:sym typeface="Rokkitt"/>
              </a:rPr>
              <a:t>C.  III</a:t>
            </a:r>
          </a:p>
          <a:p>
            <a:pPr marL="0" marR="0" lvl="0" indent="0" algn="l" rtl="0">
              <a:spcBef>
                <a:spcPts val="0"/>
              </a:spcBef>
              <a:buSzPct val="25000"/>
              <a:buNone/>
            </a:pPr>
            <a:r>
              <a:rPr lang="en-US" sz="1800">
                <a:solidFill>
                  <a:schemeClr val="dk1"/>
                </a:solidFill>
                <a:latin typeface="Rokkitt"/>
                <a:ea typeface="Rokkitt"/>
                <a:cs typeface="Rokkitt"/>
                <a:sym typeface="Rokkitt"/>
              </a:rPr>
              <a:t>D.  Two of these</a:t>
            </a:r>
          </a:p>
        </p:txBody>
      </p:sp>
      <p:sp>
        <p:nvSpPr>
          <p:cNvPr id="1292" name="Shape 1292"/>
          <p:cNvSpPr txBox="1"/>
          <p:nvPr/>
        </p:nvSpPr>
        <p:spPr>
          <a:xfrm>
            <a:off x="4294910" y="2198255"/>
            <a:ext cx="4405743" cy="3785651"/>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lt1"/>
                </a:solidFill>
                <a:latin typeface="Rokkitt"/>
                <a:ea typeface="Rokkitt"/>
                <a:cs typeface="Rokkitt"/>
                <a:sym typeface="Rokkitt"/>
              </a:rPr>
              <a:t>Answer:  E is the intermediate.  Only Mechanism II is consistent with the rate law. Whenever a fast equilibrium step producing an intermediate precedes the slow rate determining step and we want to remove the intermediate from the rate law, we can solve for the concentration of the intermediate by assuming that an equilibrium is established in the fast step.  The concentration of the intermediate in the rate determining slow step can be replaced with an expression derived from the equilibrium constant   [E] =K</a:t>
            </a:r>
            <a:r>
              <a:rPr lang="en-US" sz="1600" baseline="-25000">
                <a:solidFill>
                  <a:schemeClr val="lt1"/>
                </a:solidFill>
                <a:latin typeface="Rokkitt"/>
                <a:ea typeface="Rokkitt"/>
                <a:cs typeface="Rokkitt"/>
                <a:sym typeface="Rokkitt"/>
              </a:rPr>
              <a:t>eq</a:t>
            </a:r>
            <a:r>
              <a:rPr lang="en-US" sz="1600">
                <a:solidFill>
                  <a:schemeClr val="lt1"/>
                </a:solidFill>
                <a:latin typeface="Rokkitt"/>
                <a:ea typeface="Rokkitt"/>
                <a:cs typeface="Rokkitt"/>
                <a:sym typeface="Rokkitt"/>
              </a:rPr>
              <a:t>[A][B].  This substitution gives us the desired rate law: rate = k’[A]</a:t>
            </a:r>
            <a:r>
              <a:rPr lang="en-US" sz="1600" baseline="30000">
                <a:solidFill>
                  <a:schemeClr val="lt1"/>
                </a:solidFill>
                <a:latin typeface="Rokkitt"/>
                <a:ea typeface="Rokkitt"/>
                <a:cs typeface="Rokkitt"/>
                <a:sym typeface="Rokkitt"/>
              </a:rPr>
              <a:t>2</a:t>
            </a:r>
            <a:r>
              <a:rPr lang="en-US" sz="1600">
                <a:solidFill>
                  <a:schemeClr val="lt1"/>
                </a:solidFill>
                <a:latin typeface="Rokkitt"/>
                <a:ea typeface="Rokkitt"/>
                <a:cs typeface="Rokkitt"/>
                <a:sym typeface="Rokkitt"/>
              </a:rPr>
              <a:t>[B]</a:t>
            </a:r>
          </a:p>
          <a:p>
            <a:pPr marL="0" marR="0" lvl="0" indent="0" algn="l" rtl="0">
              <a:spcBef>
                <a:spcPts val="0"/>
              </a:spcBef>
              <a:buNone/>
            </a:pPr>
            <a:endParaRPr sz="1600" i="1">
              <a:solidFill>
                <a:schemeClr val="lt1"/>
              </a:solidFill>
              <a:latin typeface="Rokkitt"/>
              <a:ea typeface="Rokkitt"/>
              <a:cs typeface="Rokkitt"/>
              <a:sym typeface="Rokkitt"/>
            </a:endParaRPr>
          </a:p>
        </p:txBody>
      </p:sp>
      <p:sp>
        <p:nvSpPr>
          <p:cNvPr id="1293" name="Shape 1293"/>
          <p:cNvSpPr txBox="1"/>
          <p:nvPr/>
        </p:nvSpPr>
        <p:spPr>
          <a:xfrm>
            <a:off x="0" y="6121178"/>
            <a:ext cx="9254836"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a:t>
            </a:r>
            <a:r>
              <a:rPr lang="en-US" sz="1400" b="1">
                <a:solidFill>
                  <a:schemeClr val="dk1"/>
                </a:solidFill>
                <a:latin typeface="Rokkitt"/>
                <a:ea typeface="Rokkitt"/>
                <a:cs typeface="Rokkitt"/>
                <a:sym typeface="Rokkitt"/>
              </a:rPr>
              <a:t> </a:t>
            </a:r>
            <a:r>
              <a:rPr lang="en-US" sz="1400">
                <a:solidFill>
                  <a:schemeClr val="dk1"/>
                </a:solidFill>
                <a:latin typeface="Rokkitt"/>
                <a:ea typeface="Rokkitt"/>
                <a:cs typeface="Rokkitt"/>
                <a:sym typeface="Rokkitt"/>
              </a:rPr>
              <a:t>4.7 The student is able to evaluate alternative explanations, as expressed by reaction mechanisms, to determine which are consistent with data regarding the overall rate of a reaction, and data that can be used to infer the presence of a reaction intermediate.</a:t>
            </a:r>
            <a:r>
              <a:rPr lang="en-US" sz="1800">
                <a:solidFill>
                  <a:schemeClr val="dk1"/>
                </a:solidFill>
                <a:latin typeface="Rokkitt"/>
                <a:ea typeface="Rokkitt"/>
                <a:cs typeface="Rokkitt"/>
                <a:sym typeface="Rokkitt"/>
              </a:rPr>
              <a:t>																	</a:t>
            </a:r>
          </a:p>
        </p:txBody>
      </p:sp>
      <p:sp>
        <p:nvSpPr>
          <p:cNvPr id="1294" name="Shape 1294"/>
          <p:cNvSpPr txBox="1"/>
          <p:nvPr/>
        </p:nvSpPr>
        <p:spPr>
          <a:xfrm>
            <a:off x="8036118" y="-5665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invalidUrl="http://apchemistrynmsi.wikispaces.com/file/view/12 Kinetics.pdf/522333370/12 Kinetics.pdf"/>
              </a:rPr>
              <a:t>Source</a:t>
            </a:r>
          </a:p>
        </p:txBody>
      </p:sp>
      <p:sp>
        <p:nvSpPr>
          <p:cNvPr id="1295" name="Shape 1295"/>
          <p:cNvSpPr txBox="1"/>
          <p:nvPr/>
        </p:nvSpPr>
        <p:spPr>
          <a:xfrm>
            <a:off x="8120735"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Shape 1300"/>
          <p:cNvSpPr txBox="1">
            <a:spLocks noGrp="1"/>
          </p:cNvSpPr>
          <p:nvPr>
            <p:ph type="title"/>
          </p:nvPr>
        </p:nvSpPr>
        <p:spPr>
          <a:xfrm>
            <a:off x="230762" y="911083"/>
            <a:ext cx="7556312" cy="439397"/>
          </a:xfrm>
          <a:prstGeom prst="rect">
            <a:avLst/>
          </a:prstGeom>
          <a:noFill/>
          <a:ln>
            <a:noFill/>
          </a:ln>
        </p:spPr>
        <p:txBody>
          <a:bodyPr lIns="91425" tIns="45700" rIns="91425" bIns="45700" anchor="t" anchorCtr="0">
            <a:noAutofit/>
          </a:bodyPr>
          <a:lstStyle/>
          <a:p>
            <a:pPr lvl="1" indent="0" algn="l" rtl="0">
              <a:spcBef>
                <a:spcPts val="0"/>
              </a:spcBef>
              <a:buSzPct val="25000"/>
              <a:buNone/>
            </a:pPr>
            <a:r>
              <a:rPr lang="en-US" sz="1400">
                <a:latin typeface="Rokkitt"/>
                <a:ea typeface="Rokkitt"/>
                <a:cs typeface="Rokkitt"/>
                <a:sym typeface="Rokkitt"/>
              </a:rPr>
              <a:t>Draw and label axes for the energy profiles below.  Match the curves with the appropriate description.</a:t>
            </a:r>
          </a:p>
        </p:txBody>
      </p:sp>
      <p:graphicFrame>
        <p:nvGraphicFramePr>
          <p:cNvPr id="1301" name="Shape 1301"/>
          <p:cNvGraphicFramePr/>
          <p:nvPr/>
        </p:nvGraphicFramePr>
        <p:xfrm>
          <a:off x="376719" y="1459341"/>
          <a:ext cx="3000000" cy="3000000"/>
        </p:xfrm>
        <a:graphic>
          <a:graphicData uri="http://schemas.openxmlformats.org/drawingml/2006/table">
            <a:tbl>
              <a:tblPr firstRow="1" firstCol="1" bandRow="1">
                <a:noFill/>
                <a:tableStyleId>{1A6FC3C2-D3A7-49DA-A32B-A970C30729E0}</a:tableStyleId>
              </a:tblPr>
              <a:tblGrid>
                <a:gridCol w="3718000"/>
                <a:gridCol w="3718000"/>
              </a:tblGrid>
              <a:tr h="517250">
                <a:tc>
                  <a:txBody>
                    <a:bodyPr/>
                    <a:lstStyle/>
                    <a:p>
                      <a:pPr marL="228600" marR="0" lvl="0" indent="-228600" algn="l" rtl="0">
                        <a:lnSpc>
                          <a:spcPct val="115000"/>
                        </a:lnSpc>
                        <a:spcBef>
                          <a:spcPts val="0"/>
                        </a:spcBef>
                        <a:spcAft>
                          <a:spcPts val="0"/>
                        </a:spcAft>
                        <a:buClr>
                          <a:schemeClr val="dk1"/>
                        </a:buClr>
                        <a:buSzPct val="100000"/>
                        <a:buFont typeface="Rokkitt"/>
                        <a:buAutoNum type="alphaUcPeriod"/>
                      </a:pPr>
                      <a:r>
                        <a:rPr lang="en-US" sz="1400" b="1">
                          <a:solidFill>
                            <a:schemeClr val="dk1"/>
                          </a:solidFill>
                          <a:latin typeface="Rokkitt"/>
                          <a:ea typeface="Rokkitt"/>
                          <a:cs typeface="Rokkitt"/>
                          <a:sym typeface="Rokkitt"/>
                        </a:rPr>
                        <a:t>exothermic reaction with a 2 step mechanism where   the first step is slow.</a:t>
                      </a:r>
                    </a:p>
                  </a:txBody>
                  <a:tcPr marL="35850" marR="35850" marT="0" marB="0"/>
                </a:tc>
                <a:tc>
                  <a:txBody>
                    <a:bodyPr/>
                    <a:lstStyle/>
                    <a:p>
                      <a:pPr marL="228600" marR="0" lvl="0" indent="-228600" algn="l" rtl="0">
                        <a:lnSpc>
                          <a:spcPct val="115000"/>
                        </a:lnSpc>
                        <a:spcBef>
                          <a:spcPts val="0"/>
                        </a:spcBef>
                        <a:spcAft>
                          <a:spcPts val="0"/>
                        </a:spcAft>
                        <a:buClr>
                          <a:schemeClr val="dk1"/>
                        </a:buClr>
                        <a:buSzPct val="100000"/>
                        <a:buFont typeface="Rokkitt"/>
                        <a:buAutoNum type="alphaUcPeriod" startAt="4"/>
                      </a:pPr>
                      <a:r>
                        <a:rPr lang="en-US" sz="1400" b="1">
                          <a:solidFill>
                            <a:schemeClr val="dk1"/>
                          </a:solidFill>
                          <a:latin typeface="Rokkitt"/>
                          <a:ea typeface="Rokkitt"/>
                          <a:cs typeface="Rokkitt"/>
                          <a:sym typeface="Rokkitt"/>
                        </a:rPr>
                        <a:t>endothermic reaction with a 2 step mechanism where the first step is slow.</a:t>
                      </a:r>
                    </a:p>
                  </a:txBody>
                  <a:tcPr marL="35850" marR="35850" marT="0" marB="0"/>
                </a:tc>
              </a:tr>
              <a:tr h="510750">
                <a:tc>
                  <a:txBody>
                    <a:bodyPr/>
                    <a:lstStyle/>
                    <a:p>
                      <a:pPr marL="228600" marR="0" lvl="0" indent="-228600" algn="l" rtl="0">
                        <a:lnSpc>
                          <a:spcPct val="115000"/>
                        </a:lnSpc>
                        <a:spcBef>
                          <a:spcPts val="0"/>
                        </a:spcBef>
                        <a:spcAft>
                          <a:spcPts val="0"/>
                        </a:spcAft>
                        <a:buClr>
                          <a:schemeClr val="dk1"/>
                        </a:buClr>
                        <a:buSzPct val="100000"/>
                        <a:buFont typeface="Rokkitt"/>
                        <a:buAutoNum type="alphaUcPeriod" startAt="2"/>
                      </a:pPr>
                      <a:r>
                        <a:rPr lang="en-US" sz="1400" b="1">
                          <a:solidFill>
                            <a:schemeClr val="dk1"/>
                          </a:solidFill>
                          <a:latin typeface="Rokkitt"/>
                          <a:ea typeface="Rokkitt"/>
                          <a:cs typeface="Rokkitt"/>
                          <a:sym typeface="Rokkitt"/>
                        </a:rPr>
                        <a:t>endothermic reaction with a 2 step mechanism where the second step is slow</a:t>
                      </a:r>
                      <a:r>
                        <a:rPr lang="en-US" sz="1400" b="1">
                          <a:latin typeface="Rokkitt"/>
                          <a:ea typeface="Rokkitt"/>
                          <a:cs typeface="Rokkitt"/>
                          <a:sym typeface="Rokkitt"/>
                        </a:rPr>
                        <a:t>.</a:t>
                      </a:r>
                    </a:p>
                  </a:txBody>
                  <a:tcPr marL="35850" marR="35850" marT="0" marB="0"/>
                </a:tc>
                <a:tc>
                  <a:txBody>
                    <a:bodyPr/>
                    <a:lstStyle/>
                    <a:p>
                      <a:pPr marL="228600" marR="0" lvl="0" indent="-228600" algn="l" rtl="0">
                        <a:lnSpc>
                          <a:spcPct val="115000"/>
                        </a:lnSpc>
                        <a:spcBef>
                          <a:spcPts val="0"/>
                        </a:spcBef>
                        <a:spcAft>
                          <a:spcPts val="0"/>
                        </a:spcAft>
                        <a:buClr>
                          <a:schemeClr val="dk1"/>
                        </a:buClr>
                        <a:buSzPct val="100000"/>
                        <a:buFont typeface="Rokkitt"/>
                        <a:buAutoNum type="alphaUcPeriod" startAt="5"/>
                      </a:pPr>
                      <a:r>
                        <a:rPr lang="en-US" sz="1400" b="1">
                          <a:solidFill>
                            <a:schemeClr val="dk1"/>
                          </a:solidFill>
                          <a:latin typeface="Rokkitt"/>
                          <a:ea typeface="Rokkitt"/>
                          <a:cs typeface="Rokkitt"/>
                          <a:sym typeface="Rokkitt"/>
                        </a:rPr>
                        <a:t>exothermic reaction with a 1 step mechanism.</a:t>
                      </a:r>
                    </a:p>
                  </a:txBody>
                  <a:tcPr marL="35850" marR="35850" marT="0" marB="0"/>
                </a:tc>
              </a:tr>
              <a:tr h="531575">
                <a:tc>
                  <a:txBody>
                    <a:bodyPr/>
                    <a:lstStyle/>
                    <a:p>
                      <a:pPr marL="228600" marR="0" lvl="0" indent="-228600" algn="l" rtl="0">
                        <a:lnSpc>
                          <a:spcPct val="115000"/>
                        </a:lnSpc>
                        <a:spcBef>
                          <a:spcPts val="0"/>
                        </a:spcBef>
                        <a:spcAft>
                          <a:spcPts val="0"/>
                        </a:spcAft>
                        <a:buClr>
                          <a:schemeClr val="dk1"/>
                        </a:buClr>
                        <a:buSzPct val="100000"/>
                        <a:buFont typeface="Rokkitt"/>
                        <a:buAutoNum type="alphaUcPeriod" startAt="3"/>
                      </a:pPr>
                      <a:r>
                        <a:rPr lang="en-US" sz="1400" b="1">
                          <a:solidFill>
                            <a:schemeClr val="dk1"/>
                          </a:solidFill>
                          <a:latin typeface="Rokkitt"/>
                          <a:ea typeface="Rokkitt"/>
                          <a:cs typeface="Rokkitt"/>
                          <a:sym typeface="Rokkitt"/>
                        </a:rPr>
                        <a:t>exothermic reaction with a 2 step mechanism where   the second step is slow.</a:t>
                      </a:r>
                    </a:p>
                  </a:txBody>
                  <a:tcPr marL="35850" marR="35850" marT="0" marB="0"/>
                </a:tc>
                <a:tc>
                  <a:txBody>
                    <a:bodyPr/>
                    <a:lstStyle/>
                    <a:p>
                      <a:pPr marL="228600" marR="0" lvl="0" indent="-228600" algn="l" rtl="0">
                        <a:lnSpc>
                          <a:spcPct val="115000"/>
                        </a:lnSpc>
                        <a:spcBef>
                          <a:spcPts val="0"/>
                        </a:spcBef>
                        <a:spcAft>
                          <a:spcPts val="0"/>
                        </a:spcAft>
                        <a:buClr>
                          <a:schemeClr val="dk1"/>
                        </a:buClr>
                        <a:buSzPct val="100000"/>
                        <a:buFont typeface="Rokkitt"/>
                        <a:buAutoNum type="alphaUcPeriod" startAt="6"/>
                      </a:pPr>
                      <a:r>
                        <a:rPr lang="en-US" sz="1400" b="1">
                          <a:solidFill>
                            <a:schemeClr val="dk1"/>
                          </a:solidFill>
                          <a:latin typeface="Rokkitt"/>
                          <a:ea typeface="Rokkitt"/>
                          <a:cs typeface="Rokkitt"/>
                          <a:sym typeface="Rokkitt"/>
                        </a:rPr>
                        <a:t>endothermic reaction with a 1 step mechanism.</a:t>
                      </a:r>
                    </a:p>
                  </a:txBody>
                  <a:tcPr marL="35850" marR="35850" marT="0" marB="0"/>
                </a:tc>
              </a:tr>
            </a:tbl>
          </a:graphicData>
        </a:graphic>
      </p:graphicFrame>
      <p:sp>
        <p:nvSpPr>
          <p:cNvPr id="1302" name="Shape 1302"/>
          <p:cNvSpPr/>
          <p:nvPr/>
        </p:nvSpPr>
        <p:spPr>
          <a:xfrm>
            <a:off x="147781" y="6488667"/>
            <a:ext cx="8599054"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LO 4.7  Cont.                                </a:t>
            </a:r>
            <a:r>
              <a:rPr lang="en-US" sz="1100">
                <a:solidFill>
                  <a:schemeClr val="dk1"/>
                </a:solidFill>
                <a:latin typeface="Rokkitt"/>
                <a:ea typeface="Rokkitt"/>
                <a:cs typeface="Rokkitt"/>
                <a:sym typeface="Rokkitt"/>
              </a:rPr>
              <a:t>Dena K. Leggett, PhD Advanced Chemistry Teacher Allen High School Copyright 2015     </a:t>
            </a:r>
          </a:p>
        </p:txBody>
      </p:sp>
      <p:sp>
        <p:nvSpPr>
          <p:cNvPr id="1303" name="Shape 1303"/>
          <p:cNvSpPr txBox="1"/>
          <p:nvPr/>
        </p:nvSpPr>
        <p:spPr>
          <a:xfrm>
            <a:off x="822036" y="299857"/>
            <a:ext cx="654538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Reaction Mechanisms and Energy Profiles – Practice Problem</a:t>
            </a:r>
          </a:p>
        </p:txBody>
      </p:sp>
      <p:sp>
        <p:nvSpPr>
          <p:cNvPr id="1304" name="Shape 1304"/>
          <p:cNvSpPr/>
          <p:nvPr/>
        </p:nvSpPr>
        <p:spPr>
          <a:xfrm>
            <a:off x="1549978" y="3967019"/>
            <a:ext cx="666749" cy="622934"/>
          </a:xfrm>
          <a:custGeom>
            <a:avLst/>
            <a:gdLst/>
            <a:ahLst/>
            <a:cxnLst/>
            <a:rect l="0" t="0" r="0" b="0"/>
            <a:pathLst>
              <a:path w="120000" h="120000" extrusionOk="0">
                <a:moveTo>
                  <a:pt x="0" y="111986"/>
                </a:moveTo>
                <a:cubicBezTo>
                  <a:pt x="10142" y="119471"/>
                  <a:pt x="20285" y="126957"/>
                  <a:pt x="29142" y="108319"/>
                </a:cubicBezTo>
                <a:cubicBezTo>
                  <a:pt x="37999" y="89682"/>
                  <a:pt x="46000" y="4439"/>
                  <a:pt x="53142" y="161"/>
                </a:cubicBezTo>
                <a:cubicBezTo>
                  <a:pt x="60285" y="-4115"/>
                  <a:pt x="65428" y="77766"/>
                  <a:pt x="72000" y="82655"/>
                </a:cubicBezTo>
                <a:cubicBezTo>
                  <a:pt x="78571" y="87543"/>
                  <a:pt x="86571" y="27659"/>
                  <a:pt x="92571" y="29492"/>
                </a:cubicBezTo>
                <a:cubicBezTo>
                  <a:pt x="98571" y="31325"/>
                  <a:pt x="103428" y="81738"/>
                  <a:pt x="108000" y="93654"/>
                </a:cubicBezTo>
                <a:cubicBezTo>
                  <a:pt x="112571" y="105569"/>
                  <a:pt x="117714" y="99764"/>
                  <a:pt x="120000" y="100987"/>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kkitt"/>
              <a:ea typeface="Rokkitt"/>
              <a:cs typeface="Rokkitt"/>
              <a:sym typeface="Rokkitt"/>
            </a:endParaRPr>
          </a:p>
        </p:txBody>
      </p:sp>
      <p:sp>
        <p:nvSpPr>
          <p:cNvPr id="1305" name="Shape 1305"/>
          <p:cNvSpPr/>
          <p:nvPr/>
        </p:nvSpPr>
        <p:spPr>
          <a:xfrm>
            <a:off x="3774585" y="3648432"/>
            <a:ext cx="914400" cy="1102360"/>
          </a:xfrm>
          <a:custGeom>
            <a:avLst/>
            <a:gdLst/>
            <a:ahLst/>
            <a:cxnLst/>
            <a:rect l="0" t="0" r="0" b="0"/>
            <a:pathLst>
              <a:path w="120000" h="120000" extrusionOk="0">
                <a:moveTo>
                  <a:pt x="0" y="56111"/>
                </a:moveTo>
                <a:cubicBezTo>
                  <a:pt x="10104" y="56888"/>
                  <a:pt x="20208" y="57666"/>
                  <a:pt x="27500" y="50927"/>
                </a:cubicBezTo>
                <a:cubicBezTo>
                  <a:pt x="34791" y="44189"/>
                  <a:pt x="38333" y="9632"/>
                  <a:pt x="43750" y="15680"/>
                </a:cubicBezTo>
                <a:cubicBezTo>
                  <a:pt x="49166" y="21727"/>
                  <a:pt x="53750" y="89803"/>
                  <a:pt x="60000" y="87212"/>
                </a:cubicBezTo>
                <a:cubicBezTo>
                  <a:pt x="66250" y="84620"/>
                  <a:pt x="74375" y="-3843"/>
                  <a:pt x="81250" y="129"/>
                </a:cubicBezTo>
                <a:cubicBezTo>
                  <a:pt x="88124" y="4103"/>
                  <a:pt x="94791" y="92222"/>
                  <a:pt x="101250" y="111056"/>
                </a:cubicBezTo>
                <a:cubicBezTo>
                  <a:pt x="107708" y="129889"/>
                  <a:pt x="120000" y="113129"/>
                  <a:pt x="120000" y="113129"/>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kkitt"/>
              <a:ea typeface="Rokkitt"/>
              <a:cs typeface="Rokkitt"/>
              <a:sym typeface="Rokkitt"/>
            </a:endParaRPr>
          </a:p>
        </p:txBody>
      </p:sp>
      <p:sp>
        <p:nvSpPr>
          <p:cNvPr id="1306" name="Shape 1306"/>
          <p:cNvSpPr/>
          <p:nvPr/>
        </p:nvSpPr>
        <p:spPr>
          <a:xfrm>
            <a:off x="6337444" y="3877310"/>
            <a:ext cx="647700" cy="809624"/>
          </a:xfrm>
          <a:custGeom>
            <a:avLst/>
            <a:gdLst/>
            <a:ahLst/>
            <a:cxnLst/>
            <a:rect l="0" t="0" r="0" b="0"/>
            <a:pathLst>
              <a:path w="120000" h="120000" extrusionOk="0">
                <a:moveTo>
                  <a:pt x="0" y="115834"/>
                </a:moveTo>
                <a:cubicBezTo>
                  <a:pt x="12646" y="120538"/>
                  <a:pt x="25294" y="125241"/>
                  <a:pt x="37058" y="105956"/>
                </a:cubicBezTo>
                <a:cubicBezTo>
                  <a:pt x="48823" y="86671"/>
                  <a:pt x="60294" y="3652"/>
                  <a:pt x="70588" y="125"/>
                </a:cubicBezTo>
                <a:cubicBezTo>
                  <a:pt x="80882" y="-3402"/>
                  <a:pt x="90588" y="68563"/>
                  <a:pt x="98823" y="84790"/>
                </a:cubicBezTo>
                <a:cubicBezTo>
                  <a:pt x="107058" y="101017"/>
                  <a:pt x="116470" y="95844"/>
                  <a:pt x="120000" y="97490"/>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kkitt"/>
              <a:ea typeface="Rokkitt"/>
              <a:cs typeface="Rokkitt"/>
              <a:sym typeface="Rokkitt"/>
            </a:endParaRPr>
          </a:p>
        </p:txBody>
      </p:sp>
      <p:sp>
        <p:nvSpPr>
          <p:cNvPr id="1307" name="Shape 1307"/>
          <p:cNvSpPr/>
          <p:nvPr/>
        </p:nvSpPr>
        <p:spPr>
          <a:xfrm>
            <a:off x="6337444" y="5269519"/>
            <a:ext cx="904875" cy="857250"/>
          </a:xfrm>
          <a:custGeom>
            <a:avLst/>
            <a:gdLst/>
            <a:ahLst/>
            <a:cxnLst/>
            <a:rect l="0" t="0" r="0" b="0"/>
            <a:pathLst>
              <a:path w="120000" h="120000" extrusionOk="0">
                <a:moveTo>
                  <a:pt x="0" y="78679"/>
                </a:moveTo>
                <a:cubicBezTo>
                  <a:pt x="9789" y="83233"/>
                  <a:pt x="19579" y="87787"/>
                  <a:pt x="27789" y="74680"/>
                </a:cubicBezTo>
                <a:cubicBezTo>
                  <a:pt x="35999" y="61573"/>
                  <a:pt x="42526" y="1814"/>
                  <a:pt x="49263" y="37"/>
                </a:cubicBezTo>
                <a:cubicBezTo>
                  <a:pt x="56000" y="-1739"/>
                  <a:pt x="61684" y="59796"/>
                  <a:pt x="68210" y="64017"/>
                </a:cubicBezTo>
                <a:cubicBezTo>
                  <a:pt x="74736" y="68238"/>
                  <a:pt x="82947" y="17809"/>
                  <a:pt x="88421" y="25363"/>
                </a:cubicBezTo>
                <a:cubicBezTo>
                  <a:pt x="93894" y="32916"/>
                  <a:pt x="95789" y="93563"/>
                  <a:pt x="101052" y="109336"/>
                </a:cubicBezTo>
                <a:cubicBezTo>
                  <a:pt x="106315" y="125109"/>
                  <a:pt x="117052" y="117556"/>
                  <a:pt x="120000" y="120000"/>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kkitt"/>
              <a:ea typeface="Rokkitt"/>
              <a:cs typeface="Rokkitt"/>
              <a:sym typeface="Rokkitt"/>
            </a:endParaRPr>
          </a:p>
        </p:txBody>
      </p:sp>
      <p:sp>
        <p:nvSpPr>
          <p:cNvPr id="1308" name="Shape 1308"/>
          <p:cNvSpPr/>
          <p:nvPr/>
        </p:nvSpPr>
        <p:spPr>
          <a:xfrm>
            <a:off x="1661102" y="5160241"/>
            <a:ext cx="704850" cy="978535"/>
          </a:xfrm>
          <a:custGeom>
            <a:avLst/>
            <a:gdLst/>
            <a:ahLst/>
            <a:cxnLst/>
            <a:rect l="0" t="0" r="0" b="0"/>
            <a:pathLst>
              <a:path w="120000" h="120000" extrusionOk="0">
                <a:moveTo>
                  <a:pt x="0" y="65024"/>
                </a:moveTo>
                <a:cubicBezTo>
                  <a:pt x="9864" y="65706"/>
                  <a:pt x="19729" y="66387"/>
                  <a:pt x="29189" y="55681"/>
                </a:cubicBezTo>
                <a:cubicBezTo>
                  <a:pt x="38648" y="44976"/>
                  <a:pt x="46756" y="-6994"/>
                  <a:pt x="56756" y="791"/>
                </a:cubicBezTo>
                <a:cubicBezTo>
                  <a:pt x="66756" y="8577"/>
                  <a:pt x="78648" y="82543"/>
                  <a:pt x="89189" y="102397"/>
                </a:cubicBezTo>
                <a:cubicBezTo>
                  <a:pt x="99729" y="122251"/>
                  <a:pt x="120000" y="119915"/>
                  <a:pt x="120000" y="119915"/>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kkitt"/>
              <a:ea typeface="Rokkitt"/>
              <a:cs typeface="Rokkitt"/>
              <a:sym typeface="Rokkitt"/>
            </a:endParaRPr>
          </a:p>
        </p:txBody>
      </p:sp>
      <p:sp>
        <p:nvSpPr>
          <p:cNvPr id="1309" name="Shape 1309"/>
          <p:cNvSpPr/>
          <p:nvPr/>
        </p:nvSpPr>
        <p:spPr>
          <a:xfrm>
            <a:off x="3846023" y="5176173"/>
            <a:ext cx="771524" cy="950594"/>
          </a:xfrm>
          <a:custGeom>
            <a:avLst/>
            <a:gdLst/>
            <a:ahLst/>
            <a:cxnLst/>
            <a:rect l="0" t="0" r="0" b="0"/>
            <a:pathLst>
              <a:path w="120000" h="120000" extrusionOk="0">
                <a:moveTo>
                  <a:pt x="0" y="119153"/>
                </a:moveTo>
                <a:cubicBezTo>
                  <a:pt x="10864" y="120455"/>
                  <a:pt x="21728" y="121757"/>
                  <a:pt x="29629" y="110741"/>
                </a:cubicBezTo>
                <a:cubicBezTo>
                  <a:pt x="37530" y="99725"/>
                  <a:pt x="41728" y="53659"/>
                  <a:pt x="47407" y="53058"/>
                </a:cubicBezTo>
                <a:cubicBezTo>
                  <a:pt x="53086" y="52457"/>
                  <a:pt x="57283" y="115948"/>
                  <a:pt x="63703" y="107136"/>
                </a:cubicBezTo>
                <a:cubicBezTo>
                  <a:pt x="70123" y="98323"/>
                  <a:pt x="79753" y="4388"/>
                  <a:pt x="85925" y="182"/>
                </a:cubicBezTo>
                <a:cubicBezTo>
                  <a:pt x="92098" y="-4023"/>
                  <a:pt x="95061" y="65876"/>
                  <a:pt x="100740" y="81899"/>
                </a:cubicBezTo>
                <a:cubicBezTo>
                  <a:pt x="106419" y="97922"/>
                  <a:pt x="116790" y="94317"/>
                  <a:pt x="119999" y="96320"/>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kkitt"/>
              <a:ea typeface="Rokkitt"/>
              <a:cs typeface="Rokkitt"/>
              <a:sym typeface="Rokkitt"/>
            </a:endParaRPr>
          </a:p>
        </p:txBody>
      </p:sp>
      <p:sp>
        <p:nvSpPr>
          <p:cNvPr id="1310" name="Shape 1310"/>
          <p:cNvSpPr txBox="1"/>
          <p:nvPr/>
        </p:nvSpPr>
        <p:spPr>
          <a:xfrm>
            <a:off x="5685005" y="5548291"/>
            <a:ext cx="3385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A</a:t>
            </a:r>
          </a:p>
        </p:txBody>
      </p:sp>
      <p:sp>
        <p:nvSpPr>
          <p:cNvPr id="1311" name="Shape 1311"/>
          <p:cNvSpPr txBox="1"/>
          <p:nvPr/>
        </p:nvSpPr>
        <p:spPr>
          <a:xfrm>
            <a:off x="5667128" y="4167844"/>
            <a:ext cx="32573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F</a:t>
            </a:r>
          </a:p>
        </p:txBody>
      </p:sp>
      <p:sp>
        <p:nvSpPr>
          <p:cNvPr id="1312" name="Shape 1312"/>
          <p:cNvSpPr txBox="1"/>
          <p:nvPr/>
        </p:nvSpPr>
        <p:spPr>
          <a:xfrm>
            <a:off x="3076208" y="5507912"/>
            <a:ext cx="3385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B</a:t>
            </a:r>
          </a:p>
        </p:txBody>
      </p:sp>
      <p:sp>
        <p:nvSpPr>
          <p:cNvPr id="1313" name="Shape 1313"/>
          <p:cNvSpPr txBox="1"/>
          <p:nvPr/>
        </p:nvSpPr>
        <p:spPr>
          <a:xfrm>
            <a:off x="3085040" y="4137589"/>
            <a:ext cx="3513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C</a:t>
            </a:r>
          </a:p>
        </p:txBody>
      </p:sp>
      <p:sp>
        <p:nvSpPr>
          <p:cNvPr id="1314" name="Shape 1314"/>
          <p:cNvSpPr txBox="1"/>
          <p:nvPr/>
        </p:nvSpPr>
        <p:spPr>
          <a:xfrm>
            <a:off x="939219" y="4116855"/>
            <a:ext cx="3513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D</a:t>
            </a:r>
          </a:p>
        </p:txBody>
      </p:sp>
      <p:sp>
        <p:nvSpPr>
          <p:cNvPr id="1315" name="Shape 1315"/>
          <p:cNvSpPr txBox="1"/>
          <p:nvPr/>
        </p:nvSpPr>
        <p:spPr>
          <a:xfrm>
            <a:off x="933186" y="5486400"/>
            <a:ext cx="3385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kkitt"/>
                <a:ea typeface="Rokkitt"/>
                <a:cs typeface="Rokkitt"/>
                <a:sym typeface="Rokkitt"/>
              </a:rPr>
              <a:t>E</a:t>
            </a:r>
          </a:p>
        </p:txBody>
      </p:sp>
      <p:grpSp>
        <p:nvGrpSpPr>
          <p:cNvPr id="1316" name="Shape 1316"/>
          <p:cNvGrpSpPr/>
          <p:nvPr/>
        </p:nvGrpSpPr>
        <p:grpSpPr>
          <a:xfrm>
            <a:off x="1228250" y="3898822"/>
            <a:ext cx="1373246" cy="1185116"/>
            <a:chOff x="788062" y="1985962"/>
            <a:chExt cx="1373246" cy="1185116"/>
          </a:xfrm>
        </p:grpSpPr>
        <p:cxnSp>
          <p:nvCxnSpPr>
            <p:cNvPr id="1317" name="Shape 1317"/>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318" name="Shape 1318"/>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319" name="Shape 1319"/>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Reaction pathway</a:t>
              </a:r>
            </a:p>
          </p:txBody>
        </p:sp>
        <p:sp>
          <p:nvSpPr>
            <p:cNvPr id="1320" name="Shape 1320"/>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Potential Energy</a:t>
              </a:r>
            </a:p>
          </p:txBody>
        </p:sp>
      </p:grpSp>
      <p:grpSp>
        <p:nvGrpSpPr>
          <p:cNvPr id="1321" name="Shape 1321"/>
          <p:cNvGrpSpPr/>
          <p:nvPr/>
        </p:nvGrpSpPr>
        <p:grpSpPr>
          <a:xfrm>
            <a:off x="3414251" y="3877310"/>
            <a:ext cx="1373246" cy="1185116"/>
            <a:chOff x="788062" y="1985962"/>
            <a:chExt cx="1373246" cy="1185116"/>
          </a:xfrm>
        </p:grpSpPr>
        <p:cxnSp>
          <p:nvCxnSpPr>
            <p:cNvPr id="1322" name="Shape 1322"/>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323" name="Shape 1323"/>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324" name="Shape 1324"/>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Reaction pathway</a:t>
              </a:r>
            </a:p>
          </p:txBody>
        </p:sp>
        <p:sp>
          <p:nvSpPr>
            <p:cNvPr id="1325" name="Shape 1325"/>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Potential Energy</a:t>
              </a:r>
            </a:p>
          </p:txBody>
        </p:sp>
      </p:grpSp>
      <p:grpSp>
        <p:nvGrpSpPr>
          <p:cNvPr id="1326" name="Shape 1326"/>
          <p:cNvGrpSpPr/>
          <p:nvPr/>
        </p:nvGrpSpPr>
        <p:grpSpPr>
          <a:xfrm>
            <a:off x="6023560" y="3846160"/>
            <a:ext cx="1373246" cy="1185116"/>
            <a:chOff x="788062" y="1985962"/>
            <a:chExt cx="1373246" cy="1185116"/>
          </a:xfrm>
        </p:grpSpPr>
        <p:cxnSp>
          <p:nvCxnSpPr>
            <p:cNvPr id="1327" name="Shape 1327"/>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328" name="Shape 1328"/>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329" name="Shape 1329"/>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Reaction pathway</a:t>
              </a:r>
            </a:p>
          </p:txBody>
        </p:sp>
        <p:sp>
          <p:nvSpPr>
            <p:cNvPr id="1330" name="Shape 1330"/>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Potential Energy</a:t>
              </a:r>
            </a:p>
          </p:txBody>
        </p:sp>
      </p:grpSp>
      <p:grpSp>
        <p:nvGrpSpPr>
          <p:cNvPr id="1331" name="Shape 1331"/>
          <p:cNvGrpSpPr/>
          <p:nvPr/>
        </p:nvGrpSpPr>
        <p:grpSpPr>
          <a:xfrm>
            <a:off x="1259771" y="5263173"/>
            <a:ext cx="1373246" cy="1185116"/>
            <a:chOff x="788062" y="1985962"/>
            <a:chExt cx="1373246" cy="1185116"/>
          </a:xfrm>
        </p:grpSpPr>
        <p:cxnSp>
          <p:nvCxnSpPr>
            <p:cNvPr id="1332" name="Shape 1332"/>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333" name="Shape 1333"/>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334" name="Shape 1334"/>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Reaction pathway</a:t>
              </a:r>
            </a:p>
          </p:txBody>
        </p:sp>
        <p:sp>
          <p:nvSpPr>
            <p:cNvPr id="1335" name="Shape 1335"/>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Potential Energy</a:t>
              </a:r>
            </a:p>
          </p:txBody>
        </p:sp>
      </p:grpSp>
      <p:grpSp>
        <p:nvGrpSpPr>
          <p:cNvPr id="1336" name="Shape 1336"/>
          <p:cNvGrpSpPr/>
          <p:nvPr/>
        </p:nvGrpSpPr>
        <p:grpSpPr>
          <a:xfrm>
            <a:off x="3414762" y="5263173"/>
            <a:ext cx="1373246" cy="1185116"/>
            <a:chOff x="788062" y="1985962"/>
            <a:chExt cx="1373246" cy="1185116"/>
          </a:xfrm>
        </p:grpSpPr>
        <p:cxnSp>
          <p:nvCxnSpPr>
            <p:cNvPr id="1337" name="Shape 1337"/>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338" name="Shape 1338"/>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339" name="Shape 1339"/>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Reaction pathway</a:t>
              </a:r>
            </a:p>
          </p:txBody>
        </p:sp>
        <p:sp>
          <p:nvSpPr>
            <p:cNvPr id="1340" name="Shape 1340"/>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Potential Energy</a:t>
              </a:r>
            </a:p>
          </p:txBody>
        </p:sp>
      </p:grpSp>
      <p:grpSp>
        <p:nvGrpSpPr>
          <p:cNvPr id="1341" name="Shape 1341"/>
          <p:cNvGrpSpPr/>
          <p:nvPr/>
        </p:nvGrpSpPr>
        <p:grpSpPr>
          <a:xfrm>
            <a:off x="6023560" y="5303550"/>
            <a:ext cx="1373246" cy="1185116"/>
            <a:chOff x="788062" y="1985962"/>
            <a:chExt cx="1373246" cy="1185116"/>
          </a:xfrm>
        </p:grpSpPr>
        <p:cxnSp>
          <p:nvCxnSpPr>
            <p:cNvPr id="1342" name="Shape 1342"/>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343" name="Shape 1343"/>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344" name="Shape 1344"/>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Reaction pathway</a:t>
              </a:r>
            </a:p>
          </p:txBody>
        </p:sp>
        <p:sp>
          <p:nvSpPr>
            <p:cNvPr id="1345" name="Shape 1345"/>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kkitt"/>
                  <a:ea typeface="Rokkitt"/>
                  <a:cs typeface="Rokkitt"/>
                  <a:sym typeface="Rokkitt"/>
                </a:rPr>
                <a:t>Potential Energy</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Shape 1350"/>
          <p:cNvSpPr txBox="1">
            <a:spLocks noGrp="1"/>
          </p:cNvSpPr>
          <p:nvPr>
            <p:ph type="title"/>
          </p:nvPr>
        </p:nvSpPr>
        <p:spPr>
          <a:xfrm>
            <a:off x="498475" y="163263"/>
            <a:ext cx="6253307" cy="61125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Catalysts</a:t>
            </a:r>
          </a:p>
        </p:txBody>
      </p:sp>
      <p:sp>
        <p:nvSpPr>
          <p:cNvPr id="1351" name="Shape 135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352" name="Shape 1352"/>
          <p:cNvSpPr txBox="1"/>
          <p:nvPr/>
        </p:nvSpPr>
        <p:spPr>
          <a:xfrm>
            <a:off x="0" y="6319373"/>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LO 4.8 The student can translate among reaction energy profile representations, particulate representations, and symbolic representations (chemical equations) of a chemical reaction occurring in the presence and absence of a catalyst.</a:t>
            </a:r>
          </a:p>
          <a:p>
            <a:pPr marL="0" marR="0" lvl="0" indent="0" algn="l" rtl="0">
              <a:spcBef>
                <a:spcPts val="0"/>
              </a:spcBef>
              <a:buSzPct val="25000"/>
              <a:buNone/>
            </a:pPr>
            <a:r>
              <a:rPr lang="en-US" sz="1800">
                <a:solidFill>
                  <a:schemeClr val="dk1"/>
                </a:solidFill>
                <a:latin typeface="Rokkitt"/>
                <a:ea typeface="Rokkitt"/>
                <a:cs typeface="Rokkitt"/>
                <a:sym typeface="Rokkitt"/>
              </a:rPr>
              <a:t>																	</a:t>
            </a:r>
          </a:p>
        </p:txBody>
      </p:sp>
      <p:sp>
        <p:nvSpPr>
          <p:cNvPr id="1353" name="Shape 135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invalidUrl="http://apchemistrynmsi.wikispaces.com/file/view/12 Kinetics.pdf/522333370/12 Kinetics.pdf"/>
              </a:rPr>
              <a:t>Source</a:t>
            </a:r>
          </a:p>
        </p:txBody>
      </p:sp>
      <p:sp>
        <p:nvSpPr>
          <p:cNvPr id="1354" name="Shape 135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355" name="Shape 1355" descr="C:\Users\Bonnie Buchak\Documents\Radnor15\3 AP Chemistry\REVIEW PP Project\5519202549bf9.png"/>
          <p:cNvPicPr preferRelativeResize="0"/>
          <p:nvPr/>
        </p:nvPicPr>
        <p:blipFill rotWithShape="1">
          <a:blip r:embed="rId5">
            <a:alphaModFix/>
          </a:blip>
          <a:srcRect/>
          <a:stretch/>
        </p:blipFill>
        <p:spPr>
          <a:xfrm>
            <a:off x="461791" y="3606880"/>
            <a:ext cx="3726995" cy="2476648"/>
          </a:xfrm>
          <a:prstGeom prst="rect">
            <a:avLst/>
          </a:prstGeom>
          <a:noFill/>
          <a:ln w="9525" cap="flat" cmpd="sng">
            <a:solidFill>
              <a:schemeClr val="accent1"/>
            </a:solidFill>
            <a:prstDash val="solid"/>
            <a:round/>
            <a:headEnd type="none" w="med" len="med"/>
            <a:tailEnd type="none" w="med" len="med"/>
          </a:ln>
        </p:spPr>
      </p:pic>
      <p:sp>
        <p:nvSpPr>
          <p:cNvPr id="1356" name="Shape 1356"/>
          <p:cNvSpPr txBox="1"/>
          <p:nvPr/>
        </p:nvSpPr>
        <p:spPr>
          <a:xfrm>
            <a:off x="1515850" y="6034848"/>
            <a:ext cx="1473480"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Iron based catalyst</a:t>
            </a:r>
          </a:p>
        </p:txBody>
      </p:sp>
      <p:sp>
        <p:nvSpPr>
          <p:cNvPr id="1357" name="Shape 1357"/>
          <p:cNvSpPr txBox="1"/>
          <p:nvPr/>
        </p:nvSpPr>
        <p:spPr>
          <a:xfrm>
            <a:off x="661766" y="774514"/>
            <a:ext cx="7196072" cy="132343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Rokkitt"/>
              <a:buAutoNum type="alphaLcPeriod"/>
            </a:pPr>
            <a:r>
              <a:rPr lang="en-US" sz="1600">
                <a:solidFill>
                  <a:schemeClr val="dk1"/>
                </a:solidFill>
                <a:latin typeface="Rokkitt"/>
                <a:ea typeface="Rokkitt"/>
                <a:cs typeface="Rokkitt"/>
                <a:sym typeface="Rokkitt"/>
              </a:rPr>
              <a:t>A catalyst can stabilize a transition state, lowering </a:t>
            </a:r>
          </a:p>
          <a:p>
            <a:pPr marL="0" marR="0" lvl="0" indent="0" algn="l" rtl="0">
              <a:spcBef>
                <a:spcPts val="0"/>
              </a:spcBef>
              <a:buSzPct val="25000"/>
              <a:buNone/>
            </a:pPr>
            <a:r>
              <a:rPr lang="en-US" sz="1600">
                <a:solidFill>
                  <a:schemeClr val="dk1"/>
                </a:solidFill>
                <a:latin typeface="Rokkitt"/>
                <a:ea typeface="Rokkitt"/>
                <a:cs typeface="Rokkitt"/>
                <a:sym typeface="Rokkitt"/>
              </a:rPr>
              <a:t>      the activation energy.</a:t>
            </a:r>
          </a:p>
          <a:p>
            <a:pPr marL="0" marR="0" lvl="0" indent="0" algn="l" rtl="0">
              <a:spcBef>
                <a:spcPts val="0"/>
              </a:spcBef>
              <a:buNone/>
            </a:pPr>
            <a:endParaRPr sz="1600">
              <a:solidFill>
                <a:schemeClr val="dk1"/>
              </a:solidFill>
              <a:latin typeface="Rokkitt"/>
              <a:ea typeface="Rokkitt"/>
              <a:cs typeface="Rokkitt"/>
              <a:sym typeface="Rokkitt"/>
            </a:endParaRPr>
          </a:p>
          <a:p>
            <a:pPr marL="342900" marR="0" lvl="0" indent="-342900" algn="l" rtl="0">
              <a:spcBef>
                <a:spcPts val="0"/>
              </a:spcBef>
              <a:buClr>
                <a:schemeClr val="dk1"/>
              </a:buClr>
              <a:buSzPct val="100000"/>
              <a:buFont typeface="Rokkitt"/>
              <a:buAutoNum type="alphaLcPeriod" startAt="2"/>
            </a:pPr>
            <a:r>
              <a:rPr lang="en-US" sz="1600">
                <a:solidFill>
                  <a:schemeClr val="dk1"/>
                </a:solidFill>
                <a:latin typeface="Rokkitt"/>
                <a:ea typeface="Rokkitt"/>
                <a:cs typeface="Rokkitt"/>
                <a:sym typeface="Rokkitt"/>
              </a:rPr>
              <a:t>A catalyst can participate in the formation of a new reaction intermediate, </a:t>
            </a:r>
          </a:p>
          <a:p>
            <a:pPr marL="0" marR="0" lvl="0" indent="0" algn="l" rtl="0">
              <a:spcBef>
                <a:spcPts val="0"/>
              </a:spcBef>
              <a:buSzPct val="25000"/>
              <a:buNone/>
            </a:pPr>
            <a:r>
              <a:rPr lang="en-US" sz="1600">
                <a:solidFill>
                  <a:schemeClr val="dk1"/>
                </a:solidFill>
                <a:latin typeface="Rokkitt"/>
                <a:ea typeface="Rokkitt"/>
                <a:cs typeface="Rokkitt"/>
                <a:sym typeface="Rokkitt"/>
              </a:rPr>
              <a:t>      providing a new reaction pathway.</a:t>
            </a:r>
          </a:p>
        </p:txBody>
      </p:sp>
      <p:sp>
        <p:nvSpPr>
          <p:cNvPr id="1358" name="Shape 1358"/>
          <p:cNvSpPr txBox="1"/>
          <p:nvPr/>
        </p:nvSpPr>
        <p:spPr>
          <a:xfrm>
            <a:off x="447818" y="2201826"/>
            <a:ext cx="824836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The rate of the Haber process for the synthesis of ammonia is increased</a:t>
            </a:r>
          </a:p>
          <a:p>
            <a:pPr marL="0" marR="0" lvl="0" indent="0" algn="l" rtl="0">
              <a:spcBef>
                <a:spcPts val="0"/>
              </a:spcBef>
              <a:buSzPct val="25000"/>
              <a:buNone/>
            </a:pPr>
            <a:r>
              <a:rPr lang="en-US" sz="1800">
                <a:solidFill>
                  <a:schemeClr val="dk1"/>
                </a:solidFill>
                <a:latin typeface="Rokkitt"/>
                <a:ea typeface="Rokkitt"/>
                <a:cs typeface="Rokkitt"/>
                <a:sym typeface="Rokkitt"/>
              </a:rPr>
              <a:t>by the use of a heterogeneous catalyst which provides a lower energy pathway.</a:t>
            </a:r>
          </a:p>
        </p:txBody>
      </p:sp>
      <p:pic>
        <p:nvPicPr>
          <p:cNvPr id="1359" name="Shape 1359" descr="C:\Users\Bonnie Buchak\Documents\Radnor15\3 AP Chemistry\REVIEW PP Project\5519202549bf8.png"/>
          <p:cNvPicPr preferRelativeResize="0"/>
          <p:nvPr/>
        </p:nvPicPr>
        <p:blipFill rotWithShape="1">
          <a:blip r:embed="rId6">
            <a:alphaModFix/>
          </a:blip>
          <a:srcRect/>
          <a:stretch/>
        </p:blipFill>
        <p:spPr>
          <a:xfrm>
            <a:off x="4674392" y="3606880"/>
            <a:ext cx="3488507" cy="2519479"/>
          </a:xfrm>
          <a:prstGeom prst="rect">
            <a:avLst/>
          </a:prstGeom>
          <a:noFill/>
          <a:ln w="9525" cap="flat" cmpd="sng">
            <a:solidFill>
              <a:schemeClr val="accent1"/>
            </a:solidFill>
            <a:prstDash val="solid"/>
            <a:round/>
            <a:headEnd type="none" w="med" len="med"/>
            <a:tailEnd type="none" w="med" len="med"/>
          </a:ln>
        </p:spPr>
      </p:pic>
      <p:pic>
        <p:nvPicPr>
          <p:cNvPr id="1360" name="Shape 1360" descr="C:\Users\Bonnie Buchak\Documents\Radnor15\3 AP Chemistry\REVIEW PP Project\image006.jpg"/>
          <p:cNvPicPr preferRelativeResize="0"/>
          <p:nvPr/>
        </p:nvPicPr>
        <p:blipFill rotWithShape="1">
          <a:blip r:embed="rId7">
            <a:alphaModFix/>
          </a:blip>
          <a:srcRect/>
          <a:stretch/>
        </p:blipFill>
        <p:spPr>
          <a:xfrm>
            <a:off x="5883592" y="250241"/>
            <a:ext cx="1736378" cy="1287592"/>
          </a:xfrm>
          <a:prstGeom prst="rect">
            <a:avLst/>
          </a:prstGeom>
          <a:noFill/>
          <a:ln>
            <a:noFill/>
          </a:ln>
        </p:spPr>
      </p:pic>
      <p:sp>
        <p:nvSpPr>
          <p:cNvPr id="1361" name="Shape 1361"/>
          <p:cNvSpPr txBox="1"/>
          <p:nvPr/>
        </p:nvSpPr>
        <p:spPr>
          <a:xfrm>
            <a:off x="1210554" y="3212644"/>
            <a:ext cx="594899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N</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(g)  + 2H</a:t>
            </a:r>
            <a:r>
              <a:rPr lang="en-US" sz="1800" baseline="-25000">
                <a:solidFill>
                  <a:schemeClr val="dk1"/>
                </a:solidFill>
                <a:latin typeface="Rokkitt"/>
                <a:ea typeface="Rokkitt"/>
                <a:cs typeface="Rokkitt"/>
                <a:sym typeface="Rokkitt"/>
              </a:rPr>
              <a:t>2</a:t>
            </a:r>
            <a:r>
              <a:rPr lang="en-US" sz="1800">
                <a:solidFill>
                  <a:schemeClr val="dk1"/>
                </a:solidFill>
                <a:latin typeface="Rokkitt"/>
                <a:ea typeface="Rokkitt"/>
                <a:cs typeface="Rokkitt"/>
                <a:sym typeface="Rokkitt"/>
              </a:rPr>
              <a:t> (g) → iron-based catalyst + 2NH</a:t>
            </a:r>
            <a:r>
              <a:rPr lang="en-US" sz="1800" baseline="-25000">
                <a:solidFill>
                  <a:schemeClr val="dk1"/>
                </a:solidFill>
                <a:latin typeface="Rokkitt"/>
                <a:ea typeface="Rokkitt"/>
                <a:cs typeface="Rokkitt"/>
                <a:sym typeface="Rokkitt"/>
              </a:rPr>
              <a:t>3 </a:t>
            </a:r>
            <a:r>
              <a:rPr lang="en-US" sz="1800">
                <a:solidFill>
                  <a:schemeClr val="dk1"/>
                </a:solidFill>
                <a:latin typeface="Rokkitt"/>
                <a:ea typeface="Rokkitt"/>
                <a:cs typeface="Rokkitt"/>
                <a:sym typeface="Rokkitt"/>
              </a:rPr>
              <a:t>(g)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Shape 136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367" name="Shape 1367"/>
          <p:cNvSpPr txBox="1"/>
          <p:nvPr/>
        </p:nvSpPr>
        <p:spPr>
          <a:xfrm>
            <a:off x="0" y="6245482"/>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kkitt"/>
                <a:ea typeface="Rokkitt"/>
                <a:cs typeface="Rokkitt"/>
                <a:sym typeface="Rokkitt"/>
              </a:rPr>
              <a:t>LO 4.9 The student is able to explain changes in reaction rates arising from the use of acid-base catalysts, surface catalysts, or enzyme catalysts, including selecting appropriate mechanisms with or without the catalyst present.</a:t>
            </a:r>
          </a:p>
          <a:p>
            <a:pPr marL="0" marR="0" lvl="0" indent="0" algn="l" rtl="0">
              <a:spcBef>
                <a:spcPts val="0"/>
              </a:spcBef>
              <a:buSzPct val="25000"/>
              <a:buNone/>
            </a:pPr>
            <a:r>
              <a:rPr lang="en-US" sz="1800">
                <a:solidFill>
                  <a:schemeClr val="dk1"/>
                </a:solidFill>
                <a:latin typeface="Rokkitt"/>
                <a:ea typeface="Rokkitt"/>
                <a:cs typeface="Rokkitt"/>
                <a:sym typeface="Rokkitt"/>
              </a:rPr>
              <a:t>																	</a:t>
            </a:r>
          </a:p>
        </p:txBody>
      </p:sp>
      <p:sp>
        <p:nvSpPr>
          <p:cNvPr id="1368" name="Shape 136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369" name="Shape 1369"/>
          <p:cNvSpPr txBox="1">
            <a:spLocks noGrp="1"/>
          </p:cNvSpPr>
          <p:nvPr>
            <p:ph type="title"/>
          </p:nvPr>
        </p:nvSpPr>
        <p:spPr>
          <a:xfrm>
            <a:off x="498475" y="163513"/>
            <a:ext cx="7556500" cy="65852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Catalysts</a:t>
            </a:r>
          </a:p>
        </p:txBody>
      </p:sp>
      <p:sp>
        <p:nvSpPr>
          <p:cNvPr id="1370" name="Shape 1370"/>
          <p:cNvSpPr txBox="1"/>
          <p:nvPr/>
        </p:nvSpPr>
        <p:spPr>
          <a:xfrm>
            <a:off x="330167" y="1054140"/>
            <a:ext cx="7640034" cy="64633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Rokkitt"/>
              <a:buAutoNum type="alphaLcPeriod"/>
            </a:pPr>
            <a:r>
              <a:rPr lang="en-US" sz="1800">
                <a:solidFill>
                  <a:schemeClr val="dk1"/>
                </a:solidFill>
                <a:latin typeface="Rokkitt"/>
                <a:ea typeface="Rokkitt"/>
                <a:cs typeface="Rokkitt"/>
                <a:sym typeface="Rokkitt"/>
              </a:rPr>
              <a:t>In acid-base catalysis, a reactant either gains or loses a proton, </a:t>
            </a:r>
          </a:p>
          <a:p>
            <a:pPr marL="0" marR="0" lvl="0" indent="0" algn="l" rtl="0">
              <a:spcBef>
                <a:spcPts val="0"/>
              </a:spcBef>
              <a:buSzPct val="25000"/>
              <a:buNone/>
            </a:pPr>
            <a:r>
              <a:rPr lang="en-US" sz="1800">
                <a:solidFill>
                  <a:schemeClr val="dk1"/>
                </a:solidFill>
                <a:latin typeface="Rokkitt"/>
                <a:ea typeface="Rokkitt"/>
                <a:cs typeface="Rokkitt"/>
                <a:sym typeface="Rokkitt"/>
              </a:rPr>
              <a:t>changing the rate of the reaction.</a:t>
            </a:r>
          </a:p>
        </p:txBody>
      </p:sp>
      <p:sp>
        <p:nvSpPr>
          <p:cNvPr id="1371" name="Shape 1371"/>
          <p:cNvSpPr txBox="1"/>
          <p:nvPr/>
        </p:nvSpPr>
        <p:spPr>
          <a:xfrm>
            <a:off x="336101" y="1774405"/>
            <a:ext cx="764003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b.  In surface catalysis, either a new reaction intermediate is formed or the probability of successful collisions is increased.</a:t>
            </a:r>
          </a:p>
        </p:txBody>
      </p:sp>
      <p:sp>
        <p:nvSpPr>
          <p:cNvPr id="1372" name="Shape 1372"/>
          <p:cNvSpPr txBox="1"/>
          <p:nvPr/>
        </p:nvSpPr>
        <p:spPr>
          <a:xfrm>
            <a:off x="336101" y="2530764"/>
            <a:ext cx="816135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c.  In Enzyme catalysis enzymes bind to reactants in a way that lowers the activation energy.  Other enzymes react to form new reaction intermediates.</a:t>
            </a:r>
          </a:p>
        </p:txBody>
      </p:sp>
      <p:pic>
        <p:nvPicPr>
          <p:cNvPr id="1373" name="Shape 1373" descr="14_20"/>
          <p:cNvPicPr preferRelativeResize="0"/>
          <p:nvPr/>
        </p:nvPicPr>
        <p:blipFill rotWithShape="1">
          <a:blip r:embed="rId4">
            <a:alphaModFix/>
          </a:blip>
          <a:srcRect b="4860"/>
          <a:stretch/>
        </p:blipFill>
        <p:spPr>
          <a:xfrm>
            <a:off x="3278621" y="3430094"/>
            <a:ext cx="4267199" cy="2692399"/>
          </a:xfrm>
          <a:prstGeom prst="rect">
            <a:avLst/>
          </a:prstGeom>
          <a:noFill/>
          <a:ln>
            <a:noFill/>
          </a:ln>
        </p:spPr>
      </p:pic>
      <p:sp>
        <p:nvSpPr>
          <p:cNvPr id="1374" name="Shape 1374"/>
          <p:cNvSpPr txBox="1"/>
          <p:nvPr/>
        </p:nvSpPr>
        <p:spPr>
          <a:xfrm>
            <a:off x="295563" y="4304144"/>
            <a:ext cx="2787942"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Homogeneous catalysis</a:t>
            </a:r>
          </a:p>
          <a:p>
            <a:pPr marL="0" marR="0" lvl="0" indent="0" algn="l" rtl="0">
              <a:spcBef>
                <a:spcPts val="0"/>
              </a:spcBef>
              <a:buSzPct val="25000"/>
              <a:buNone/>
            </a:pPr>
            <a:r>
              <a:rPr lang="en-US" sz="1600">
                <a:solidFill>
                  <a:schemeClr val="dk1"/>
                </a:solidFill>
                <a:latin typeface="Rokkitt"/>
                <a:ea typeface="Rokkitt"/>
                <a:cs typeface="Rokkitt"/>
                <a:sym typeface="Rokkitt"/>
              </a:rPr>
              <a:t>of the decomposition of H</a:t>
            </a:r>
            <a:r>
              <a:rPr lang="en-US" sz="800">
                <a:solidFill>
                  <a:schemeClr val="dk1"/>
                </a:solidFill>
                <a:latin typeface="Rokkitt"/>
                <a:ea typeface="Rokkitt"/>
                <a:cs typeface="Rokkitt"/>
                <a:sym typeface="Rokkitt"/>
              </a:rPr>
              <a:t>2</a:t>
            </a:r>
            <a:r>
              <a:rPr lang="en-US" sz="1600">
                <a:solidFill>
                  <a:schemeClr val="dk1"/>
                </a:solidFill>
                <a:latin typeface="Rokkitt"/>
                <a:ea typeface="Rokkitt"/>
                <a:cs typeface="Rokkitt"/>
                <a:sym typeface="Rokkitt"/>
              </a:rPr>
              <a:t>O</a:t>
            </a:r>
            <a:r>
              <a:rPr lang="en-US" sz="800">
                <a:solidFill>
                  <a:schemeClr val="dk1"/>
                </a:solidFill>
                <a:latin typeface="Rokkitt"/>
                <a:ea typeface="Rokkitt"/>
                <a:cs typeface="Rokkitt"/>
                <a:sym typeface="Rokkitt"/>
              </a:rPr>
              <a:t>2</a:t>
            </a:r>
          </a:p>
        </p:txBody>
      </p:sp>
      <p:sp>
        <p:nvSpPr>
          <p:cNvPr id="1375" name="Shape 1375"/>
          <p:cNvSpPr txBox="1"/>
          <p:nvPr/>
        </p:nvSpPr>
        <p:spPr>
          <a:xfrm>
            <a:off x="8139889"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376" name="Shape 1376"/>
          <p:cNvSpPr/>
          <p:nvPr/>
        </p:nvSpPr>
        <p:spPr>
          <a:xfrm>
            <a:off x="2622839" y="179876"/>
            <a:ext cx="512646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catalysts provide alternative mechanisms with lower activation energy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txBox="1">
            <a:spLocks noGrp="1"/>
          </p:cNvSpPr>
          <p:nvPr>
            <p:ph type="title"/>
          </p:nvPr>
        </p:nvSpPr>
        <p:spPr>
          <a:xfrm>
            <a:off x="1296767" y="4207042"/>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0" i="0" u="none" strike="noStrike" cap="none">
                <a:solidFill>
                  <a:schemeClr val="lt1"/>
                </a:solidFill>
                <a:latin typeface="Rokkitt"/>
                <a:ea typeface="Rokkitt"/>
                <a:cs typeface="Rokkitt"/>
                <a:sym typeface="Rokkitt"/>
              </a:rPr>
              <a:t>Big Idea #5</a:t>
            </a:r>
          </a:p>
        </p:txBody>
      </p:sp>
      <p:sp>
        <p:nvSpPr>
          <p:cNvPr id="1382" name="Shape 1382"/>
          <p:cNvSpPr txBox="1">
            <a:spLocks noGrp="1"/>
          </p:cNvSpPr>
          <p:nvPr>
            <p:ph type="body" idx="1"/>
          </p:nvPr>
        </p:nvSpPr>
        <p:spPr>
          <a:xfrm>
            <a:off x="1844851" y="5371180"/>
            <a:ext cx="621937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kkitt"/>
                <a:ea typeface="Rokkitt"/>
                <a:cs typeface="Rokkitt"/>
                <a:sym typeface="Rokkitt"/>
              </a:rPr>
              <a:t>Thermochemistry</a:t>
            </a:r>
          </a:p>
        </p:txBody>
      </p:sp>
      <p:pic>
        <p:nvPicPr>
          <p:cNvPr id="1383" name="Shape 1383"/>
          <p:cNvPicPr preferRelativeResize="0"/>
          <p:nvPr/>
        </p:nvPicPr>
        <p:blipFill rotWithShape="1">
          <a:blip r:embed="rId3">
            <a:alphaModFix/>
          </a:blip>
          <a:srcRect l="14811" t="14300" r="16177" b="16131"/>
          <a:stretch/>
        </p:blipFill>
        <p:spPr>
          <a:xfrm>
            <a:off x="1823874" y="332141"/>
            <a:ext cx="6535680" cy="435791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528316" y="11831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Bond Energy, Length &amp; Strength</a:t>
            </a:r>
          </a:p>
        </p:txBody>
      </p:sp>
      <p:sp>
        <p:nvSpPr>
          <p:cNvPr id="1390" name="Shape 139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391" name="Shape 1391"/>
          <p:cNvSpPr txBox="1"/>
          <p:nvPr/>
        </p:nvSpPr>
        <p:spPr>
          <a:xfrm>
            <a:off x="0" y="6263539"/>
            <a:ext cx="9144000" cy="88947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1400">
                <a:solidFill>
                  <a:schemeClr val="dk1"/>
                </a:solidFill>
                <a:latin typeface="Rokkitt"/>
                <a:ea typeface="Rokkitt"/>
                <a:cs typeface="Rokkitt"/>
                <a:sym typeface="Rokkitt"/>
              </a:rPr>
              <a:t>LO: 	5.1 The student is able to create or use graphical representations in order to connect the dependence of potential energy to the distance between atoms and factors, such as bond order and polarity, which influence the interaction strength.	</a:t>
            </a:r>
            <a:r>
              <a:rPr lang="en-US" sz="1800">
                <a:solidFill>
                  <a:schemeClr val="dk1"/>
                </a:solidFill>
                <a:latin typeface="Rokkitt"/>
                <a:ea typeface="Rokkitt"/>
                <a:cs typeface="Rokkitt"/>
                <a:sym typeface="Rokkitt"/>
              </a:rPr>
              <a:t>																</a:t>
            </a:r>
          </a:p>
        </p:txBody>
      </p:sp>
      <p:sp>
        <p:nvSpPr>
          <p:cNvPr id="1392" name="Shape 139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393" name="Shape 139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394" name="Shape 1394"/>
          <p:cNvSpPr txBox="1">
            <a:spLocks noGrp="1"/>
          </p:cNvSpPr>
          <p:nvPr>
            <p:ph type="body" idx="1"/>
          </p:nvPr>
        </p:nvSpPr>
        <p:spPr>
          <a:xfrm>
            <a:off x="154697" y="836041"/>
            <a:ext cx="8002839" cy="492535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Bond strength is determined by the distance between the atoms in a molecule and bond order.  Multiple bonds shorten the distance &amp; increase the force of attraction between atoms in a molecule. </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Bond Energy is ENDOTHERMIC –the energy needed to break the bond.</a:t>
            </a:r>
          </a:p>
        </p:txBody>
      </p:sp>
      <p:pic>
        <p:nvPicPr>
          <p:cNvPr id="1395" name="Shape 1395"/>
          <p:cNvPicPr preferRelativeResize="0">
            <a:picLocks noGrp="1"/>
          </p:cNvPicPr>
          <p:nvPr>
            <p:ph type="body" idx="1"/>
          </p:nvPr>
        </p:nvPicPr>
        <p:blipFill rotWithShape="1">
          <a:blip r:embed="rId5">
            <a:alphaModFix/>
          </a:blip>
          <a:srcRect/>
          <a:stretch/>
        </p:blipFill>
        <p:spPr>
          <a:xfrm>
            <a:off x="5318273" y="2629041"/>
            <a:ext cx="3825726" cy="2731658"/>
          </a:xfrm>
          <a:prstGeom prst="rect">
            <a:avLst/>
          </a:prstGeom>
          <a:noFill/>
          <a:ln>
            <a:noFill/>
          </a:ln>
        </p:spPr>
      </p:pic>
      <p:sp>
        <p:nvSpPr>
          <p:cNvPr id="1396" name="Shape 1396"/>
          <p:cNvSpPr txBox="1"/>
          <p:nvPr/>
        </p:nvSpPr>
        <p:spPr>
          <a:xfrm>
            <a:off x="6097382" y="5507605"/>
            <a:ext cx="295511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Lowest PE =Bond Energy</a:t>
            </a:r>
          </a:p>
        </p:txBody>
      </p:sp>
      <p:sp>
        <p:nvSpPr>
          <p:cNvPr id="1397" name="Shape 1397"/>
          <p:cNvSpPr txBox="1"/>
          <p:nvPr/>
        </p:nvSpPr>
        <p:spPr>
          <a:xfrm>
            <a:off x="3786385" y="2405071"/>
            <a:ext cx="1792301" cy="39703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Rokkitt"/>
                <a:ea typeface="Rokkitt"/>
                <a:cs typeface="Rokkitt"/>
                <a:sym typeface="Rokkitt"/>
              </a:rPr>
              <a:t>3 Factors</a:t>
            </a:r>
          </a:p>
          <a:p>
            <a:pPr marL="0" marR="0" lvl="0" indent="0" algn="l" rtl="0">
              <a:spcBef>
                <a:spcPts val="0"/>
              </a:spcBef>
              <a:buSzPct val="25000"/>
              <a:buNone/>
            </a:pPr>
            <a:r>
              <a:rPr lang="en-US" sz="1800">
                <a:solidFill>
                  <a:schemeClr val="dk1"/>
                </a:solidFill>
                <a:latin typeface="Rokkitt"/>
                <a:ea typeface="Rokkitt"/>
                <a:cs typeface="Rokkitt"/>
                <a:sym typeface="Rokkitt"/>
              </a:rPr>
              <a:t>1) Size: H-Cl is smaller than</a:t>
            </a:r>
          </a:p>
          <a:p>
            <a:pPr marL="0" marR="0" lvl="0" indent="0" algn="l" rtl="0">
              <a:spcBef>
                <a:spcPts val="0"/>
              </a:spcBef>
              <a:buSzPct val="25000"/>
              <a:buNone/>
            </a:pPr>
            <a:r>
              <a:rPr lang="en-US" sz="1800">
                <a:solidFill>
                  <a:schemeClr val="dk1"/>
                </a:solidFill>
                <a:latin typeface="Rokkitt"/>
                <a:ea typeface="Rokkitt"/>
                <a:cs typeface="Rokkitt"/>
                <a:sym typeface="Rokkitt"/>
              </a:rPr>
              <a:t> H-Br</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2) Polarity: HCl is more polar than H-C</a:t>
            </a:r>
          </a:p>
          <a:p>
            <a:pPr marL="0" marR="0" lvl="0" indent="0" algn="l" rtl="0">
              <a:spcBef>
                <a:spcPts val="0"/>
              </a:spcBef>
              <a:buNone/>
            </a:pPr>
            <a:endParaRPr sz="1800">
              <a:solidFill>
                <a:schemeClr val="dk1"/>
              </a:solidFill>
              <a:latin typeface="Rokkitt"/>
              <a:ea typeface="Rokkitt"/>
              <a:cs typeface="Rokkitt"/>
              <a:sym typeface="Rokkitt"/>
            </a:endParaRPr>
          </a:p>
          <a:p>
            <a:pPr marL="0" marR="0" lvl="0" indent="0" algn="l" rtl="0">
              <a:spcBef>
                <a:spcPts val="0"/>
              </a:spcBef>
              <a:buSzPct val="25000"/>
              <a:buNone/>
            </a:pPr>
            <a:r>
              <a:rPr lang="en-US" sz="1800">
                <a:solidFill>
                  <a:schemeClr val="dk1"/>
                </a:solidFill>
                <a:latin typeface="Rokkitt"/>
                <a:ea typeface="Rokkitt"/>
                <a:cs typeface="Rokkitt"/>
                <a:sym typeface="Rokkitt"/>
              </a:rPr>
              <a:t>3) Bond order (length) C=C involves more e-  is shorter than C-C.</a:t>
            </a:r>
          </a:p>
        </p:txBody>
      </p:sp>
      <p:cxnSp>
        <p:nvCxnSpPr>
          <p:cNvPr id="1398" name="Shape 1398"/>
          <p:cNvCxnSpPr>
            <a:stCxn id="1396" idx="1"/>
          </p:cNvCxnSpPr>
          <p:nvPr/>
        </p:nvCxnSpPr>
        <p:spPr>
          <a:xfrm rot="10800000">
            <a:off x="5839682" y="5151671"/>
            <a:ext cx="257700" cy="540600"/>
          </a:xfrm>
          <a:prstGeom prst="straightConnector1">
            <a:avLst/>
          </a:prstGeom>
          <a:noFill/>
          <a:ln w="25400" cap="flat" cmpd="sng">
            <a:solidFill>
              <a:schemeClr val="accent1"/>
            </a:solidFill>
            <a:prstDash val="solid"/>
            <a:round/>
            <a:headEnd type="none" w="med" len="med"/>
            <a:tailEnd type="stealth" w="lg" len="lg"/>
          </a:ln>
        </p:spPr>
      </p:cxnSp>
      <p:pic>
        <p:nvPicPr>
          <p:cNvPr id="1399" name="Shape 1399"/>
          <p:cNvPicPr preferRelativeResize="0"/>
          <p:nvPr/>
        </p:nvPicPr>
        <p:blipFill rotWithShape="1">
          <a:blip r:embed="rId6">
            <a:alphaModFix/>
          </a:blip>
          <a:srcRect/>
          <a:stretch/>
        </p:blipFill>
        <p:spPr>
          <a:xfrm>
            <a:off x="181029" y="2554327"/>
            <a:ext cx="3541671" cy="3499170"/>
          </a:xfrm>
          <a:prstGeom prst="rect">
            <a:avLst/>
          </a:prstGeom>
          <a:noFill/>
          <a:ln w="38100" cap="flat" cmpd="sng">
            <a:solidFill>
              <a:schemeClr val="accent1"/>
            </a:solidFill>
            <a:prstDash val="solid"/>
            <a:round/>
            <a:headEnd type="none" w="med" len="med"/>
            <a:tailEnd type="none" w="med" len="me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Electronic Structure of the Atom: Electron Configurations</a:t>
            </a:r>
          </a:p>
        </p:txBody>
      </p:sp>
      <p:pic>
        <p:nvPicPr>
          <p:cNvPr id="304" name="Shape 304" descr="Electron Config 1-11.png"/>
          <p:cNvPicPr preferRelativeResize="0">
            <a:picLocks noGrp="1"/>
          </p:cNvPicPr>
          <p:nvPr>
            <p:ph type="body" idx="1"/>
          </p:nvPr>
        </p:nvPicPr>
        <p:blipFill rotWithShape="1">
          <a:blip r:embed="rId3">
            <a:alphaModFix/>
          </a:blip>
          <a:srcRect t="-1596" b="-644"/>
          <a:stretch/>
        </p:blipFill>
        <p:spPr>
          <a:xfrm>
            <a:off x="280987" y="1470525"/>
            <a:ext cx="3875087" cy="3449205"/>
          </a:xfrm>
          <a:prstGeom prst="rect">
            <a:avLst/>
          </a:prstGeom>
          <a:noFill/>
          <a:ln>
            <a:noFill/>
          </a:ln>
        </p:spPr>
      </p:pic>
      <p:sp>
        <p:nvSpPr>
          <p:cNvPr id="305" name="Shape 305"/>
          <p:cNvSpPr txBox="1">
            <a:spLocks noGrp="1"/>
          </p:cNvSpPr>
          <p:nvPr>
            <p:ph type="body" idx="2"/>
          </p:nvPr>
        </p:nvSpPr>
        <p:spPr>
          <a:xfrm>
            <a:off x="4399878" y="1470525"/>
            <a:ext cx="3959646"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Electrons occupy orbitals whose energy level depends on the nuclear charge and average distance to the nucleus</a:t>
            </a:r>
          </a:p>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Electron configurations &amp; orbital diagrams indicate the arrangement of electrons with the lowest energy (most stable):</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Electrons occupy lowest available energy levels</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A maximum of two electrons may occupy an energy level</a:t>
            </a:r>
          </a:p>
          <a:p>
            <a:pPr marL="685800" marR="0" lvl="2"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Each must have opposite spin (±½)</a:t>
            </a:r>
          </a:p>
          <a:p>
            <a:pPr marL="457200" marR="0" lvl="1" indent="-228600" algn="l" rtl="0">
              <a:spcBef>
                <a:spcPts val="0"/>
              </a:spcBef>
              <a:buClr>
                <a:srgbClr val="B86EB8"/>
              </a:buClr>
              <a:buSzPct val="75000"/>
              <a:buFont typeface="Noto Sans Symbols"/>
              <a:buChar char="■"/>
            </a:pPr>
            <a:r>
              <a:rPr lang="en-US" sz="1800" b="0" i="0" u="none" strike="noStrike" cap="none">
                <a:solidFill>
                  <a:srgbClr val="595959"/>
                </a:solidFill>
                <a:latin typeface="Rokkitt"/>
                <a:ea typeface="Rokkitt"/>
                <a:cs typeface="Rokkitt"/>
                <a:sym typeface="Rokkitt"/>
              </a:rPr>
              <a:t>In orbitals of equal energy, electrons maximize parallel unpaired spins</a:t>
            </a:r>
          </a:p>
        </p:txBody>
      </p:sp>
      <p:sp>
        <p:nvSpPr>
          <p:cNvPr id="306" name="Shape 30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307" name="Shape 307"/>
          <p:cNvSpPr txBox="1"/>
          <p:nvPr/>
        </p:nvSpPr>
        <p:spPr>
          <a:xfrm>
            <a:off x="0" y="6220617"/>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1.5:  The student is able to explain the distribution of electrons in an atom or ion based upon data.																</a:t>
            </a:r>
          </a:p>
        </p:txBody>
      </p:sp>
      <p:sp>
        <p:nvSpPr>
          <p:cNvPr id="308" name="Shape 30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309" name="Shape 30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310" name="Shape 310" descr="Si Electron Config Question.png"/>
          <p:cNvPicPr preferRelativeResize="0"/>
          <p:nvPr/>
        </p:nvPicPr>
        <p:blipFill rotWithShape="1">
          <a:blip r:embed="rId6">
            <a:alphaModFix/>
          </a:blip>
          <a:srcRect/>
          <a:stretch/>
        </p:blipFill>
        <p:spPr>
          <a:xfrm>
            <a:off x="811756" y="1073049"/>
            <a:ext cx="7345782" cy="472185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11" name="Shape 311"/>
          <p:cNvSpPr/>
          <p:nvPr/>
        </p:nvSpPr>
        <p:spPr>
          <a:xfrm>
            <a:off x="889000" y="4675908"/>
            <a:ext cx="7361570" cy="111274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par>
                                <p:cTn id="8" presetID="10" presetClass="entr" presetSubtype="0"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500"/>
                                        <p:tgtEl>
                                          <p:spTgt spid="3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11"/>
                                        </p:tgtEl>
                                      </p:cBhvr>
                                    </p:animEffect>
                                    <p:set>
                                      <p:cBhvr>
                                        <p:cTn id="15" dur="1" fill="hold">
                                          <p:stCondLst>
                                            <p:cond delay="2000"/>
                                          </p:stCondLst>
                                        </p:cTn>
                                        <p:tgtEl>
                                          <p:spTgt spid="3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Shape 1404"/>
          <p:cNvSpPr txBox="1">
            <a:spLocks noGrp="1"/>
          </p:cNvSpPr>
          <p:nvPr>
            <p:ph type="title"/>
          </p:nvPr>
        </p:nvSpPr>
        <p:spPr>
          <a:xfrm>
            <a:off x="498474" y="4770"/>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Maxwell –Boltzmann Distributions</a:t>
            </a:r>
          </a:p>
        </p:txBody>
      </p:sp>
      <p:sp>
        <p:nvSpPr>
          <p:cNvPr id="1405" name="Shape 1405"/>
          <p:cNvSpPr txBox="1">
            <a:spLocks noGrp="1"/>
          </p:cNvSpPr>
          <p:nvPr>
            <p:ph type="body" idx="2"/>
          </p:nvPr>
        </p:nvSpPr>
        <p:spPr>
          <a:xfrm>
            <a:off x="160840" y="777922"/>
            <a:ext cx="4877012" cy="534858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Temperature is a measure of the average Kinetic Energy of a sample of substance. </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Particles with larger mass will have a lower velocity but the same Average KE at the same Temperature.</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Kinetic Energy is directly proportional to the temperature of particles in a substance. (if you double the Kelvin Temp you double the KE) </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The M-B Distribution shows that the distribution of KE becomes greater at higher temperature. </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The areas under the curve are equal and therefore the number of molecules is constant</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Increasing Temperature (KE) increases the number of particles with the Activation Energy necessary to react. </a:t>
            </a:r>
          </a:p>
          <a:p>
            <a:pPr marL="228600" marR="0" lvl="0" indent="-228600" algn="l" rtl="0">
              <a:lnSpc>
                <a:spcPct val="90000"/>
              </a:lnSpc>
              <a:spcBef>
                <a:spcPts val="2000"/>
              </a:spcBef>
              <a:buClr>
                <a:schemeClr val="accent1"/>
              </a:buClr>
              <a:buSzPct val="76500"/>
              <a:buFont typeface="Noto Sans Symbols"/>
              <a:buChar char="■"/>
            </a:pPr>
            <a:r>
              <a:rPr lang="en-US" sz="1530" b="0" i="0" u="none" strike="noStrike" cap="none">
                <a:solidFill>
                  <a:srgbClr val="595959"/>
                </a:solidFill>
                <a:latin typeface="Rokkitt"/>
                <a:ea typeface="Rokkitt"/>
                <a:cs typeface="Rokkitt"/>
                <a:sym typeface="Rokkitt"/>
              </a:rPr>
              <a:t>Activation Energy is not changed with temperature but may be changed with a catalyst.</a:t>
            </a:r>
          </a:p>
        </p:txBody>
      </p:sp>
      <p:sp>
        <p:nvSpPr>
          <p:cNvPr id="1406" name="Shape 140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407" name="Shape 1407"/>
          <p:cNvSpPr txBox="1"/>
          <p:nvPr/>
        </p:nvSpPr>
        <p:spPr>
          <a:xfrm>
            <a:off x="109181" y="6126510"/>
            <a:ext cx="9144000"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5.2:  The student is able to relate Temp to motions of particles in particulate representations including velocity , and/ or via KE and distributions of KE of the particles. </a:t>
            </a:r>
            <a:r>
              <a:rPr lang="en-US" sz="1800">
                <a:solidFill>
                  <a:schemeClr val="dk1"/>
                </a:solidFill>
                <a:latin typeface="Rokkitt"/>
                <a:ea typeface="Rokkitt"/>
                <a:cs typeface="Rokkitt"/>
                <a:sym typeface="Rokkitt"/>
              </a:rPr>
              <a:t>			</a:t>
            </a:r>
          </a:p>
        </p:txBody>
      </p:sp>
      <p:sp>
        <p:nvSpPr>
          <p:cNvPr id="1408" name="Shape 140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409" name="Shape 140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410" name="Shape 1410" descr="Boltzmann distribution"/>
          <p:cNvPicPr preferRelativeResize="0">
            <a:picLocks noGrp="1"/>
          </p:cNvPicPr>
          <p:nvPr>
            <p:ph type="body" idx="1"/>
          </p:nvPr>
        </p:nvPicPr>
        <p:blipFill rotWithShape="1">
          <a:blip r:embed="rId5">
            <a:alphaModFix/>
          </a:blip>
          <a:srcRect/>
          <a:stretch/>
        </p:blipFill>
        <p:spPr>
          <a:xfrm>
            <a:off x="5037851" y="2337550"/>
            <a:ext cx="4014644" cy="317123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Shape 1415"/>
          <p:cNvSpPr txBox="1">
            <a:spLocks noGrp="1"/>
          </p:cNvSpPr>
          <p:nvPr>
            <p:ph type="title"/>
          </p:nvPr>
        </p:nvSpPr>
        <p:spPr>
          <a:xfrm>
            <a:off x="498474" y="189997"/>
            <a:ext cx="7556312" cy="72046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Thermodynamic vocabulary</a:t>
            </a:r>
          </a:p>
        </p:txBody>
      </p:sp>
      <p:sp>
        <p:nvSpPr>
          <p:cNvPr id="1416" name="Shape 1416">
            <a:hlinkClick r:id="rId3"/>
          </p:cNvPr>
          <p:cNvSpPr txBox="1"/>
          <p:nvPr/>
        </p:nvSpPr>
        <p:spPr>
          <a:xfrm>
            <a:off x="8054786" y="-38248"/>
            <a:ext cx="11948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417" name="Shape 1417"/>
          <p:cNvSpPr txBox="1"/>
          <p:nvPr/>
        </p:nvSpPr>
        <p:spPr>
          <a:xfrm>
            <a:off x="41639" y="6053007"/>
            <a:ext cx="9144000" cy="8002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5.3: The student can generate explanations or make predictions about the transfer of thermal energy between systems based on this transfer being due to a kinetic energy transfer between systems arising from molecular collisions</a:t>
            </a:r>
            <a:r>
              <a:rPr lang="en-US" sz="1800">
                <a:solidFill>
                  <a:schemeClr val="dk1"/>
                </a:solidFill>
                <a:latin typeface="Rokkitt"/>
                <a:ea typeface="Rokkitt"/>
                <a:cs typeface="Rokkitt"/>
                <a:sym typeface="Rokkitt"/>
              </a:rPr>
              <a:t>. 															</a:t>
            </a:r>
          </a:p>
        </p:txBody>
      </p:sp>
      <p:sp>
        <p:nvSpPr>
          <p:cNvPr id="1418" name="Shape 141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419" name="Shape 1419" descr="http://2.bp.blogspot.com/-wWKwgwWDdW0/To1lf5CNtzI/AAAAAAAAADQ/JPadVSgYs7Q/s1600/thermodynamic_system.jpg"/>
          <p:cNvPicPr preferRelativeResize="0">
            <a:picLocks noGrp="1"/>
          </p:cNvPicPr>
          <p:nvPr>
            <p:ph type="body" idx="1"/>
          </p:nvPr>
        </p:nvPicPr>
        <p:blipFill rotWithShape="1">
          <a:blip r:embed="rId5">
            <a:alphaModFix/>
          </a:blip>
          <a:srcRect/>
          <a:stretch/>
        </p:blipFill>
        <p:spPr>
          <a:xfrm>
            <a:off x="1643960" y="3176267"/>
            <a:ext cx="5633867" cy="2940878"/>
          </a:xfrm>
          <a:prstGeom prst="rect">
            <a:avLst/>
          </a:prstGeom>
          <a:noFill/>
          <a:ln w="38100" cap="flat" cmpd="sng">
            <a:solidFill>
              <a:srgbClr val="000000"/>
            </a:solidFill>
            <a:prstDash val="solid"/>
            <a:miter/>
            <a:headEnd type="none" w="med" len="med"/>
            <a:tailEnd type="none" w="med" len="med"/>
          </a:ln>
        </p:spPr>
      </p:pic>
      <p:sp>
        <p:nvSpPr>
          <p:cNvPr id="1420" name="Shape 1420"/>
          <p:cNvSpPr txBox="1">
            <a:spLocks noGrp="1"/>
          </p:cNvSpPr>
          <p:nvPr>
            <p:ph type="body" idx="1"/>
          </p:nvPr>
        </p:nvSpPr>
        <p:spPr>
          <a:xfrm>
            <a:off x="150125" y="820671"/>
            <a:ext cx="8927031" cy="308832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1" i="0" u="none" strike="noStrike" cap="none">
                <a:solidFill>
                  <a:srgbClr val="595959"/>
                </a:solidFill>
                <a:latin typeface="Rokkitt"/>
                <a:ea typeface="Rokkitt"/>
                <a:cs typeface="Rokkitt"/>
                <a:sym typeface="Rokkitt"/>
              </a:rPr>
              <a:t>Universe</a:t>
            </a:r>
            <a:r>
              <a:rPr lang="en-US" sz="1800" b="0" i="0" u="none" strike="noStrike" cap="none">
                <a:solidFill>
                  <a:srgbClr val="595959"/>
                </a:solidFill>
                <a:latin typeface="Rokkitt"/>
                <a:ea typeface="Rokkitt"/>
                <a:cs typeface="Rokkitt"/>
                <a:sym typeface="Rokkitt"/>
              </a:rPr>
              <a:t>: The sum of the system and surroundings </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kkitt"/>
                <a:ea typeface="Rokkitt"/>
                <a:cs typeface="Rokkitt"/>
                <a:sym typeface="Rokkitt"/>
              </a:rPr>
              <a:t>System</a:t>
            </a:r>
            <a:r>
              <a:rPr lang="en-US" sz="1800" b="0" i="0" u="none" strike="noStrike" cap="none">
                <a:solidFill>
                  <a:srgbClr val="595959"/>
                </a:solidFill>
                <a:latin typeface="Rokkitt"/>
                <a:ea typeface="Rokkitt"/>
                <a:cs typeface="Rokkitt"/>
                <a:sym typeface="Rokkitt"/>
              </a:rPr>
              <a:t>: The species we want to study</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kkitt"/>
                <a:ea typeface="Rokkitt"/>
                <a:cs typeface="Rokkitt"/>
                <a:sym typeface="Rokkitt"/>
              </a:rPr>
              <a:t>Surroundings</a:t>
            </a:r>
            <a:r>
              <a:rPr lang="en-US" sz="1800" b="0" i="0" u="none" strike="noStrike" cap="none">
                <a:solidFill>
                  <a:srgbClr val="595959"/>
                </a:solidFill>
                <a:latin typeface="Rokkitt"/>
                <a:ea typeface="Rokkitt"/>
                <a:cs typeface="Rokkitt"/>
                <a:sym typeface="Rokkitt"/>
              </a:rPr>
              <a:t>: the environment outside the system </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kkitt"/>
                <a:ea typeface="Rokkitt"/>
                <a:cs typeface="Rokkitt"/>
                <a:sym typeface="Rokkitt"/>
              </a:rPr>
              <a:t>Endothermic:</a:t>
            </a:r>
            <a:r>
              <a:rPr lang="en-US" sz="1800" b="0" i="0" u="none" strike="noStrike" cap="none">
                <a:solidFill>
                  <a:srgbClr val="595959"/>
                </a:solidFill>
                <a:latin typeface="Rokkitt"/>
                <a:ea typeface="Rokkitt"/>
                <a:cs typeface="Rokkitt"/>
                <a:sym typeface="Rokkitt"/>
              </a:rPr>
              <a:t> Heat flows to the system from the surroundings (surroundings temperature drops-i.e. beaker feels cold)</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kkitt"/>
                <a:ea typeface="Rokkitt"/>
                <a:cs typeface="Rokkitt"/>
                <a:sym typeface="Rokkitt"/>
              </a:rPr>
              <a:t>Exothermic</a:t>
            </a:r>
            <a:r>
              <a:rPr lang="en-US" sz="1800" b="0" i="0" u="none" strike="noStrike" cap="none">
                <a:solidFill>
                  <a:srgbClr val="595959"/>
                </a:solidFill>
                <a:latin typeface="Rokkitt"/>
                <a:ea typeface="Rokkitt"/>
                <a:cs typeface="Rokkitt"/>
                <a:sym typeface="Rokkitt"/>
              </a:rPr>
              <a:t>: Heat flows from the system to the surroundings. (surroundings temperature rises-i.e. beaker feels hot)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a:spLocks noGrp="1"/>
          </p:cNvSpPr>
          <p:nvPr>
            <p:ph type="title"/>
          </p:nvPr>
        </p:nvSpPr>
        <p:spPr>
          <a:xfrm>
            <a:off x="498474" y="189997"/>
            <a:ext cx="7556312" cy="72046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Heat Transfer </a:t>
            </a:r>
          </a:p>
        </p:txBody>
      </p:sp>
      <p:sp>
        <p:nvSpPr>
          <p:cNvPr id="1426" name="Shape 1426"/>
          <p:cNvSpPr txBox="1">
            <a:spLocks noGrp="1"/>
          </p:cNvSpPr>
          <p:nvPr>
            <p:ph type="body" idx="1"/>
          </p:nvPr>
        </p:nvSpPr>
        <p:spPr>
          <a:xfrm>
            <a:off x="396412" y="910469"/>
            <a:ext cx="7273630" cy="5083350"/>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6312"/>
              <a:buFont typeface="Noto Sans Symbols"/>
              <a:buChar char="■"/>
            </a:pPr>
            <a:r>
              <a:rPr lang="en-US" sz="2035" b="0" i="0" u="none" strike="noStrike" cap="none">
                <a:solidFill>
                  <a:srgbClr val="595959"/>
                </a:solidFill>
                <a:latin typeface="Rokkitt"/>
                <a:ea typeface="Rokkitt"/>
                <a:cs typeface="Rokkitt"/>
                <a:sym typeface="Rokkitt"/>
              </a:rPr>
              <a:t>Kinetic energy transferred between particles of varying temperature is heat energy.</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kkitt"/>
                <a:ea typeface="Rokkitt"/>
                <a:cs typeface="Rokkitt"/>
                <a:sym typeface="Rokkitt"/>
              </a:rPr>
              <a:t>Heat flows from particles of higher energy (hot) to those of lower energy (cold) when particles collide.</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kkitt"/>
                <a:ea typeface="Rokkitt"/>
                <a:cs typeface="Rokkitt"/>
                <a:sym typeface="Rokkitt"/>
              </a:rPr>
              <a:t>When the temperature of both particles are equal the substances are in thermal equilibrium.</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kkitt"/>
                <a:ea typeface="Rokkitt"/>
                <a:cs typeface="Rokkitt"/>
                <a:sym typeface="Rokkitt"/>
              </a:rPr>
              <a:t>Not all particles will absorb or                                                release the same amount of heat                                                  per gram.</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kkitt"/>
                <a:ea typeface="Rokkitt"/>
                <a:cs typeface="Rokkitt"/>
                <a:sym typeface="Rokkitt"/>
              </a:rPr>
              <a:t>Specific Heat Capacity is a                                                       measure of the amount of heat                                                       energy in Joules that is absorbed                                                 to raise the temperature of 1 gram                                                 of a substance by 1 degree Kelvin.</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kkitt"/>
                <a:ea typeface="Rokkitt"/>
                <a:cs typeface="Rokkitt"/>
                <a:sym typeface="Rokkitt"/>
              </a:rPr>
              <a:t>Heat transfer can be measured q=mc</a:t>
            </a:r>
            <a:r>
              <a:rPr lang="en-US" sz="2035" b="0" i="0" u="none" strike="noStrike" cap="none" baseline="-25000">
                <a:solidFill>
                  <a:srgbClr val="595959"/>
                </a:solidFill>
                <a:latin typeface="Rokkitt"/>
                <a:ea typeface="Rokkitt"/>
                <a:cs typeface="Rokkitt"/>
                <a:sym typeface="Rokkitt"/>
              </a:rPr>
              <a:t>p</a:t>
            </a:r>
            <a:r>
              <a:rPr lang="en-US" sz="2035" b="0" i="0" u="none" strike="noStrike" cap="none">
                <a:solidFill>
                  <a:srgbClr val="595959"/>
                </a:solidFill>
                <a:latin typeface="Rokkitt"/>
                <a:ea typeface="Rokkitt"/>
                <a:cs typeface="Rokkitt"/>
                <a:sym typeface="Rokkitt"/>
              </a:rPr>
              <a:t>∆T</a:t>
            </a:r>
          </a:p>
          <a:p>
            <a:pPr marL="228600" marR="0" lvl="0" indent="-228600" algn="l" rtl="0">
              <a:lnSpc>
                <a:spcPct val="80000"/>
              </a:lnSpc>
              <a:spcBef>
                <a:spcPts val="2000"/>
              </a:spcBef>
              <a:spcAft>
                <a:spcPts val="0"/>
              </a:spcAft>
              <a:buClr>
                <a:schemeClr val="accent1"/>
              </a:buClr>
              <a:buSzPct val="73455"/>
              <a:buFont typeface="Noto Sans Symbols"/>
              <a:buNone/>
            </a:pPr>
            <a:endParaRPr sz="1665" b="0" i="0" u="none" strike="noStrike" cap="none">
              <a:solidFill>
                <a:srgbClr val="595959"/>
              </a:solidFill>
              <a:latin typeface="Rokkitt"/>
              <a:ea typeface="Rokkitt"/>
              <a:cs typeface="Rokkitt"/>
              <a:sym typeface="Rokkitt"/>
            </a:endParaRPr>
          </a:p>
          <a:p>
            <a:pPr marL="228600" marR="0" lvl="0" indent="-228600" algn="l" rtl="0">
              <a:lnSpc>
                <a:spcPct val="80000"/>
              </a:lnSpc>
              <a:spcBef>
                <a:spcPts val="2000"/>
              </a:spcBef>
              <a:buClr>
                <a:schemeClr val="accent1"/>
              </a:buClr>
              <a:buSzPct val="73455"/>
              <a:buFont typeface="Noto Sans Symbols"/>
              <a:buNone/>
            </a:pPr>
            <a:endParaRPr sz="1665" b="0" i="0" u="none" strike="noStrike" cap="none">
              <a:solidFill>
                <a:srgbClr val="595959"/>
              </a:solidFill>
              <a:latin typeface="Rokkitt"/>
              <a:ea typeface="Rokkitt"/>
              <a:cs typeface="Rokkitt"/>
              <a:sym typeface="Rokkitt"/>
            </a:endParaRPr>
          </a:p>
        </p:txBody>
      </p:sp>
      <p:sp>
        <p:nvSpPr>
          <p:cNvPr id="1427" name="Shape 142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428" name="Shape 1428"/>
          <p:cNvSpPr txBox="1"/>
          <p:nvPr/>
        </p:nvSpPr>
        <p:spPr>
          <a:xfrm>
            <a:off x="150126" y="5993819"/>
            <a:ext cx="9144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5.3: The student can generate explanations or make predictions about the transfer of thermal energy between systems based on this transfer being due to a kinetic energy transfer between systems arising from molecular collisions. 	</a:t>
            </a:r>
            <a:r>
              <a:rPr lang="en-US" sz="1800">
                <a:solidFill>
                  <a:schemeClr val="dk1"/>
                </a:solidFill>
                <a:latin typeface="Rokkitt"/>
                <a:ea typeface="Rokkitt"/>
                <a:cs typeface="Rokkitt"/>
                <a:sym typeface="Rokkitt"/>
              </a:rPr>
              <a:t>														</a:t>
            </a:r>
          </a:p>
        </p:txBody>
      </p:sp>
      <p:sp>
        <p:nvSpPr>
          <p:cNvPr id="1429" name="Shape 142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430" name="Shape 1430"/>
          <p:cNvPicPr preferRelativeResize="0"/>
          <p:nvPr/>
        </p:nvPicPr>
        <p:blipFill rotWithShape="1">
          <a:blip r:embed="rId5">
            <a:alphaModFix/>
          </a:blip>
          <a:srcRect/>
          <a:stretch/>
        </p:blipFill>
        <p:spPr>
          <a:xfrm>
            <a:off x="4829175" y="3025017"/>
            <a:ext cx="4314824" cy="21145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Shape 143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Conservation of Energy </a:t>
            </a:r>
          </a:p>
        </p:txBody>
      </p:sp>
      <p:sp>
        <p:nvSpPr>
          <p:cNvPr id="1436" name="Shape 143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437" name="Shape 1437"/>
          <p:cNvSpPr txBox="1"/>
          <p:nvPr/>
        </p:nvSpPr>
        <p:spPr>
          <a:xfrm>
            <a:off x="0" y="5700730"/>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5.4: The student is able to use conservation of energy to relate the magnitude of the energy changes occurring in two or more interacting systems, including identification of the systems, the type (heat vs. work), or the direction of the energy flow. 														</a:t>
            </a:r>
          </a:p>
        </p:txBody>
      </p:sp>
      <p:sp>
        <p:nvSpPr>
          <p:cNvPr id="1438" name="Shape 143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439" name="Shape 1439"/>
          <p:cNvSpPr txBox="1">
            <a:spLocks noGrp="1"/>
          </p:cNvSpPr>
          <p:nvPr>
            <p:ph type="body" idx="1"/>
          </p:nvPr>
        </p:nvSpPr>
        <p:spPr>
          <a:xfrm>
            <a:off x="163772" y="1009934"/>
            <a:ext cx="4527005" cy="442187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1</a:t>
            </a:r>
            <a:r>
              <a:rPr lang="en-US" sz="1800" b="0" i="0" u="none" strike="noStrike" cap="none" baseline="30000">
                <a:solidFill>
                  <a:srgbClr val="595959"/>
                </a:solidFill>
                <a:latin typeface="Rokkitt"/>
                <a:ea typeface="Rokkitt"/>
                <a:cs typeface="Rokkitt"/>
                <a:sym typeface="Rokkitt"/>
              </a:rPr>
              <a:t>st</a:t>
            </a:r>
            <a:r>
              <a:rPr lang="en-US" sz="1800" b="0" i="0" u="none" strike="noStrike" cap="none">
                <a:solidFill>
                  <a:srgbClr val="595959"/>
                </a:solidFill>
                <a:latin typeface="Rokkitt"/>
                <a:ea typeface="Rokkitt"/>
                <a:cs typeface="Rokkitt"/>
                <a:sym typeface="Rokkitt"/>
              </a:rPr>
              <a:t> Law of Thermodynamics: Energy is conserved</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Temperature is a measure of the average Kinetic energy of particles in a substance</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Energy can be transferred as Work or Heat</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 = q+w </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Work = -P∆V  (this is the work a gas does on the surroundings i:e the volume expanding a piston) a gas does no work in a vacuum.</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pic>
        <p:nvPicPr>
          <p:cNvPr id="1440" name="Shape 1440"/>
          <p:cNvPicPr preferRelativeResize="0"/>
          <p:nvPr/>
        </p:nvPicPr>
        <p:blipFill rotWithShape="1">
          <a:blip r:embed="rId5">
            <a:alphaModFix/>
          </a:blip>
          <a:srcRect/>
          <a:stretch/>
        </p:blipFill>
        <p:spPr>
          <a:xfrm>
            <a:off x="4733573" y="2593796"/>
            <a:ext cx="4410426" cy="2622005"/>
          </a:xfrm>
          <a:prstGeom prst="rect">
            <a:avLst/>
          </a:prstGeom>
          <a:noFill/>
          <a:ln>
            <a:noFill/>
          </a:ln>
        </p:spPr>
      </p:pic>
      <p:sp>
        <p:nvSpPr>
          <p:cNvPr id="1441" name="Shape 1441"/>
          <p:cNvSpPr txBox="1"/>
          <p:nvPr/>
        </p:nvSpPr>
        <p:spPr>
          <a:xfrm>
            <a:off x="8387947" y="4108285"/>
            <a:ext cx="153457" cy="175480"/>
          </a:xfrm>
          <a:prstGeom prst="rect">
            <a:avLst/>
          </a:prstGeom>
          <a:solidFill>
            <a:srgbClr val="9F9EFD"/>
          </a:solidFill>
          <a:ln>
            <a:noFill/>
          </a:ln>
        </p:spPr>
        <p:txBody>
          <a:bodyPr lIns="91425" tIns="45700" rIns="91425" bIns="45700" anchor="t" anchorCtr="0">
            <a:noAutofit/>
          </a:bodyPr>
          <a:lstStyle/>
          <a:p>
            <a:pPr marL="0" marR="0" lvl="0" indent="0" algn="ctr" rtl="0">
              <a:spcBef>
                <a:spcPts val="0"/>
              </a:spcBef>
              <a:buNone/>
            </a:pPr>
            <a:endParaRPr sz="1400" b="1">
              <a:solidFill>
                <a:schemeClr val="dk1"/>
              </a:solidFill>
              <a:latin typeface="Times New Roman"/>
              <a:ea typeface="Times New Roman"/>
              <a:cs typeface="Times New Roman"/>
              <a:sym typeface="Times New Roman"/>
            </a:endParaRPr>
          </a:p>
        </p:txBody>
      </p:sp>
      <p:cxnSp>
        <p:nvCxnSpPr>
          <p:cNvPr id="1442" name="Shape 1442"/>
          <p:cNvCxnSpPr/>
          <p:nvPr/>
        </p:nvCxnSpPr>
        <p:spPr>
          <a:xfrm>
            <a:off x="8390261" y="4196025"/>
            <a:ext cx="156976"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Shape 144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Conservation of Energy </a:t>
            </a:r>
          </a:p>
        </p:txBody>
      </p:sp>
      <p:sp>
        <p:nvSpPr>
          <p:cNvPr id="1448" name="Shape 1448"/>
          <p:cNvSpPr txBox="1">
            <a:spLocks noGrp="1"/>
          </p:cNvSpPr>
          <p:nvPr>
            <p:ph type="body" idx="1"/>
          </p:nvPr>
        </p:nvSpPr>
        <p:spPr>
          <a:xfrm>
            <a:off x="6003016" y="2214724"/>
            <a:ext cx="3049481" cy="244129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Expansion/Compression of a gas </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Volume increases, work is done by the gas</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Volume decreases, work is done on the gas</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449" name="Shape 1449"/>
          <p:cNvSpPr txBox="1"/>
          <p:nvPr/>
        </p:nvSpPr>
        <p:spPr>
          <a:xfrm>
            <a:off x="8080110" y="-58672"/>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450" name="Shape 1450"/>
          <p:cNvSpPr txBox="1"/>
          <p:nvPr/>
        </p:nvSpPr>
        <p:spPr>
          <a:xfrm>
            <a:off x="0" y="5581621"/>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5.4: The student is able to use conservation of energy to relate the magnitude of the energy changes occurring in two or more interacting systems, including identification of the systems, the type (heat vs. work), or the direction of the energy flow. 																								</a:t>
            </a:r>
          </a:p>
        </p:txBody>
      </p:sp>
      <p:sp>
        <p:nvSpPr>
          <p:cNvPr id="1451" name="Shape 145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452" name="Shape 1452" descr="05_13_Figure_L"/>
          <p:cNvPicPr preferRelativeResize="0"/>
          <p:nvPr/>
        </p:nvPicPr>
        <p:blipFill rotWithShape="1">
          <a:blip r:embed="rId5">
            <a:alphaModFix/>
          </a:blip>
          <a:srcRect/>
          <a:stretch/>
        </p:blipFill>
        <p:spPr>
          <a:xfrm>
            <a:off x="76198" y="1030430"/>
            <a:ext cx="5831747" cy="451399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Shape 1457"/>
          <p:cNvSpPr txBox="1">
            <a:spLocks noGrp="1"/>
          </p:cNvSpPr>
          <p:nvPr>
            <p:ph type="title"/>
          </p:nvPr>
        </p:nvSpPr>
        <p:spPr>
          <a:xfrm>
            <a:off x="601225" y="18468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kkitt"/>
                <a:ea typeface="Rokkitt"/>
                <a:cs typeface="Rokkitt"/>
                <a:sym typeface="Rokkitt"/>
              </a:rPr>
              <a:t>Conservation of Energy when Mixing</a:t>
            </a:r>
          </a:p>
        </p:txBody>
      </p:sp>
      <p:sp>
        <p:nvSpPr>
          <p:cNvPr id="1458" name="Shape 1458"/>
          <p:cNvSpPr txBox="1">
            <a:spLocks noGrp="1"/>
          </p:cNvSpPr>
          <p:nvPr>
            <p:ph type="body" idx="1"/>
          </p:nvPr>
        </p:nvSpPr>
        <p:spPr>
          <a:xfrm>
            <a:off x="202604" y="1335421"/>
            <a:ext cx="5624989" cy="405765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Energy is transferred between systems in contact with one another</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Energy lost by one system is gained by the other so that total energy is always conserved.</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-Q lost by system = +Q gained by surroundings</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kkitt"/>
                <a:ea typeface="Rokkitt"/>
                <a:cs typeface="Rokkitt"/>
                <a:sym typeface="Rokkitt"/>
              </a:rPr>
              <a:t> For example :</a:t>
            </a:r>
          </a:p>
          <a:p>
            <a:pPr marL="457200" marR="0" lvl="1" indent="-228600" algn="l" rtl="0">
              <a:spcBef>
                <a:spcPts val="600"/>
              </a:spcBef>
              <a:spcAft>
                <a:spcPts val="0"/>
              </a:spcAft>
              <a:buClr>
                <a:srgbClr val="B86EB8"/>
              </a:buClr>
              <a:buSzPct val="83333"/>
              <a:buFont typeface="Noto Sans Symbols"/>
              <a:buChar char="■"/>
            </a:pPr>
            <a:r>
              <a:rPr lang="en-US" sz="1800" b="0" i="0" u="none" strike="noStrike" cap="none">
                <a:solidFill>
                  <a:srgbClr val="595959"/>
                </a:solidFill>
                <a:latin typeface="Rokkitt"/>
                <a:ea typeface="Rokkitt"/>
                <a:cs typeface="Rokkitt"/>
                <a:sym typeface="Rokkitt"/>
              </a:rPr>
              <a:t>When room temperature water T</a:t>
            </a:r>
            <a:r>
              <a:rPr lang="en-US" sz="1400" b="0" i="0" u="none" strike="noStrike" cap="none">
                <a:solidFill>
                  <a:srgbClr val="595959"/>
                </a:solidFill>
                <a:latin typeface="Rokkitt"/>
                <a:ea typeface="Rokkitt"/>
                <a:cs typeface="Rokkitt"/>
                <a:sym typeface="Rokkitt"/>
              </a:rPr>
              <a:t>1 (system)  </a:t>
            </a:r>
            <a:r>
              <a:rPr lang="en-US" sz="1800" b="0" i="0" u="none" strike="noStrike" cap="none">
                <a:solidFill>
                  <a:srgbClr val="595959"/>
                </a:solidFill>
                <a:latin typeface="Rokkitt"/>
                <a:ea typeface="Rokkitt"/>
                <a:cs typeface="Rokkitt"/>
                <a:sym typeface="Rokkitt"/>
              </a:rPr>
              <a:t>is mixed with cold water T</a:t>
            </a:r>
            <a:r>
              <a:rPr lang="en-US" sz="1600" b="0" i="0" u="none" strike="noStrike" cap="none">
                <a:solidFill>
                  <a:srgbClr val="595959"/>
                </a:solidFill>
                <a:latin typeface="Rokkitt"/>
                <a:ea typeface="Rokkitt"/>
                <a:cs typeface="Rokkitt"/>
                <a:sym typeface="Rokkitt"/>
              </a:rPr>
              <a:t>2 (surroundings), t</a:t>
            </a:r>
            <a:r>
              <a:rPr lang="en-US" sz="2000" b="0" i="0" u="none" strike="noStrike" cap="none">
                <a:solidFill>
                  <a:srgbClr val="595959"/>
                </a:solidFill>
                <a:latin typeface="Rokkitt"/>
                <a:ea typeface="Rokkitt"/>
                <a:cs typeface="Rokkitt"/>
                <a:sym typeface="Rokkitt"/>
              </a:rPr>
              <a:t>he final temperature T</a:t>
            </a:r>
            <a:r>
              <a:rPr lang="en-US" sz="1600" b="0" i="0" u="none" strike="noStrike" cap="none">
                <a:solidFill>
                  <a:srgbClr val="595959"/>
                </a:solidFill>
                <a:latin typeface="Rokkitt"/>
                <a:ea typeface="Rokkitt"/>
                <a:cs typeface="Rokkitt"/>
                <a:sym typeface="Rokkitt"/>
              </a:rPr>
              <a:t>3</a:t>
            </a:r>
            <a:r>
              <a:rPr lang="en-US" sz="1400" b="0" i="0" u="none" strike="noStrike" cap="none">
                <a:solidFill>
                  <a:srgbClr val="595959"/>
                </a:solidFill>
                <a:latin typeface="Rokkitt"/>
                <a:ea typeface="Rokkitt"/>
                <a:cs typeface="Rokkitt"/>
                <a:sym typeface="Rokkitt"/>
              </a:rPr>
              <a:t> </a:t>
            </a:r>
            <a:r>
              <a:rPr lang="en-US" sz="2000" b="0" i="0" u="none" strike="noStrike" cap="none">
                <a:solidFill>
                  <a:srgbClr val="595959"/>
                </a:solidFill>
                <a:latin typeface="Rokkitt"/>
                <a:ea typeface="Rokkitt"/>
                <a:cs typeface="Rokkitt"/>
                <a:sym typeface="Rokkitt"/>
              </a:rPr>
              <a:t>will be in-between.</a:t>
            </a:r>
          </a:p>
          <a:p>
            <a:pPr marL="228600" marR="0" lvl="0" indent="-228600" algn="l" rtl="0">
              <a:spcBef>
                <a:spcPts val="2000"/>
              </a:spcBef>
              <a:spcAft>
                <a:spcPts val="0"/>
              </a:spcAft>
              <a:buClr>
                <a:schemeClr val="accent1"/>
              </a:buClr>
              <a:buSzPct val="75000"/>
              <a:buFont typeface="Noto Sans Symbols"/>
              <a:buChar char="■"/>
            </a:pPr>
            <a:r>
              <a:rPr lang="en-US" sz="2000" b="0" i="0" u="none" strike="noStrike" cap="none">
                <a:solidFill>
                  <a:srgbClr val="595959"/>
                </a:solidFill>
                <a:latin typeface="Rokkitt"/>
                <a:ea typeface="Rokkitt"/>
                <a:cs typeface="Rokkitt"/>
                <a:sym typeface="Rokkitt"/>
              </a:rPr>
              <a:t>Q</a:t>
            </a:r>
            <a:r>
              <a:rPr lang="en-US" sz="1400" b="0" i="0" u="none" strike="noStrike" cap="none">
                <a:solidFill>
                  <a:srgbClr val="595959"/>
                </a:solidFill>
                <a:latin typeface="Rokkitt"/>
                <a:ea typeface="Rokkitt"/>
                <a:cs typeface="Rokkitt"/>
                <a:sym typeface="Rokkitt"/>
              </a:rPr>
              <a:t>1</a:t>
            </a:r>
            <a:r>
              <a:rPr lang="en-US" sz="2000" b="0" i="0" u="none" strike="noStrike" cap="none">
                <a:solidFill>
                  <a:srgbClr val="595959"/>
                </a:solidFill>
                <a:latin typeface="Rokkitt"/>
                <a:ea typeface="Rokkitt"/>
                <a:cs typeface="Rokkitt"/>
                <a:sym typeface="Rokkitt"/>
              </a:rPr>
              <a:t> + Q </a:t>
            </a:r>
            <a:r>
              <a:rPr lang="en-US" sz="1600" b="0" i="0" u="none" strike="noStrike" cap="none">
                <a:solidFill>
                  <a:srgbClr val="595959"/>
                </a:solidFill>
                <a:latin typeface="Rokkitt"/>
                <a:ea typeface="Rokkitt"/>
                <a:cs typeface="Rokkitt"/>
                <a:sym typeface="Rokkitt"/>
              </a:rPr>
              <a:t>2</a:t>
            </a:r>
            <a:r>
              <a:rPr lang="en-US" sz="2000" b="0" i="0" u="none" strike="noStrike" cap="none">
                <a:solidFill>
                  <a:srgbClr val="595959"/>
                </a:solidFill>
                <a:latin typeface="Rokkitt"/>
                <a:ea typeface="Rokkitt"/>
                <a:cs typeface="Rokkitt"/>
                <a:sym typeface="Rokkitt"/>
              </a:rPr>
              <a:t> = 0 and energy is conserved </a:t>
            </a: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1459" name="Shape 145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460" name="Shape 1460"/>
          <p:cNvSpPr txBox="1"/>
          <p:nvPr/>
        </p:nvSpPr>
        <p:spPr>
          <a:xfrm>
            <a:off x="21994" y="5923137"/>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5.5: The student is able to use conservation of energy to relate the magnitudes of the energy changes when two non reacting 	substances are mixed or brought into contact with one another.												</a:t>
            </a:r>
          </a:p>
        </p:txBody>
      </p:sp>
      <p:sp>
        <p:nvSpPr>
          <p:cNvPr id="1461" name="Shape 146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pic>
        <p:nvPicPr>
          <p:cNvPr id="1462" name="Shape 1462"/>
          <p:cNvPicPr preferRelativeResize="0">
            <a:picLocks noGrp="1"/>
          </p:cNvPicPr>
          <p:nvPr>
            <p:ph type="body" idx="2"/>
          </p:nvPr>
        </p:nvPicPr>
        <p:blipFill rotWithShape="1">
          <a:blip r:embed="rId5">
            <a:alphaModFix/>
          </a:blip>
          <a:srcRect/>
          <a:stretch/>
        </p:blipFill>
        <p:spPr>
          <a:xfrm>
            <a:off x="5801919" y="2241061"/>
            <a:ext cx="3250576" cy="334699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Shape 1467"/>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2000" b="1" i="0" u="none" strike="noStrike" cap="none">
                <a:solidFill>
                  <a:schemeClr val="accent1"/>
                </a:solidFill>
                <a:latin typeface="Rokkitt"/>
                <a:ea typeface="Rokkitt"/>
                <a:cs typeface="Rokkitt"/>
                <a:sym typeface="Rokkitt"/>
              </a:rPr>
              <a:t>Calorimetry: </a:t>
            </a:r>
            <a:r>
              <a:rPr lang="en-US" sz="1800" b="0" i="0" u="none" strike="noStrike" cap="none">
                <a:solidFill>
                  <a:schemeClr val="accent1"/>
                </a:solidFill>
                <a:latin typeface="Rokkitt"/>
                <a:ea typeface="Rokkitt"/>
                <a:cs typeface="Rokkitt"/>
                <a:sym typeface="Rokkitt"/>
              </a:rPr>
              <a:t>an experimental technique used to determine the heat transferred in a chemical system. System can be a chemical reaction or physical process.</a:t>
            </a:r>
            <a:r>
              <a:rPr lang="en-US" sz="2400" b="0" i="0" u="none" strike="noStrike" cap="none">
                <a:solidFill>
                  <a:schemeClr val="accent1"/>
                </a:solidFill>
                <a:latin typeface="Rokkitt"/>
                <a:ea typeface="Rokkitt"/>
                <a:cs typeface="Rokkitt"/>
                <a:sym typeface="Rokkitt"/>
              </a:rPr>
              <a:t/>
            </a:r>
            <a:br>
              <a:rPr lang="en-US" sz="2400" b="0" i="0" u="none" strike="noStrike" cap="none">
                <a:solidFill>
                  <a:schemeClr val="accent1"/>
                </a:solidFill>
                <a:latin typeface="Rokkitt"/>
                <a:ea typeface="Rokkitt"/>
                <a:cs typeface="Rokkitt"/>
                <a:sym typeface="Rokkitt"/>
              </a:rPr>
            </a:br>
            <a:r>
              <a:rPr lang="en-US" sz="2400" b="0" i="0" u="none" strike="noStrike" cap="none">
                <a:solidFill>
                  <a:schemeClr val="accent1"/>
                </a:solidFill>
                <a:latin typeface="Rokkitt"/>
                <a:ea typeface="Rokkitt"/>
                <a:cs typeface="Rokkitt"/>
                <a:sym typeface="Rokkitt"/>
              </a:rPr>
              <a:t/>
            </a:r>
            <a:br>
              <a:rPr lang="en-US" sz="2400" b="0" i="0" u="none" strike="noStrike" cap="none">
                <a:solidFill>
                  <a:schemeClr val="accent1"/>
                </a:solidFill>
                <a:latin typeface="Rokkitt"/>
                <a:ea typeface="Rokkitt"/>
                <a:cs typeface="Rokkitt"/>
                <a:sym typeface="Rokkitt"/>
              </a:rPr>
            </a:br>
            <a:endParaRPr lang="en-US" sz="2400" b="0" i="0" u="none" strike="noStrike" cap="none">
              <a:solidFill>
                <a:schemeClr val="accent1"/>
              </a:solidFill>
              <a:latin typeface="Rokkitt"/>
              <a:ea typeface="Rokkitt"/>
              <a:cs typeface="Rokkitt"/>
              <a:sym typeface="Rokkitt"/>
            </a:endParaRPr>
          </a:p>
        </p:txBody>
      </p:sp>
      <p:sp>
        <p:nvSpPr>
          <p:cNvPr id="1468" name="Shape 1468"/>
          <p:cNvSpPr txBox="1">
            <a:spLocks noGrp="1"/>
          </p:cNvSpPr>
          <p:nvPr>
            <p:ph type="body" idx="1"/>
          </p:nvPr>
        </p:nvSpPr>
        <p:spPr>
          <a:xfrm>
            <a:off x="0" y="1192307"/>
            <a:ext cx="4898368" cy="505609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Can use Calorimetry to solve for Heat Capacity of a calorimeter (C),, specific heat of a substance, (c), and ΔHvap, Δfus, ΔHrxn.</a:t>
            </a:r>
          </a:p>
          <a:p>
            <a:pPr marL="228600" marR="0" lvl="0" indent="-228600" algn="l" rtl="0">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kkitt"/>
                <a:ea typeface="Rokkitt"/>
                <a:cs typeface="Rokkitt"/>
                <a:sym typeface="Rokkitt"/>
              </a:rPr>
              <a:t>The data handling and math:</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Law of Conservation of Energy: Q system + Qsurroundings = 0  </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Qsystem = - Qsurroundings where System = reaction, Surroundings = calorimeter</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SO: Q rxn = - Q calorimeter</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Heat Transfer due to Temperature Change in the Calorimeter:</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kkitt"/>
                <a:ea typeface="Rokkitt"/>
                <a:cs typeface="Rokkitt"/>
                <a:sym typeface="Rokkitt"/>
              </a:rPr>
              <a:t> Q= CΔT, or Q=  mc ΔT where Q in J, C in J/K, m in g, c in J/g-K, ΔT in K</a:t>
            </a:r>
          </a:p>
          <a:p>
            <a:pPr marL="228600" marR="0" lvl="0" indent="-228600" algn="l" rtl="0">
              <a:spcBef>
                <a:spcPts val="2000"/>
              </a:spcBef>
              <a:spcAft>
                <a:spcPts val="0"/>
              </a:spcAft>
              <a:buClr>
                <a:schemeClr val="accent1"/>
              </a:buClr>
              <a:buSzPct val="75000"/>
              <a:buFont typeface="Noto Sans Symbols"/>
              <a:buChar char="➢"/>
            </a:pPr>
            <a:r>
              <a:rPr lang="en-US" sz="1400" b="1" i="0" u="none" strike="noStrike" cap="none">
                <a:solidFill>
                  <a:srgbClr val="595959"/>
                </a:solidFill>
                <a:latin typeface="Rokkitt"/>
                <a:ea typeface="Rokkitt"/>
                <a:cs typeface="Rokkitt"/>
                <a:sym typeface="Rokkitt"/>
              </a:rPr>
              <a:t>Q rxn = - Q calorimeter = - CΔT </a:t>
            </a:r>
            <a:r>
              <a:rPr lang="en-US" sz="1400" b="0" i="0" u="none" strike="noStrike" cap="none">
                <a:solidFill>
                  <a:srgbClr val="595959"/>
                </a:solidFill>
                <a:latin typeface="Rokkitt"/>
                <a:ea typeface="Rokkitt"/>
                <a:cs typeface="Rokkitt"/>
                <a:sym typeface="Rokkitt"/>
              </a:rPr>
              <a:t>if the calorimeter Heat Capacity is Known, or can be determined.</a:t>
            </a:r>
          </a:p>
          <a:p>
            <a:pPr marL="228600" marR="0" lvl="0" indent="-228600" algn="l" rtl="0">
              <a:spcBef>
                <a:spcPts val="600"/>
              </a:spcBef>
              <a:spcAft>
                <a:spcPts val="0"/>
              </a:spcAft>
              <a:buClr>
                <a:schemeClr val="accent1"/>
              </a:buClr>
              <a:buSzPct val="75000"/>
              <a:buFont typeface="Noto Sans Symbols"/>
              <a:buChar char="➢"/>
            </a:pPr>
            <a:r>
              <a:rPr lang="en-US" sz="1400" b="1" i="0" u="none" strike="noStrike" cap="none">
                <a:solidFill>
                  <a:srgbClr val="595959"/>
                </a:solidFill>
                <a:latin typeface="Rokkitt"/>
                <a:ea typeface="Rokkitt"/>
                <a:cs typeface="Rokkitt"/>
                <a:sym typeface="Rokkitt"/>
              </a:rPr>
              <a:t>Q rxn = - Q calorimeter = - mcΔT </a:t>
            </a:r>
            <a:r>
              <a:rPr lang="en-US" sz="1400" b="0" i="0" u="none" strike="noStrike" cap="none">
                <a:solidFill>
                  <a:srgbClr val="595959"/>
                </a:solidFill>
                <a:latin typeface="Rokkitt"/>
                <a:ea typeface="Rokkitt"/>
                <a:cs typeface="Rokkitt"/>
                <a:sym typeface="Rokkitt"/>
              </a:rPr>
              <a:t>for reactions in solution. </a:t>
            </a:r>
          </a:p>
          <a:p>
            <a:pPr marL="228600" marR="0" lvl="0" indent="-228600" algn="l" rtl="0">
              <a:spcBef>
                <a:spcPts val="600"/>
              </a:spcBef>
              <a:buClr>
                <a:schemeClr val="accent1"/>
              </a:buClr>
              <a:buSzPct val="75000"/>
              <a:buFont typeface="Noto Sans Symbols"/>
              <a:buChar char="➢"/>
            </a:pPr>
            <a:r>
              <a:rPr lang="en-US" sz="1400" b="1" i="1" u="none" strike="noStrike" cap="none">
                <a:solidFill>
                  <a:srgbClr val="595959"/>
                </a:solidFill>
                <a:latin typeface="Rokkitt"/>
                <a:ea typeface="Rokkitt"/>
                <a:cs typeface="Rokkitt"/>
                <a:sym typeface="Rokkitt"/>
              </a:rPr>
              <a:t>When calculating </a:t>
            </a:r>
            <a:r>
              <a:rPr lang="en-US" sz="1400" b="1" i="1" u="none" strike="noStrike" cap="none">
                <a:solidFill>
                  <a:srgbClr val="595959"/>
                </a:solidFill>
                <a:latin typeface="Arial"/>
                <a:ea typeface="Arial"/>
                <a:cs typeface="Arial"/>
                <a:sym typeface="Arial"/>
              </a:rPr>
              <a:t>ΔH, must take into account the mass of reactant that caused Q rxn. </a:t>
            </a:r>
          </a:p>
        </p:txBody>
      </p:sp>
      <p:pic>
        <p:nvPicPr>
          <p:cNvPr id="1469" name="Shape 1469"/>
          <p:cNvPicPr preferRelativeResize="0">
            <a:picLocks noGrp="1"/>
          </p:cNvPicPr>
          <p:nvPr>
            <p:ph type="body" idx="2"/>
          </p:nvPr>
        </p:nvPicPr>
        <p:blipFill rotWithShape="1">
          <a:blip r:embed="rId3">
            <a:alphaModFix/>
          </a:blip>
          <a:srcRect/>
          <a:stretch/>
        </p:blipFill>
        <p:spPr>
          <a:xfrm>
            <a:off x="4798760" y="976966"/>
            <a:ext cx="3156418" cy="4960937"/>
          </a:xfrm>
          <a:prstGeom prst="rect">
            <a:avLst/>
          </a:prstGeom>
          <a:noFill/>
          <a:ln>
            <a:noFill/>
          </a:ln>
        </p:spPr>
      </p:pic>
      <p:sp>
        <p:nvSpPr>
          <p:cNvPr id="1470" name="Shape 147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471" name="Shape 1471"/>
          <p:cNvSpPr txBox="1"/>
          <p:nvPr/>
        </p:nvSpPr>
        <p:spPr>
          <a:xfrm>
            <a:off x="0" y="628467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5.5: The student is able to use conservation of energy to relate the magnitudes of the energy changes when two non-reacting substances are brought into contact with one another.</a:t>
            </a:r>
          </a:p>
        </p:txBody>
      </p:sp>
      <p:sp>
        <p:nvSpPr>
          <p:cNvPr id="1472" name="Shape 147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473" name="Shape 1473">
            <a:hlinkClick r:id="rId5"/>
          </p:cNvPr>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474" name="Shape 1474"/>
          <p:cNvSpPr/>
          <p:nvPr/>
        </p:nvSpPr>
        <p:spPr>
          <a:xfrm>
            <a:off x="7694967" y="2353449"/>
            <a:ext cx="1793002" cy="1805555"/>
          </a:xfrm>
          <a:prstGeom prst="cloudCallout">
            <a:avLst>
              <a:gd name="adj1" fmla="val -20833"/>
              <a:gd name="adj2" fmla="val 62500"/>
            </a:avLst>
          </a:prstGeom>
          <a:gradFill>
            <a:gsLst>
              <a:gs pos="0">
                <a:srgbClr val="858400"/>
              </a:gs>
              <a:gs pos="100000">
                <a:srgbClr val="DAD87C"/>
              </a:gs>
            </a:gsLst>
            <a:lin ang="5400000" scaled="0"/>
          </a:gradFill>
          <a:ln w="12700" cap="flat" cmpd="sng">
            <a:solidFill>
              <a:srgbClr val="A2A0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kkitt"/>
                <a:ea typeface="Rokkitt"/>
                <a:cs typeface="Rokkitt"/>
                <a:sym typeface="Rokkitt"/>
              </a:rPr>
              <a:t>Example problem in video</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Shape 1479"/>
          <p:cNvSpPr txBox="1">
            <a:spLocks noGrp="1"/>
          </p:cNvSpPr>
          <p:nvPr>
            <p:ph type="title"/>
          </p:nvPr>
        </p:nvSpPr>
        <p:spPr>
          <a:xfrm>
            <a:off x="498474" y="163261"/>
            <a:ext cx="7556312" cy="64633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1600" b="0" i="0" u="none" strike="noStrike" cap="none">
                <a:solidFill>
                  <a:schemeClr val="accent1"/>
                </a:solidFill>
                <a:latin typeface="Rokkitt"/>
                <a:ea typeface="Rokkitt"/>
                <a:cs typeface="Rokkitt"/>
                <a:sym typeface="Rokkitt"/>
              </a:rPr>
              <a:t>Chemical Systems undergo 3 main processes that change their energy: heating/cooling, phase transitions, and chemical reactions.</a:t>
            </a:r>
          </a:p>
        </p:txBody>
      </p:sp>
      <p:sp>
        <p:nvSpPr>
          <p:cNvPr id="1480" name="Shape 148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481" name="Shape 1481"/>
          <p:cNvSpPr txBox="1"/>
          <p:nvPr/>
        </p:nvSpPr>
        <p:spPr>
          <a:xfrm>
            <a:off x="0" y="5793037"/>
            <a:ext cx="9144000" cy="1292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kkitt"/>
                <a:ea typeface="Rokkitt"/>
                <a:cs typeface="Rokkitt"/>
                <a:sym typeface="Rokkitt"/>
              </a:rPr>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n-US" sz="1400">
                <a:solidFill>
                  <a:schemeClr val="dk1"/>
                </a:solidFill>
                <a:latin typeface="Arial"/>
                <a:ea typeface="Arial"/>
                <a:cs typeface="Arial"/>
                <a:sym typeface="Arial"/>
              </a:rPr>
              <a:t>Δ</a:t>
            </a:r>
            <a:r>
              <a:rPr lang="en-US" sz="1400">
                <a:solidFill>
                  <a:schemeClr val="dk1"/>
                </a:solidFill>
                <a:latin typeface="Rokkitt"/>
                <a:ea typeface="Rokkitt"/>
                <a:cs typeface="Rokkitt"/>
                <a:sym typeface="Rokkitt"/>
              </a:rPr>
              <a:t>V work.</a:t>
            </a:r>
            <a:r>
              <a:rPr lang="en-US" sz="1400" i="1">
                <a:solidFill>
                  <a:schemeClr val="dk1"/>
                </a:solidFill>
                <a:latin typeface="Rokkitt"/>
                <a:ea typeface="Rokkitt"/>
                <a:cs typeface="Rokkitt"/>
                <a:sym typeface="Rokkitt"/>
              </a:rPr>
              <a:t>	</a:t>
            </a:r>
            <a:r>
              <a:rPr lang="en-US" sz="1800">
                <a:solidFill>
                  <a:schemeClr val="dk1"/>
                </a:solidFill>
                <a:latin typeface="Rokkitt"/>
                <a:ea typeface="Rokkitt"/>
                <a:cs typeface="Rokkitt"/>
                <a:sym typeface="Rokkitt"/>
              </a:rPr>
              <a:t>									</a:t>
            </a:r>
          </a:p>
        </p:txBody>
      </p:sp>
      <p:sp>
        <p:nvSpPr>
          <p:cNvPr id="1482" name="Shape 1482">
            <a:hlinkClick r:id="rId3"/>
          </p:cNvPr>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3"/>
              </a:rPr>
              <a:t>Source</a:t>
            </a:r>
          </a:p>
        </p:txBody>
      </p:sp>
      <p:sp>
        <p:nvSpPr>
          <p:cNvPr id="1483" name="Shape 148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Video</a:t>
            </a:r>
          </a:p>
        </p:txBody>
      </p:sp>
      <p:sp>
        <p:nvSpPr>
          <p:cNvPr id="1484" name="Shape 1484"/>
          <p:cNvSpPr txBox="1">
            <a:spLocks noGrp="1"/>
          </p:cNvSpPr>
          <p:nvPr>
            <p:ph type="body" idx="2"/>
          </p:nvPr>
        </p:nvSpPr>
        <p:spPr>
          <a:xfrm>
            <a:off x="3992967" y="809593"/>
            <a:ext cx="4283759" cy="55015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200" b="1" i="1" u="none" strike="noStrike" cap="none">
                <a:solidFill>
                  <a:srgbClr val="0070C0"/>
                </a:solidFill>
                <a:latin typeface="Arial"/>
                <a:ea typeface="Arial"/>
                <a:cs typeface="Arial"/>
                <a:sym typeface="Arial"/>
              </a:rPr>
              <a:t>1.   Heat Transfer due to Temperature Change: (kJ)</a:t>
            </a:r>
          </a:p>
          <a:p>
            <a:pPr marL="0" marR="0" lvl="0" indent="0" algn="ctr" rtl="0">
              <a:spcBef>
                <a:spcPts val="600"/>
              </a:spcBef>
              <a:spcAft>
                <a:spcPts val="0"/>
              </a:spcAft>
              <a:buClr>
                <a:schemeClr val="accent1"/>
              </a:buClr>
              <a:buSzPct val="25000"/>
              <a:buFont typeface="Noto Sans Symbols"/>
              <a:buNone/>
            </a:pPr>
            <a:r>
              <a:rPr lang="en-US" sz="1200" b="0" i="0" u="none" strike="noStrike" cap="none">
                <a:solidFill>
                  <a:srgbClr val="0070C0"/>
                </a:solidFill>
                <a:latin typeface="Arial"/>
                <a:ea typeface="Arial"/>
                <a:cs typeface="Arial"/>
                <a:sym typeface="Arial"/>
              </a:rPr>
              <a:t> Q= mcΔT</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0070C0"/>
                </a:solidFill>
                <a:latin typeface="Arial"/>
                <a:ea typeface="Arial"/>
                <a:cs typeface="Arial"/>
                <a:sym typeface="Arial"/>
              </a:rPr>
              <a:t>m= mass (g), c= specific heat capacity (J/g-°C), ΔT= Temp. change in °C</a:t>
            </a:r>
          </a:p>
          <a:p>
            <a:pPr marL="0" marR="0" lvl="0" indent="0" algn="ctr" rtl="0">
              <a:spcBef>
                <a:spcPts val="600"/>
              </a:spcBef>
              <a:spcAft>
                <a:spcPts val="0"/>
              </a:spcAft>
              <a:buClr>
                <a:schemeClr val="accent1"/>
              </a:buClr>
              <a:buSzPct val="25000"/>
              <a:buFont typeface="Noto Sans Symbols"/>
              <a:buNone/>
            </a:pPr>
            <a:r>
              <a:rPr lang="en-US" sz="1200" b="0" i="0" u="none" strike="noStrike" cap="none">
                <a:solidFill>
                  <a:srgbClr val="0070C0"/>
                </a:solidFill>
                <a:latin typeface="Arial"/>
                <a:ea typeface="Arial"/>
                <a:cs typeface="Arial"/>
                <a:sym typeface="Arial"/>
              </a:rPr>
              <a:t>Q is + for Heating, - for cooling</a:t>
            </a:r>
          </a:p>
          <a:p>
            <a:pPr marL="0" marR="0" lvl="0" indent="0" algn="l" rtl="0">
              <a:spcBef>
                <a:spcPts val="600"/>
              </a:spcBef>
              <a:spcAft>
                <a:spcPts val="0"/>
              </a:spcAft>
              <a:buClr>
                <a:schemeClr val="accent1"/>
              </a:buClr>
              <a:buSzPct val="25000"/>
              <a:buFont typeface="Noto Sans Symbols"/>
              <a:buNone/>
            </a:pPr>
            <a:r>
              <a:rPr lang="en-US" sz="1200" b="1" i="1" u="none" strike="noStrike" cap="none">
                <a:solidFill>
                  <a:srgbClr val="762299"/>
                </a:solidFill>
                <a:latin typeface="Arial"/>
                <a:ea typeface="Arial"/>
                <a:cs typeface="Arial"/>
                <a:sym typeface="Arial"/>
              </a:rPr>
              <a:t>2.   Heat Transfer due to Phase Change: (kJ/mol )</a:t>
            </a:r>
          </a:p>
          <a:p>
            <a:pPr marL="0" marR="0" lvl="0" indent="0" algn="ctr" rtl="0">
              <a:spcBef>
                <a:spcPts val="600"/>
              </a:spcBef>
              <a:spcAft>
                <a:spcPts val="0"/>
              </a:spcAft>
              <a:buClr>
                <a:schemeClr val="accent1"/>
              </a:buClr>
              <a:buSzPct val="25000"/>
              <a:buFont typeface="Noto Sans Symbols"/>
              <a:buNone/>
            </a:pPr>
            <a:r>
              <a:rPr lang="en-US" sz="1200" b="0" i="0" u="none" strike="noStrike" cap="none">
                <a:solidFill>
                  <a:srgbClr val="762299"/>
                </a:solidFill>
                <a:latin typeface="Arial"/>
                <a:ea typeface="Arial"/>
                <a:cs typeface="Arial"/>
                <a:sym typeface="Arial"/>
              </a:rPr>
              <a:t> Q= ΔH phase change</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762299"/>
                </a:solidFill>
                <a:latin typeface="Arial"/>
                <a:ea typeface="Arial"/>
                <a:cs typeface="Arial"/>
                <a:sym typeface="Arial"/>
              </a:rPr>
              <a:t>Q phase change = + for ΔH fusion, ΔH vaporizing, ΔH subliming,  - for ΔH freezing, ΔH condensing, ΔH deposition</a:t>
            </a:r>
          </a:p>
          <a:p>
            <a:pPr marL="0" marR="0" lvl="0" indent="0" algn="l" rtl="0">
              <a:spcBef>
                <a:spcPts val="600"/>
              </a:spcBef>
              <a:spcAft>
                <a:spcPts val="0"/>
              </a:spcAft>
              <a:buClr>
                <a:schemeClr val="accent1"/>
              </a:buClr>
              <a:buSzPct val="25000"/>
              <a:buFont typeface="Noto Sans Symbols"/>
              <a:buNone/>
            </a:pPr>
            <a:r>
              <a:rPr lang="en-US" sz="1200" b="1" i="1" u="none" strike="noStrike" cap="none">
                <a:solidFill>
                  <a:srgbClr val="0070C0"/>
                </a:solidFill>
                <a:latin typeface="Arial"/>
                <a:ea typeface="Arial"/>
                <a:cs typeface="Arial"/>
                <a:sym typeface="Arial"/>
              </a:rPr>
              <a:t>3.  Q for a chemical reaction at constant pressure = ΔH rxn</a:t>
            </a:r>
          </a:p>
          <a:p>
            <a:pPr marL="0" marR="0" lvl="0" indent="0" algn="l" rtl="0">
              <a:spcBef>
                <a:spcPts val="600"/>
              </a:spcBef>
              <a:spcAft>
                <a:spcPts val="0"/>
              </a:spcAft>
              <a:buClr>
                <a:schemeClr val="accent1"/>
              </a:buClr>
              <a:buSzPct val="25000"/>
              <a:buFont typeface="Noto Sans Symbols"/>
              <a:buNone/>
            </a:pPr>
            <a:r>
              <a:rPr lang="en-US" sz="1200" b="0" i="1" u="none" strike="noStrike" cap="none">
                <a:solidFill>
                  <a:srgbClr val="0070C0"/>
                </a:solidFill>
                <a:latin typeface="Arial"/>
                <a:ea typeface="Arial"/>
                <a:cs typeface="Arial"/>
                <a:sym typeface="Arial"/>
              </a:rPr>
              <a:t>When calculating ΔH rxn  from Q, remember ΔH rxn  must agree with the stoichiometric coefficients in the reaction.  Units of ΔH rxn  are </a:t>
            </a:r>
            <a:r>
              <a:rPr lang="en-US" sz="1200" b="1" i="1" u="none" strike="noStrike" cap="none">
                <a:solidFill>
                  <a:srgbClr val="0070C0"/>
                </a:solidFill>
                <a:latin typeface="Arial"/>
                <a:ea typeface="Arial"/>
                <a:cs typeface="Arial"/>
                <a:sym typeface="Arial"/>
              </a:rPr>
              <a:t>kJ/mol rxn.</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76337A"/>
                </a:solidFill>
                <a:latin typeface="Arial"/>
                <a:ea typeface="Arial"/>
                <a:cs typeface="Arial"/>
                <a:sym typeface="Arial"/>
              </a:rPr>
              <a:t>4.   </a:t>
            </a:r>
            <a:r>
              <a:rPr lang="en-US" sz="1200" b="1" i="1" u="none" strike="noStrike" cap="none">
                <a:solidFill>
                  <a:srgbClr val="76337A"/>
                </a:solidFill>
                <a:latin typeface="Arial"/>
                <a:ea typeface="Arial"/>
                <a:cs typeface="Arial"/>
                <a:sym typeface="Arial"/>
              </a:rPr>
              <a:t>When a gas expands or contracts in a chemical reaction, energy is transferred in the form of Pressure- Volume work.        </a:t>
            </a:r>
            <a:r>
              <a:rPr lang="en-US" sz="1200" b="0" i="0" u="none" strike="noStrike" cap="none">
                <a:solidFill>
                  <a:srgbClr val="76337A"/>
                </a:solidFill>
                <a:latin typeface="Arial"/>
                <a:ea typeface="Arial"/>
                <a:cs typeface="Arial"/>
                <a:sym typeface="Arial"/>
              </a:rPr>
              <a:t> </a:t>
            </a:r>
            <a:r>
              <a:rPr lang="en-US" sz="1200" b="1" i="0" u="none" strike="noStrike" cap="none">
                <a:solidFill>
                  <a:srgbClr val="76337A"/>
                </a:solidFill>
                <a:latin typeface="Arial"/>
                <a:ea typeface="Arial"/>
                <a:cs typeface="Arial"/>
                <a:sym typeface="Arial"/>
              </a:rPr>
              <a:t>W= -PΔV (l-atm) </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76337A"/>
                </a:solidFill>
                <a:latin typeface="Arial"/>
                <a:ea typeface="Arial"/>
                <a:cs typeface="Arial"/>
                <a:sym typeface="Arial"/>
              </a:rPr>
              <a:t>Gas Expands – Does work on surroundings (system loses energy) </a:t>
            </a:r>
          </a:p>
          <a:p>
            <a:pPr marL="0" marR="0" lvl="0" indent="0" algn="l" rtl="0">
              <a:spcBef>
                <a:spcPts val="600"/>
              </a:spcBef>
              <a:buClr>
                <a:schemeClr val="accent1"/>
              </a:buClr>
              <a:buSzPct val="25000"/>
              <a:buFont typeface="Noto Sans Symbols"/>
              <a:buNone/>
            </a:pPr>
            <a:r>
              <a:rPr lang="en-US" sz="1200" b="0" i="0" u="none" strike="noStrike" cap="none">
                <a:solidFill>
                  <a:srgbClr val="76337A"/>
                </a:solidFill>
                <a:latin typeface="Arial"/>
                <a:ea typeface="Arial"/>
                <a:cs typeface="Arial"/>
                <a:sym typeface="Arial"/>
              </a:rPr>
              <a:t>Gas Contracts – Work done on the gas (system gains energy)       No change in volume, no work done.</a:t>
            </a:r>
          </a:p>
        </p:txBody>
      </p:sp>
      <p:pic>
        <p:nvPicPr>
          <p:cNvPr id="1485" name="Shape 1485"/>
          <p:cNvPicPr preferRelativeResize="0">
            <a:picLocks noGrp="1"/>
          </p:cNvPicPr>
          <p:nvPr>
            <p:ph type="body" idx="1"/>
          </p:nvPr>
        </p:nvPicPr>
        <p:blipFill rotWithShape="1">
          <a:blip r:embed="rId5">
            <a:alphaModFix/>
          </a:blip>
          <a:srcRect/>
          <a:stretch/>
        </p:blipFill>
        <p:spPr>
          <a:xfrm>
            <a:off x="487006" y="834680"/>
            <a:ext cx="3395591" cy="445335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Shape 1490"/>
          <p:cNvSpPr txBox="1">
            <a:spLocks noGrp="1"/>
          </p:cNvSpPr>
          <p:nvPr>
            <p:ph type="title"/>
          </p:nvPr>
        </p:nvSpPr>
        <p:spPr>
          <a:xfrm>
            <a:off x="498474" y="4888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1800" b="1" i="0" u="none" strike="noStrike" cap="none">
                <a:solidFill>
                  <a:schemeClr val="accent1"/>
                </a:solidFill>
                <a:latin typeface="Rokkitt"/>
                <a:ea typeface="Rokkitt"/>
                <a:cs typeface="Rokkitt"/>
                <a:sym typeface="Rokkitt"/>
              </a:rPr>
              <a:t>Calorimetry: </a:t>
            </a:r>
            <a:r>
              <a:rPr lang="en-US" sz="1800" b="0" i="0" u="none" strike="noStrike" cap="none">
                <a:solidFill>
                  <a:schemeClr val="accent1"/>
                </a:solidFill>
                <a:latin typeface="Rokkitt"/>
                <a:ea typeface="Rokkitt"/>
                <a:cs typeface="Rokkitt"/>
                <a:sym typeface="Rokkitt"/>
              </a:rPr>
              <a:t>an experimental technique used to determine the heat transferred in a chemical system. System can be a chemical reaction or physical process.</a:t>
            </a:r>
          </a:p>
        </p:txBody>
      </p:sp>
      <p:pic>
        <p:nvPicPr>
          <p:cNvPr id="1491" name="Shape 1491"/>
          <p:cNvPicPr preferRelativeResize="0">
            <a:picLocks noGrp="1"/>
          </p:cNvPicPr>
          <p:nvPr>
            <p:ph type="body" idx="1"/>
          </p:nvPr>
        </p:nvPicPr>
        <p:blipFill rotWithShape="1">
          <a:blip r:embed="rId3">
            <a:alphaModFix/>
          </a:blip>
          <a:srcRect/>
          <a:stretch/>
        </p:blipFill>
        <p:spPr>
          <a:xfrm>
            <a:off x="498474" y="1118661"/>
            <a:ext cx="7069893" cy="4898828"/>
          </a:xfrm>
          <a:prstGeom prst="rect">
            <a:avLst/>
          </a:prstGeom>
          <a:noFill/>
          <a:ln w="38100" cap="flat" cmpd="sng">
            <a:solidFill>
              <a:schemeClr val="accent1"/>
            </a:solidFill>
            <a:prstDash val="solid"/>
            <a:round/>
            <a:headEnd type="none" w="med" len="med"/>
            <a:tailEnd type="none" w="med" len="med"/>
          </a:ln>
        </p:spPr>
      </p:pic>
      <p:sp>
        <p:nvSpPr>
          <p:cNvPr id="1492" name="Shape 149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493" name="Shape 1493"/>
          <p:cNvSpPr txBox="1"/>
          <p:nvPr/>
        </p:nvSpPr>
        <p:spPr>
          <a:xfrm>
            <a:off x="51320" y="6019082"/>
            <a:ext cx="9144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kkitt"/>
                <a:ea typeface="Rokkitt"/>
                <a:cs typeface="Rokkitt"/>
                <a:sym typeface="Rokkitt"/>
              </a:rPr>
              <a:t>LO 5.7 The student is able to design and/or interpret the results of an experiment in which calorimetry is used to determine the change in enthalpy of a chemical process. (heating/cooling, phase transition, or chemical reaction) at constant pressure</a:t>
            </a:r>
            <a:r>
              <a:rPr lang="en-US" sz="1800" i="1">
                <a:solidFill>
                  <a:schemeClr val="dk1"/>
                </a:solidFill>
                <a:latin typeface="Rokkitt"/>
                <a:ea typeface="Rokkitt"/>
                <a:cs typeface="Rokkitt"/>
                <a:sym typeface="Rokkitt"/>
              </a:rPr>
              <a:t>. </a:t>
            </a:r>
            <a:r>
              <a:rPr lang="en-US" sz="1800">
                <a:solidFill>
                  <a:schemeClr val="dk1"/>
                </a:solidFill>
                <a:latin typeface="Rokkitt"/>
                <a:ea typeface="Rokkitt"/>
                <a:cs typeface="Rokkitt"/>
                <a:sym typeface="Rokkitt"/>
              </a:rPr>
              <a:t>																</a:t>
            </a:r>
          </a:p>
        </p:txBody>
      </p:sp>
      <p:sp>
        <p:nvSpPr>
          <p:cNvPr id="1494" name="Shape 149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pic>
        <p:nvPicPr>
          <p:cNvPr id="1495" name="Shape 1495" descr="Screen Shot 2016-04-10 at 2.20.19 PM.png"/>
          <p:cNvPicPr preferRelativeResize="0"/>
          <p:nvPr/>
        </p:nvPicPr>
        <p:blipFill rotWithShape="1">
          <a:blip r:embed="rId6">
            <a:alphaModFix/>
          </a:blip>
          <a:srcRect/>
          <a:stretch/>
        </p:blipFill>
        <p:spPr>
          <a:xfrm>
            <a:off x="623545" y="2753172"/>
            <a:ext cx="7772400" cy="1625599"/>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fade">
                                      <p:cBhvr>
                                        <p:cTn id="7" dur="500"/>
                                        <p:tgtEl>
                                          <p:spTgt spid="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Shape 1501"/>
          <p:cNvSpPr txBox="1">
            <a:spLocks noGrp="1"/>
          </p:cNvSpPr>
          <p:nvPr>
            <p:ph type="title"/>
          </p:nvPr>
        </p:nvSpPr>
        <p:spPr>
          <a:xfrm>
            <a:off x="498474" y="163260"/>
            <a:ext cx="7556312" cy="114986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1600" b="0" i="0" u="none" strike="noStrike" cap="none">
                <a:solidFill>
                  <a:schemeClr val="accent1"/>
                </a:solidFill>
                <a:latin typeface="Rokkitt"/>
                <a:ea typeface="Rokkitt"/>
                <a:cs typeface="Rokkitt"/>
                <a:sym typeface="Rokkitt"/>
              </a:rPr>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p>
        </p:txBody>
      </p:sp>
      <p:sp>
        <p:nvSpPr>
          <p:cNvPr id="1502" name="Shape 1502"/>
          <p:cNvSpPr txBox="1">
            <a:spLocks noGrp="1"/>
          </p:cNvSpPr>
          <p:nvPr>
            <p:ph type="body" idx="1"/>
          </p:nvPr>
        </p:nvSpPr>
        <p:spPr>
          <a:xfrm>
            <a:off x="265667" y="1205767"/>
            <a:ext cx="3875381" cy="495968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accent1"/>
              </a:buClr>
              <a:buSzPct val="25000"/>
              <a:buFont typeface="Noto Sans Symbols"/>
              <a:buNone/>
            </a:pPr>
            <a:endParaRPr sz="1295" b="0" i="0" u="none" strike="noStrike" cap="none">
              <a:solidFill>
                <a:srgbClr val="0070C0"/>
              </a:solidFill>
              <a:latin typeface="Arial"/>
              <a:ea typeface="Arial"/>
              <a:cs typeface="Arial"/>
              <a:sym typeface="Arial"/>
            </a:endParaRPr>
          </a:p>
          <a:p>
            <a:pPr marL="0" marR="0" lvl="0" indent="0" algn="l" rtl="0">
              <a:lnSpc>
                <a:spcPct val="80000"/>
              </a:lnSpc>
              <a:spcBef>
                <a:spcPts val="2000"/>
              </a:spcBef>
              <a:spcAft>
                <a:spcPts val="0"/>
              </a:spcAft>
              <a:buClr>
                <a:schemeClr val="accent1"/>
              </a:buClr>
              <a:buSzPct val="25000"/>
              <a:buFont typeface="Noto Sans Symbols"/>
              <a:buNone/>
            </a:pPr>
            <a:r>
              <a:rPr lang="en-US" sz="1295" b="0" i="0" u="none" strike="noStrike" cap="none">
                <a:solidFill>
                  <a:srgbClr val="0070C0"/>
                </a:solidFill>
                <a:latin typeface="Arial"/>
                <a:ea typeface="Arial"/>
                <a:cs typeface="Arial"/>
                <a:sym typeface="Arial"/>
              </a:rPr>
              <a:t>Any bond that can be formed can be broken. These processes are in opposition. (their enthalpy changes are equal in magnitude, opposite sign)</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ΔH bonds breaking → ENDOTHERMIC (+)</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ΔH bonds forming → EXOTHERMIC (-)</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To find ΔHrxn, apply Hess’s Law:</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ΔHrxn = ΣΔH bonds breaking (+)  + Σ ΔH bonds forming (-)</a:t>
            </a:r>
          </a:p>
          <a:p>
            <a:pPr marL="228600" marR="0" lvl="0" indent="-228600" algn="l" rtl="0">
              <a:lnSpc>
                <a:spcPct val="80000"/>
              </a:lnSpc>
              <a:spcBef>
                <a:spcPts val="600"/>
              </a:spcBef>
              <a:spcAft>
                <a:spcPts val="0"/>
              </a:spcAft>
              <a:buClr>
                <a:schemeClr val="accent1"/>
              </a:buClr>
              <a:buSzPct val="74711"/>
              <a:buFont typeface="Noto Sans Symbols"/>
              <a:buNone/>
            </a:pPr>
            <a:endParaRPr sz="1295" b="0" i="0" u="none" strike="noStrike" cap="none">
              <a:solidFill>
                <a:srgbClr val="595959"/>
              </a:solidFill>
              <a:latin typeface="Arial"/>
              <a:ea typeface="Arial"/>
              <a:cs typeface="Arial"/>
              <a:sym typeface="Arial"/>
            </a:endParaRPr>
          </a:p>
          <a:p>
            <a:pPr marL="0" marR="0" lvl="0" indent="0" algn="l" rtl="0">
              <a:lnSpc>
                <a:spcPct val="80000"/>
              </a:lnSpc>
              <a:spcBef>
                <a:spcPts val="600"/>
              </a:spcBef>
              <a:spcAft>
                <a:spcPts val="0"/>
              </a:spcAft>
              <a:buClr>
                <a:schemeClr val="accent1"/>
              </a:buClr>
              <a:buSzPct val="25000"/>
              <a:buFont typeface="Noto Sans Symbols"/>
              <a:buNone/>
            </a:pPr>
            <a:r>
              <a:rPr lang="en-US" sz="1295" b="1" i="0" u="none" strike="noStrike" cap="none">
                <a:solidFill>
                  <a:schemeClr val="dk1"/>
                </a:solidFill>
                <a:latin typeface="Arial"/>
                <a:ea typeface="Arial"/>
                <a:cs typeface="Arial"/>
                <a:sym typeface="Arial"/>
              </a:rPr>
              <a:t>To calculate or estimate ΔHrxn from Bond Energy:</a:t>
            </a:r>
          </a:p>
          <a:p>
            <a:pPr marL="342900" marR="0" lvl="0" indent="-342900" algn="l" rtl="0">
              <a:lnSpc>
                <a:spcPct val="80000"/>
              </a:lnSpc>
              <a:spcBef>
                <a:spcPts val="600"/>
              </a:spcBef>
              <a:spcAft>
                <a:spcPts val="0"/>
              </a:spcAft>
              <a:buClr>
                <a:schemeClr val="accent1"/>
              </a:buClr>
              <a:buSzPct val="74711"/>
              <a:buFont typeface="Rokkitt"/>
              <a:buAutoNum type="arabicPeriod"/>
            </a:pPr>
            <a:r>
              <a:rPr lang="en-US" sz="1295" b="0" i="0" u="none" strike="noStrike" cap="none">
                <a:solidFill>
                  <a:schemeClr val="dk1"/>
                </a:solidFill>
                <a:latin typeface="Arial"/>
                <a:ea typeface="Arial"/>
                <a:cs typeface="Arial"/>
                <a:sym typeface="Arial"/>
              </a:rPr>
              <a:t>Draw the Lewis Structure. Don’t forget about double and triple bonds!</a:t>
            </a:r>
          </a:p>
          <a:p>
            <a:pPr marL="342900" marR="0" lvl="0" indent="-342900" algn="l" rtl="0">
              <a:lnSpc>
                <a:spcPct val="80000"/>
              </a:lnSpc>
              <a:spcBef>
                <a:spcPts val="600"/>
              </a:spcBef>
              <a:spcAft>
                <a:spcPts val="0"/>
              </a:spcAft>
              <a:buClr>
                <a:schemeClr val="accent1"/>
              </a:buClr>
              <a:buSzPct val="74711"/>
              <a:buFont typeface="Rokkitt"/>
              <a:buAutoNum type="arabicPeriod"/>
            </a:pPr>
            <a:r>
              <a:rPr lang="en-US" sz="1295" b="0" i="0" u="none" strike="noStrike" cap="none">
                <a:solidFill>
                  <a:schemeClr val="dk1"/>
                </a:solidFill>
                <a:latin typeface="Arial"/>
                <a:ea typeface="Arial"/>
                <a:cs typeface="Arial"/>
                <a:sym typeface="Arial"/>
              </a:rPr>
              <a:t>Add up ΔH bonds breaking. It’s + (kJ)</a:t>
            </a:r>
          </a:p>
          <a:p>
            <a:pPr marL="342900" marR="0" lvl="0" indent="-342900" algn="l" rtl="0">
              <a:lnSpc>
                <a:spcPct val="80000"/>
              </a:lnSpc>
              <a:spcBef>
                <a:spcPts val="600"/>
              </a:spcBef>
              <a:spcAft>
                <a:spcPts val="0"/>
              </a:spcAft>
              <a:buClr>
                <a:schemeClr val="accent1"/>
              </a:buClr>
              <a:buSzPct val="74711"/>
              <a:buFont typeface="Rokkitt"/>
              <a:buAutoNum type="arabicPeriod"/>
            </a:pPr>
            <a:r>
              <a:rPr lang="en-US" sz="1295" b="0" i="0" u="none" strike="noStrike" cap="none">
                <a:solidFill>
                  <a:schemeClr val="dk1"/>
                </a:solidFill>
                <a:latin typeface="Arial"/>
                <a:ea typeface="Arial"/>
                <a:cs typeface="Arial"/>
                <a:sym typeface="Arial"/>
              </a:rPr>
              <a:t>Add up ΔH bonds forming. It’s - (kJ).</a:t>
            </a:r>
          </a:p>
          <a:p>
            <a:pPr marL="342900" marR="0" lvl="0" indent="-342900" algn="l" rtl="0">
              <a:lnSpc>
                <a:spcPct val="80000"/>
              </a:lnSpc>
              <a:spcBef>
                <a:spcPts val="600"/>
              </a:spcBef>
              <a:spcAft>
                <a:spcPts val="0"/>
              </a:spcAft>
              <a:buClr>
                <a:schemeClr val="accent1"/>
              </a:buClr>
              <a:buSzPct val="74711"/>
              <a:buFont typeface="Rokkitt"/>
              <a:buAutoNum type="arabicPeriod"/>
            </a:pPr>
            <a:r>
              <a:rPr lang="en-US" sz="1295" b="0" i="0" u="none" strike="noStrike" cap="none">
                <a:solidFill>
                  <a:schemeClr val="dk1"/>
                </a:solidFill>
                <a:latin typeface="Arial"/>
                <a:ea typeface="Arial"/>
                <a:cs typeface="Arial"/>
                <a:sym typeface="Arial"/>
              </a:rPr>
              <a:t>Add the two terms. Units are kJ/mol rxn.</a:t>
            </a:r>
          </a:p>
          <a:p>
            <a:pPr marL="342900" marR="0" lvl="0" indent="-342900" algn="l" rtl="0">
              <a:lnSpc>
                <a:spcPct val="80000"/>
              </a:lnSpc>
              <a:spcBef>
                <a:spcPts val="600"/>
              </a:spcBef>
              <a:spcAft>
                <a:spcPts val="0"/>
              </a:spcAft>
              <a:buClr>
                <a:schemeClr val="accent1"/>
              </a:buClr>
              <a:buSzPct val="74711"/>
              <a:buFont typeface="Rokkitt"/>
              <a:buNone/>
            </a:pPr>
            <a:endParaRPr sz="1295" b="0" i="0" u="none" strike="noStrike" cap="none">
              <a:solidFill>
                <a:schemeClr val="dk1"/>
              </a:solidFill>
              <a:latin typeface="Arial"/>
              <a:ea typeface="Arial"/>
              <a:cs typeface="Arial"/>
              <a:sym typeface="Arial"/>
            </a:endParaRPr>
          </a:p>
          <a:p>
            <a:pPr marL="0" marR="0" lvl="0" indent="0" algn="l" rtl="0">
              <a:lnSpc>
                <a:spcPct val="80000"/>
              </a:lnSpc>
              <a:spcBef>
                <a:spcPts val="600"/>
              </a:spcBef>
              <a:spcAft>
                <a:spcPts val="0"/>
              </a:spcAft>
              <a:buClr>
                <a:schemeClr val="accent1"/>
              </a:buClr>
              <a:buSzPct val="25000"/>
              <a:buFont typeface="Noto Sans Symbols"/>
              <a:buNone/>
            </a:pPr>
            <a:r>
              <a:rPr lang="en-US" sz="1295" b="1" i="0" u="none" strike="noStrike" cap="none">
                <a:solidFill>
                  <a:srgbClr val="7030A0"/>
                </a:solidFill>
                <a:latin typeface="Arial"/>
                <a:ea typeface="Arial"/>
                <a:cs typeface="Arial"/>
                <a:sym typeface="Arial"/>
              </a:rPr>
              <a:t>To calculate ΔH°</a:t>
            </a:r>
            <a:r>
              <a:rPr lang="en-US" sz="1295" b="1" i="0" u="none" strike="noStrike" cap="none" baseline="-25000">
                <a:solidFill>
                  <a:srgbClr val="7030A0"/>
                </a:solidFill>
                <a:latin typeface="Arial"/>
                <a:ea typeface="Arial"/>
                <a:cs typeface="Arial"/>
                <a:sym typeface="Arial"/>
              </a:rPr>
              <a:t>rxn</a:t>
            </a:r>
            <a:r>
              <a:rPr lang="en-US" sz="1295" b="1" i="0" u="none" strike="noStrike" cap="none">
                <a:solidFill>
                  <a:srgbClr val="7030A0"/>
                </a:solidFill>
                <a:latin typeface="Arial"/>
                <a:ea typeface="Arial"/>
                <a:cs typeface="Arial"/>
                <a:sym typeface="Arial"/>
              </a:rPr>
              <a:t> from a table of standard enthalpies of formation:</a:t>
            </a:r>
          </a:p>
          <a:p>
            <a:pPr marL="0" marR="0" lvl="0" indent="0" algn="l" rtl="0">
              <a:lnSpc>
                <a:spcPct val="80000"/>
              </a:lnSpc>
              <a:spcBef>
                <a:spcPts val="600"/>
              </a:spcBef>
              <a:spcAft>
                <a:spcPts val="0"/>
              </a:spcAft>
              <a:buClr>
                <a:schemeClr val="accent1"/>
              </a:buClr>
              <a:buSzPct val="25000"/>
              <a:buFont typeface="Noto Sans Symbols"/>
              <a:buNone/>
            </a:pPr>
            <a:r>
              <a:rPr lang="en-US" sz="1295" b="1" i="0" u="none" strike="noStrike" cap="none">
                <a:solidFill>
                  <a:srgbClr val="7030A0"/>
                </a:solidFill>
                <a:latin typeface="Arial"/>
                <a:ea typeface="Arial"/>
                <a:cs typeface="Arial"/>
                <a:sym typeface="Arial"/>
              </a:rPr>
              <a:t>ΔH°</a:t>
            </a:r>
            <a:r>
              <a:rPr lang="en-US" sz="1295" b="1" i="0" u="none" strike="noStrike" cap="none" baseline="-25000">
                <a:solidFill>
                  <a:srgbClr val="7030A0"/>
                </a:solidFill>
                <a:latin typeface="Arial"/>
                <a:ea typeface="Arial"/>
                <a:cs typeface="Arial"/>
                <a:sym typeface="Arial"/>
              </a:rPr>
              <a:t>rxn</a:t>
            </a:r>
            <a:r>
              <a:rPr lang="en-US" sz="1295" b="1" i="0" u="none" strike="noStrike" cap="none">
                <a:solidFill>
                  <a:srgbClr val="7030A0"/>
                </a:solidFill>
                <a:latin typeface="Arial"/>
                <a:ea typeface="Arial"/>
                <a:cs typeface="Arial"/>
                <a:sym typeface="Arial"/>
              </a:rPr>
              <a:t> = </a:t>
            </a:r>
            <a:r>
              <a:rPr lang="en-US" sz="1295" b="0" i="0" u="none" strike="noStrike" cap="none">
                <a:solidFill>
                  <a:srgbClr val="7030A0"/>
                </a:solidFill>
                <a:latin typeface="Arial"/>
                <a:ea typeface="Arial"/>
                <a:cs typeface="Arial"/>
                <a:sym typeface="Arial"/>
              </a:rPr>
              <a:t>ΣΔH</a:t>
            </a:r>
            <a:r>
              <a:rPr lang="en-US" sz="1295" b="1" i="0" u="none" strike="noStrike" cap="none">
                <a:solidFill>
                  <a:srgbClr val="7030A0"/>
                </a:solidFill>
                <a:latin typeface="Arial"/>
                <a:ea typeface="Arial"/>
                <a:cs typeface="Arial"/>
                <a:sym typeface="Arial"/>
              </a:rPr>
              <a:t>°</a:t>
            </a:r>
            <a:r>
              <a:rPr lang="en-US" sz="1295" b="1" i="0" u="none" strike="noStrike" cap="none" baseline="-25000">
                <a:solidFill>
                  <a:srgbClr val="7030A0"/>
                </a:solidFill>
                <a:latin typeface="Arial"/>
                <a:ea typeface="Arial"/>
                <a:cs typeface="Arial"/>
                <a:sym typeface="Arial"/>
              </a:rPr>
              <a:t>f</a:t>
            </a:r>
            <a:r>
              <a:rPr lang="en-US" sz="1295" b="0" i="0" u="none" strike="noStrike" cap="none">
                <a:solidFill>
                  <a:srgbClr val="7030A0"/>
                </a:solidFill>
                <a:latin typeface="Arial"/>
                <a:ea typeface="Arial"/>
                <a:cs typeface="Arial"/>
                <a:sym typeface="Arial"/>
              </a:rPr>
              <a:t> products - ΣΔH</a:t>
            </a:r>
            <a:r>
              <a:rPr lang="en-US" sz="1295" b="1" i="0" u="none" strike="noStrike" cap="none">
                <a:solidFill>
                  <a:srgbClr val="7030A0"/>
                </a:solidFill>
                <a:latin typeface="Arial"/>
                <a:ea typeface="Arial"/>
                <a:cs typeface="Arial"/>
                <a:sym typeface="Arial"/>
              </a:rPr>
              <a:t>°</a:t>
            </a:r>
            <a:r>
              <a:rPr lang="en-US" sz="1295" b="1" i="0" u="none" strike="noStrike" cap="none" baseline="-25000">
                <a:solidFill>
                  <a:srgbClr val="7030A0"/>
                </a:solidFill>
                <a:latin typeface="Arial"/>
                <a:ea typeface="Arial"/>
                <a:cs typeface="Arial"/>
                <a:sym typeface="Arial"/>
              </a:rPr>
              <a:t>f</a:t>
            </a:r>
            <a:r>
              <a:rPr lang="en-US" sz="1295" b="0" i="0" u="none" strike="noStrike" cap="none">
                <a:solidFill>
                  <a:srgbClr val="7030A0"/>
                </a:solidFill>
                <a:latin typeface="Arial"/>
                <a:ea typeface="Arial"/>
                <a:cs typeface="Arial"/>
                <a:sym typeface="Arial"/>
              </a:rPr>
              <a:t> reactants</a:t>
            </a:r>
          </a:p>
          <a:p>
            <a:pPr marL="0" marR="0" lvl="0" indent="0" algn="l" rtl="0">
              <a:lnSpc>
                <a:spcPct val="80000"/>
              </a:lnSpc>
              <a:spcBef>
                <a:spcPts val="600"/>
              </a:spcBef>
              <a:buClr>
                <a:schemeClr val="accent1"/>
              </a:buClr>
              <a:buSzPct val="25000"/>
              <a:buFont typeface="Noto Sans Symbols"/>
              <a:buNone/>
            </a:pPr>
            <a:r>
              <a:rPr lang="en-US" sz="1295" b="0" i="0" u="none" strike="noStrike" cap="none">
                <a:solidFill>
                  <a:srgbClr val="595959"/>
                </a:solidFill>
                <a:latin typeface="Arial"/>
                <a:ea typeface="Arial"/>
                <a:cs typeface="Arial"/>
                <a:sym typeface="Arial"/>
              </a:rPr>
              <a:t>.</a:t>
            </a:r>
          </a:p>
        </p:txBody>
      </p:sp>
      <p:pic>
        <p:nvPicPr>
          <p:cNvPr id="1503" name="Shape 1503"/>
          <p:cNvPicPr preferRelativeResize="0">
            <a:picLocks noGrp="1"/>
          </p:cNvPicPr>
          <p:nvPr>
            <p:ph type="body" idx="2"/>
          </p:nvPr>
        </p:nvPicPr>
        <p:blipFill rotWithShape="1">
          <a:blip r:embed="rId3">
            <a:alphaModFix/>
          </a:blip>
          <a:srcRect/>
          <a:stretch/>
        </p:blipFill>
        <p:spPr>
          <a:xfrm>
            <a:off x="4276630" y="1313123"/>
            <a:ext cx="3734123" cy="2248094"/>
          </a:xfrm>
          <a:prstGeom prst="rect">
            <a:avLst/>
          </a:prstGeom>
          <a:noFill/>
          <a:ln>
            <a:noFill/>
          </a:ln>
        </p:spPr>
      </p:pic>
      <p:sp>
        <p:nvSpPr>
          <p:cNvPr id="1504" name="Shape 150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1505" name="Shape 1505"/>
          <p:cNvSpPr txBox="1"/>
          <p:nvPr/>
        </p:nvSpPr>
        <p:spPr>
          <a:xfrm>
            <a:off x="98610" y="5978819"/>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kkitt"/>
                <a:ea typeface="Rokkitt"/>
                <a:cs typeface="Rokkitt"/>
                <a:sym typeface="Rokkitt"/>
              </a:rPr>
              <a:t>LO 5.8: The student is able to draw qualitative and quantitative connections between the reaction enthalpy and the energies involved in the breaking and formation of chemical bonds. </a:t>
            </a:r>
            <a:r>
              <a:rPr lang="en-US" sz="1800" i="1">
                <a:solidFill>
                  <a:schemeClr val="dk1"/>
                </a:solidFill>
                <a:latin typeface="Rokkitt"/>
                <a:ea typeface="Rokkitt"/>
                <a:cs typeface="Rokkitt"/>
                <a:sym typeface="Rokkitt"/>
              </a:rPr>
              <a:t>	</a:t>
            </a:r>
            <a:r>
              <a:rPr lang="en-US" sz="1800">
                <a:solidFill>
                  <a:schemeClr val="dk1"/>
                </a:solidFill>
                <a:latin typeface="Rokkitt"/>
                <a:ea typeface="Rokkitt"/>
                <a:cs typeface="Rokkitt"/>
                <a:sym typeface="Rokkitt"/>
              </a:rPr>
              <a:t>																</a:t>
            </a:r>
          </a:p>
        </p:txBody>
      </p:sp>
      <p:sp>
        <p:nvSpPr>
          <p:cNvPr id="1506" name="Shape 150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4"/>
              </a:rPr>
              <a:t>Source</a:t>
            </a:r>
          </a:p>
        </p:txBody>
      </p:sp>
      <p:sp>
        <p:nvSpPr>
          <p:cNvPr id="1507" name="Shape 150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kkitt"/>
                <a:ea typeface="Rokkitt"/>
                <a:cs typeface="Rokkitt"/>
                <a:sym typeface="Rokkitt"/>
                <a:hlinkClick r:id="rId5"/>
              </a:rPr>
              <a:t>Video</a:t>
            </a:r>
          </a:p>
        </p:txBody>
      </p:sp>
      <p:sp>
        <p:nvSpPr>
          <p:cNvPr id="1508" name="Shape 1508"/>
          <p:cNvSpPr/>
          <p:nvPr/>
        </p:nvSpPr>
        <p:spPr>
          <a:xfrm>
            <a:off x="4276630" y="3694578"/>
            <a:ext cx="4284709" cy="224676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a:solidFill>
                  <a:schemeClr val="dk1"/>
                </a:solidFill>
                <a:latin typeface="Arial"/>
                <a:ea typeface="Arial"/>
                <a:cs typeface="Arial"/>
                <a:sym typeface="Arial"/>
              </a:rPr>
              <a:t>If a reaction is EXOTHERMIC, there is a </a:t>
            </a:r>
            <a:r>
              <a:rPr lang="en-US" sz="1400" b="1" u="sng">
                <a:solidFill>
                  <a:schemeClr val="dk1"/>
                </a:solidFill>
                <a:latin typeface="Arial"/>
                <a:ea typeface="Arial"/>
                <a:cs typeface="Arial"/>
                <a:sym typeface="Arial"/>
              </a:rPr>
              <a:t>net release in energy, </a:t>
            </a:r>
            <a:r>
              <a:rPr lang="en-US" sz="1400">
                <a:solidFill>
                  <a:schemeClr val="dk1"/>
                </a:solidFill>
                <a:latin typeface="Arial"/>
                <a:ea typeface="Arial"/>
                <a:cs typeface="Arial"/>
                <a:sym typeface="Arial"/>
              </a:rPr>
              <a:t>since weaker bonds break and stronger bonds form. Product has higher kinetic energy and lower potential energy than reactant.</a:t>
            </a:r>
          </a:p>
          <a:p>
            <a:pPr marL="0" marR="0" lvl="0" indent="0" algn="l" rtl="0">
              <a:spcBef>
                <a:spcPts val="600"/>
              </a:spcBef>
              <a:spcAft>
                <a:spcPts val="0"/>
              </a:spcAft>
              <a:buNone/>
            </a:pPr>
            <a:endParaRPr sz="1400">
              <a:solidFill>
                <a:schemeClr val="dk1"/>
              </a:solidFill>
              <a:latin typeface="Arial"/>
              <a:ea typeface="Arial"/>
              <a:cs typeface="Arial"/>
              <a:sym typeface="Arial"/>
            </a:endParaRPr>
          </a:p>
          <a:p>
            <a:pPr marL="0" marR="0" lvl="0" indent="0" algn="l" rtl="0">
              <a:spcBef>
                <a:spcPts val="600"/>
              </a:spcBef>
              <a:buSzPct val="25000"/>
              <a:buNone/>
            </a:pPr>
            <a:r>
              <a:rPr lang="en-US" sz="1400">
                <a:solidFill>
                  <a:schemeClr val="dk1"/>
                </a:solidFill>
                <a:latin typeface="Arial"/>
                <a:ea typeface="Arial"/>
                <a:cs typeface="Arial"/>
                <a:sym typeface="Arial"/>
              </a:rPr>
              <a:t>If a reaction is ENDOTHERMIC, there is a </a:t>
            </a:r>
            <a:r>
              <a:rPr lang="en-US" sz="1400" b="1" u="sng">
                <a:solidFill>
                  <a:schemeClr val="dk1"/>
                </a:solidFill>
                <a:latin typeface="Arial"/>
                <a:ea typeface="Arial"/>
                <a:cs typeface="Arial"/>
                <a:sym typeface="Arial"/>
              </a:rPr>
              <a:t>net absorption of energy</a:t>
            </a:r>
            <a:r>
              <a:rPr lang="en-US" sz="1400">
                <a:solidFill>
                  <a:schemeClr val="dk1"/>
                </a:solidFill>
                <a:latin typeface="Arial"/>
                <a:ea typeface="Arial"/>
                <a:cs typeface="Arial"/>
                <a:sym typeface="Arial"/>
              </a:rPr>
              <a:t>, since stronger bonds break, and weaker bonds form. Product has lower kinetic energy, and higher potential energy than reactant</a:t>
            </a:r>
            <a:r>
              <a:rPr lang="en-US" sz="1800">
                <a:solidFill>
                  <a:schemeClr val="dk1"/>
                </a:solidFill>
                <a:latin typeface="Arial"/>
                <a:ea typeface="Arial"/>
                <a:cs typeface="Arial"/>
                <a:sym typeface="Arial"/>
              </a:rPr>
              <a:t>.</a:t>
            </a:r>
          </a:p>
        </p:txBody>
      </p:sp>
    </p:spTree>
  </p:cSld>
  <p:clrMapOvr>
    <a:masterClrMapping/>
  </p:clrMapOvr>
</p:sld>
</file>

<file path=ppt/theme/theme1.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16541</Words>
  <Application>Microsoft Macintosh PowerPoint</Application>
  <PresentationFormat>On-screen Show (4:3)</PresentationFormat>
  <Paragraphs>1983</Paragraphs>
  <Slides>151</Slides>
  <Notes>151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151</vt:i4>
      </vt:variant>
    </vt:vector>
  </HeadingPairs>
  <TitlesOfParts>
    <vt:vector size="161" baseType="lpstr">
      <vt:lpstr>Noto Sans Symbols</vt:lpstr>
      <vt:lpstr>Times New Roman</vt:lpstr>
      <vt:lpstr>Verdana</vt:lpstr>
      <vt:lpstr>Questrial</vt:lpstr>
      <vt:lpstr>Rokkitt</vt:lpstr>
      <vt:lpstr>Arial</vt:lpstr>
      <vt:lpstr>Rockwell</vt:lpstr>
      <vt:lpstr>Calibri</vt:lpstr>
      <vt:lpstr>Open Sans</vt:lpstr>
      <vt:lpstr>Advantage</vt:lpstr>
      <vt:lpstr>AP Chemistry Exam Review </vt:lpstr>
      <vt:lpstr>Project Contributors</vt:lpstr>
      <vt:lpstr>Project Contributors, Continued</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PowerPoint Presentation</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lpstr>Big Idea #3</vt:lpstr>
      <vt:lpstr>PowerPoint Presentation</vt:lpstr>
      <vt:lpstr>Types of Chemical Reactions</vt:lpstr>
      <vt:lpstr>Types of Chemical Reactions</vt:lpstr>
      <vt:lpstr>Balanced Equations</vt:lpstr>
      <vt:lpstr>Making Predictions</vt:lpstr>
      <vt:lpstr>Limiting Reactants – D.A.</vt:lpstr>
      <vt:lpstr>Limiting Reactants – BCA Table</vt:lpstr>
      <vt:lpstr>Experimental Design</vt:lpstr>
      <vt:lpstr>Data Analysis</vt:lpstr>
      <vt:lpstr>Bronsted-Lowery Acids &amp; Bases</vt:lpstr>
      <vt:lpstr>Redox Reactions</vt:lpstr>
      <vt:lpstr>Redox Titrations</vt:lpstr>
      <vt:lpstr>Evidence of Chemical Change</vt:lpstr>
      <vt:lpstr>Energy Changes</vt:lpstr>
      <vt:lpstr>Galvanic Cell Potential</vt:lpstr>
      <vt:lpstr>Redox Reactions and Half Cells</vt:lpstr>
      <vt:lpstr>Big Idea #4</vt:lpstr>
      <vt:lpstr>Factors Affecting Reaction Rate</vt:lpstr>
      <vt:lpstr>Determining Rate Order</vt:lpstr>
      <vt:lpstr>Half-life (First Order)</vt:lpstr>
      <vt:lpstr>Collision Theory and Reaction Mechanisms</vt:lpstr>
      <vt:lpstr>Successful and Unsuccessful Molecular Collisions</vt:lpstr>
      <vt:lpstr>Temperature and Reaction Rate</vt:lpstr>
      <vt:lpstr>Reaction Mechanisms</vt:lpstr>
      <vt:lpstr>Reaction Mechanisms</vt:lpstr>
      <vt:lpstr>Draw and label axes for the energy profiles below.  Match the curves with the appropriate description.</vt:lpstr>
      <vt:lpstr>Catalysts</vt:lpstr>
      <vt:lpstr>Catalysts</vt:lpstr>
      <vt:lpstr>Big Idea #5</vt:lpstr>
      <vt:lpstr>Bond Energy, Length &amp; Strength</vt:lpstr>
      <vt:lpstr>Maxwell –Boltzmann Distributions</vt:lpstr>
      <vt:lpstr>Thermodynamic vocabulary</vt:lpstr>
      <vt:lpstr>Heat Transfer </vt:lpstr>
      <vt:lpstr>Conservation of Energy </vt:lpstr>
      <vt:lpstr>Conservation of Energy </vt:lpstr>
      <vt:lpstr>Conservation of Energy when Mixing</vt:lpstr>
      <vt:lpstr>Calorimetry: an experimental technique used to determine the heat transferred in a chemical system. System can be a chemical reaction or physical process.  </vt:lpstr>
      <vt:lpstr>Chemical Systems undergo 3 main processes that change their energy: heating/cooling, phase transitions, and chemical reactions.</vt:lpstr>
      <vt:lpstr>Calorimetry: an experimental technique used to determine the heat transferred in a chemical system. System can be a chemical reaction or physical process.</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Electrostatic forces exist between molecules as well as between atoms or ions, and breaking these intermolecular interactions requires energy.</vt:lpstr>
      <vt:lpstr>         Inter vs Intra                         Chemical vs. Physical</vt:lpstr>
      <vt:lpstr>IMF and Biological/Large Molecules</vt:lpstr>
      <vt:lpstr>Entropy- Embrace the Chaos!</vt:lpstr>
      <vt:lpstr>Predicting How Reactions Will Go</vt:lpstr>
      <vt:lpstr>                 How can I calculate ΔG?</vt:lpstr>
      <vt:lpstr>               Coupling    Reactions</vt:lpstr>
      <vt:lpstr>PowerPoint Presentation</vt:lpstr>
      <vt:lpstr>COUPLING OF REACTIONS</vt:lpstr>
      <vt:lpstr>               Is it thermo, kinetics, or K?     </vt:lpstr>
      <vt:lpstr>Big Idea #6</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Acid/Base Particulates</vt:lpstr>
      <vt:lpstr>pH of Weak or Strong Acid</vt:lpstr>
      <vt:lpstr>Titrations</vt:lpstr>
      <vt:lpstr>Kw and Temperature</vt:lpstr>
      <vt:lpstr>Acid/Base Mixtures and its pH</vt:lpstr>
      <vt:lpstr>pH and Acid/Base Equilibria</vt:lpstr>
      <vt:lpstr>Acid/Base reaction species</vt:lpstr>
      <vt:lpstr>How to Build  a Buffer:</vt:lpstr>
      <vt:lpstr>Finding the Major Species</vt:lpstr>
      <vt:lpstr>The Buffer Mechanism</vt:lpstr>
      <vt:lpstr>Ksp and Solubility Calculations</vt:lpstr>
      <vt:lpstr>Find a Ksp from solubility data</vt:lpstr>
      <vt:lpstr>Common Ion Effect</vt:lpstr>
      <vt:lpstr>Salt dissolution: ∆H and ∆S</vt:lpstr>
      <vt:lpstr>K, ∆G° and thermodynamic favorability</vt:lpstr>
      <vt:lpstr>Science Practices</vt:lpstr>
      <vt:lpstr>Gravimetric Analysis </vt:lpstr>
      <vt:lpstr>Gas Laws Labs</vt:lpstr>
      <vt:lpstr>Chromatography</vt:lpstr>
      <vt:lpstr>Synthesis</vt:lpstr>
      <vt:lpstr>Titration- Acid/Base</vt:lpstr>
      <vt:lpstr>REDOX Titration</vt:lpstr>
      <vt:lpstr>Kinetics</vt:lpstr>
      <vt:lpstr>Calorimetry</vt:lpstr>
      <vt:lpstr>Qualitative Analysis </vt:lpstr>
      <vt:lpstr>Now…</vt:lpstr>
      <vt:lpstr>PowerPoint Presentation</vt:lpstr>
      <vt:lpstr>Just for Fun… Answers</vt:lpstr>
      <vt:lpstr>Common problems and misconceptions</vt:lpstr>
      <vt:lpstr>Common problems and misconceptions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 </dc:title>
  <cp:lastModifiedBy>Microsoft Office User</cp:lastModifiedBy>
  <cp:revision>1</cp:revision>
  <dcterms:modified xsi:type="dcterms:W3CDTF">2017-04-09T01:26:16Z</dcterms:modified>
</cp:coreProperties>
</file>